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9"/>
  </p:notesMasterIdLst>
  <p:sldIdLst>
    <p:sldId id="324" r:id="rId5"/>
    <p:sldId id="1221" r:id="rId6"/>
    <p:sldId id="1210" r:id="rId7"/>
    <p:sldId id="1192" r:id="rId8"/>
    <p:sldId id="1195" r:id="rId9"/>
    <p:sldId id="1197" r:id="rId10"/>
    <p:sldId id="263" r:id="rId11"/>
    <p:sldId id="1206" r:id="rId12"/>
    <p:sldId id="1199" r:id="rId13"/>
    <p:sldId id="1200" r:id="rId14"/>
    <p:sldId id="1201" r:id="rId15"/>
    <p:sldId id="1220" r:id="rId16"/>
    <p:sldId id="1202" r:id="rId17"/>
    <p:sldId id="1203" r:id="rId18"/>
    <p:sldId id="848" r:id="rId19"/>
    <p:sldId id="1189" r:id="rId20"/>
    <p:sldId id="1204" r:id="rId21"/>
    <p:sldId id="269" r:id="rId22"/>
    <p:sldId id="1207" r:id="rId23"/>
    <p:sldId id="1212" r:id="rId24"/>
    <p:sldId id="1208" r:id="rId25"/>
    <p:sldId id="1222" r:id="rId26"/>
    <p:sldId id="1211" r:id="rId27"/>
    <p:sldId id="3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DC45FE5A-10AF-45F2-BE5B-A338AA2F8D90}">
          <p14:sldIdLst>
            <p14:sldId id="324"/>
            <p14:sldId id="1221"/>
            <p14:sldId id="1210"/>
            <p14:sldId id="1192"/>
            <p14:sldId id="1195"/>
            <p14:sldId id="1197"/>
            <p14:sldId id="263"/>
            <p14:sldId id="1206"/>
            <p14:sldId id="1199"/>
            <p14:sldId id="1200"/>
            <p14:sldId id="1201"/>
            <p14:sldId id="1220"/>
            <p14:sldId id="1202"/>
            <p14:sldId id="1203"/>
            <p14:sldId id="848"/>
            <p14:sldId id="1189"/>
            <p14:sldId id="1204"/>
            <p14:sldId id="269"/>
            <p14:sldId id="1207"/>
            <p14:sldId id="1212"/>
            <p14:sldId id="1208"/>
            <p14:sldId id="1222"/>
            <p14:sldId id="1211"/>
            <p14:sldId id="382"/>
          </p14:sldIdLst>
        </p14:section>
      </p14:sectionLst>
    </p:ext>
    <p:ext uri="{EFAFB233-063F-42B5-8137-9DF3F51BA10A}">
      <p15:sldGuideLst xmlns:p15="http://schemas.microsoft.com/office/powerpoint/2012/main">
        <p15:guide id="1" orient="horz" pos="9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BD5"/>
    <a:srgbClr val="76787A"/>
    <a:srgbClr val="1E1E1E"/>
    <a:srgbClr val="4D4D4E"/>
    <a:srgbClr val="B0D235"/>
    <a:srgbClr val="034EA2"/>
    <a:srgbClr val="27BDBE"/>
    <a:srgbClr val="AFD135"/>
    <a:srgbClr val="024DA1"/>
    <a:srgbClr val="2725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6D98E-06F3-CB47-A5E0-09DC79BABEB5}" v="4" dt="2019-02-15T21:44:24.7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17"/>
  </p:normalViewPr>
  <p:slideViewPr>
    <p:cSldViewPr snapToGrid="0">
      <p:cViewPr varScale="1">
        <p:scale>
          <a:sx n="76" d="100"/>
          <a:sy n="76" d="100"/>
        </p:scale>
        <p:origin x="-24" y="456"/>
      </p:cViewPr>
      <p:guideLst>
        <p:guide orient="horz" pos="9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Blackham" userId="S::annette.blackham@nutanix.com::d8987d0d-5c9c-4849-b36c-01d799bba435" providerId="AD" clId="Web-{7DB0D87A-80D4-4219-8ECE-1F17674FFFF8}"/>
    <pc:docChg chg="modSld">
      <pc:chgData name="Annette Blackham" userId="S::annette.blackham@nutanix.com::d8987d0d-5c9c-4849-b36c-01d799bba435" providerId="AD" clId="Web-{7DB0D87A-80D4-4219-8ECE-1F17674FFFF8}" dt="2018-12-03T22:58:00.634" v="1"/>
      <pc:docMkLst>
        <pc:docMk/>
      </pc:docMkLst>
      <pc:sldChg chg="addSp delSp">
        <pc:chgData name="Annette Blackham" userId="S::annette.blackham@nutanix.com::d8987d0d-5c9c-4849-b36c-01d799bba435" providerId="AD" clId="Web-{7DB0D87A-80D4-4219-8ECE-1F17674FFFF8}" dt="2018-12-03T22:58:00.634" v="1"/>
        <pc:sldMkLst>
          <pc:docMk/>
          <pc:sldMk cId="3465835556" sldId="1220"/>
        </pc:sldMkLst>
        <pc:grpChg chg="add del">
          <ac:chgData name="Annette Blackham" userId="S::annette.blackham@nutanix.com::d8987d0d-5c9c-4849-b36c-01d799bba435" providerId="AD" clId="Web-{7DB0D87A-80D4-4219-8ECE-1F17674FFFF8}" dt="2018-12-03T22:58:00.634" v="1"/>
          <ac:grpSpMkLst>
            <pc:docMk/>
            <pc:sldMk cId="3465835556" sldId="1220"/>
            <ac:grpSpMk id="4" creationId="{ED9F4A40-35CB-41A9-AEA7-62BE4B3E6C94}"/>
          </ac:grpSpMkLst>
        </pc:grpChg>
      </pc:sldChg>
    </pc:docChg>
  </pc:docChgLst>
  <pc:docChgLst>
    <pc:chgData name="Mayank Gupta" userId="4941d468-d85e-474b-9fe9-9dbbca03b393" providerId="ADAL" clId="{D9B6D98E-06F3-CB47-A5E0-09DC79BABEB5}"/>
    <pc:docChg chg="addSld modSld">
      <pc:chgData name="Mayank Gupta" userId="4941d468-d85e-474b-9fe9-9dbbca03b393" providerId="ADAL" clId="{D9B6D98E-06F3-CB47-A5E0-09DC79BABEB5}" dt="2019-02-15T21:44:24.747" v="3"/>
      <pc:docMkLst>
        <pc:docMk/>
      </pc:docMkLst>
      <pc:sldChg chg="add modTransition">
        <pc:chgData name="Mayank Gupta" userId="4941d468-d85e-474b-9fe9-9dbbca03b393" providerId="ADAL" clId="{D9B6D98E-06F3-CB47-A5E0-09DC79BABEB5}" dt="2019-02-15T21:44:20.880" v="2"/>
        <pc:sldMkLst>
          <pc:docMk/>
          <pc:sldMk cId="2972378056" sldId="263"/>
        </pc:sldMkLst>
      </pc:sldChg>
      <pc:sldChg chg="add modTransition">
        <pc:chgData name="Mayank Gupta" userId="4941d468-d85e-474b-9fe9-9dbbca03b393" providerId="ADAL" clId="{D9B6D98E-06F3-CB47-A5E0-09DC79BABEB5}" dt="2019-02-15T21:44:24.747" v="3"/>
        <pc:sldMkLst>
          <pc:docMk/>
          <pc:sldMk cId="3831583109" sldId="269"/>
        </pc:sldMkLst>
      </pc:sldChg>
    </pc:docChg>
  </pc:docChgLst>
  <pc:docChgLst>
    <pc:chgData name="Annette Blackham" userId="d8987d0d-5c9c-4849-b36c-01d799bba435" providerId="ADAL" clId="{DC65364F-DBB8-804C-A4FC-9B1EBD6C723E}"/>
    <pc:docChg chg="custSel addSld delSld modSld modSection">
      <pc:chgData name="Annette Blackham" userId="d8987d0d-5c9c-4849-b36c-01d799bba435" providerId="ADAL" clId="{DC65364F-DBB8-804C-A4FC-9B1EBD6C723E}" dt="2018-12-06T22:56:05.763" v="7" actId="2696"/>
      <pc:docMkLst>
        <pc:docMk/>
      </pc:docMkLst>
      <pc:sldChg chg="addSp delSp modSp">
        <pc:chgData name="Annette Blackham" userId="d8987d0d-5c9c-4849-b36c-01d799bba435" providerId="ADAL" clId="{DC65364F-DBB8-804C-A4FC-9B1EBD6C723E}" dt="2018-12-03T22:59:20.912" v="5"/>
        <pc:sldMkLst>
          <pc:docMk/>
          <pc:sldMk cId="1650948593" sldId="1205"/>
        </pc:sldMkLst>
        <pc:spChg chg="mod topLvl">
          <ac:chgData name="Annette Blackham" userId="d8987d0d-5c9c-4849-b36c-01d799bba435" providerId="ADAL" clId="{DC65364F-DBB8-804C-A4FC-9B1EBD6C723E}" dt="2018-12-03T22:59:17.982" v="3" actId="165"/>
          <ac:spMkLst>
            <pc:docMk/>
            <pc:sldMk cId="1650948593" sldId="1205"/>
            <ac:spMk id="34" creationId="{C0CFEEF1-3179-1D42-BC82-7537B9E5E445}"/>
          </ac:spMkLst>
        </pc:spChg>
        <pc:spChg chg="mod topLvl">
          <ac:chgData name="Annette Blackham" userId="d8987d0d-5c9c-4849-b36c-01d799bba435" providerId="ADAL" clId="{DC65364F-DBB8-804C-A4FC-9B1EBD6C723E}" dt="2018-12-03T22:59:17.982" v="3" actId="165"/>
          <ac:spMkLst>
            <pc:docMk/>
            <pc:sldMk cId="1650948593" sldId="1205"/>
            <ac:spMk id="35" creationId="{285AED28-F612-5E48-BE29-5D4D0E4DEF28}"/>
          </ac:spMkLst>
        </pc:spChg>
        <pc:spChg chg="mod topLvl">
          <ac:chgData name="Annette Blackham" userId="d8987d0d-5c9c-4849-b36c-01d799bba435" providerId="ADAL" clId="{DC65364F-DBB8-804C-A4FC-9B1EBD6C723E}" dt="2018-12-03T22:59:17.982" v="3" actId="165"/>
          <ac:spMkLst>
            <pc:docMk/>
            <pc:sldMk cId="1650948593" sldId="1205"/>
            <ac:spMk id="68" creationId="{C0CFEEF1-3179-1D42-BC82-7537B9E5E445}"/>
          </ac:spMkLst>
        </pc:spChg>
        <pc:spChg chg="mod topLvl">
          <ac:chgData name="Annette Blackham" userId="d8987d0d-5c9c-4849-b36c-01d799bba435" providerId="ADAL" clId="{DC65364F-DBB8-804C-A4FC-9B1EBD6C723E}" dt="2018-12-03T22:59:17.982" v="3" actId="165"/>
          <ac:spMkLst>
            <pc:docMk/>
            <pc:sldMk cId="1650948593" sldId="1205"/>
            <ac:spMk id="70" creationId="{94B7FA9F-1763-8F46-B1D2-91C5B53E1326}"/>
          </ac:spMkLst>
        </pc:spChg>
        <pc:spChg chg="mod topLvl">
          <ac:chgData name="Annette Blackham" userId="d8987d0d-5c9c-4849-b36c-01d799bba435" providerId="ADAL" clId="{DC65364F-DBB8-804C-A4FC-9B1EBD6C723E}" dt="2018-12-03T22:59:17.982" v="3" actId="165"/>
          <ac:spMkLst>
            <pc:docMk/>
            <pc:sldMk cId="1650948593" sldId="1205"/>
            <ac:spMk id="71" creationId="{93A7E090-793F-E642-A8C9-CE183F8B273E}"/>
          </ac:spMkLst>
        </pc:spChg>
        <pc:spChg chg="mod topLvl">
          <ac:chgData name="Annette Blackham" userId="d8987d0d-5c9c-4849-b36c-01d799bba435" providerId="ADAL" clId="{DC65364F-DBB8-804C-A4FC-9B1EBD6C723E}" dt="2018-12-03T22:59:17.982" v="3" actId="165"/>
          <ac:spMkLst>
            <pc:docMk/>
            <pc:sldMk cId="1650948593" sldId="1205"/>
            <ac:spMk id="75" creationId="{8EBB6C2B-B670-1841-9663-BF93913394D0}"/>
          </ac:spMkLst>
        </pc:spChg>
        <pc:spChg chg="mod topLvl">
          <ac:chgData name="Annette Blackham" userId="d8987d0d-5c9c-4849-b36c-01d799bba435" providerId="ADAL" clId="{DC65364F-DBB8-804C-A4FC-9B1EBD6C723E}" dt="2018-12-03T22:59:17.982" v="3" actId="165"/>
          <ac:spMkLst>
            <pc:docMk/>
            <pc:sldMk cId="1650948593" sldId="1205"/>
            <ac:spMk id="76" creationId="{8582948F-1DBC-9844-84AB-C8793122B1C3}"/>
          </ac:spMkLst>
        </pc:spChg>
        <pc:spChg chg="mod topLvl">
          <ac:chgData name="Annette Blackham" userId="d8987d0d-5c9c-4849-b36c-01d799bba435" providerId="ADAL" clId="{DC65364F-DBB8-804C-A4FC-9B1EBD6C723E}" dt="2018-12-03T22:59:17.982" v="3" actId="165"/>
          <ac:spMkLst>
            <pc:docMk/>
            <pc:sldMk cId="1650948593" sldId="1205"/>
            <ac:spMk id="77" creationId="{FEDC9933-3763-AB44-8E4A-DA26BBB2A454}"/>
          </ac:spMkLst>
        </pc:spChg>
        <pc:spChg chg="mod topLvl">
          <ac:chgData name="Annette Blackham" userId="d8987d0d-5c9c-4849-b36c-01d799bba435" providerId="ADAL" clId="{DC65364F-DBB8-804C-A4FC-9B1EBD6C723E}" dt="2018-12-03T22:59:17.982" v="3" actId="165"/>
          <ac:spMkLst>
            <pc:docMk/>
            <pc:sldMk cId="1650948593" sldId="1205"/>
            <ac:spMk id="78" creationId="{D9A88E5F-CEDF-1F44-BF4B-E6D46A98DE46}"/>
          </ac:spMkLst>
        </pc:spChg>
        <pc:spChg chg="mod topLvl">
          <ac:chgData name="Annette Blackham" userId="d8987d0d-5c9c-4849-b36c-01d799bba435" providerId="ADAL" clId="{DC65364F-DBB8-804C-A4FC-9B1EBD6C723E}" dt="2018-12-03T22:59:17.982" v="3" actId="165"/>
          <ac:spMkLst>
            <pc:docMk/>
            <pc:sldMk cId="1650948593" sldId="1205"/>
            <ac:spMk id="120" creationId="{DE2FB847-F7EB-7B49-A616-4B5C5240B6B6}"/>
          </ac:spMkLst>
        </pc:spChg>
        <pc:spChg chg="mod topLvl">
          <ac:chgData name="Annette Blackham" userId="d8987d0d-5c9c-4849-b36c-01d799bba435" providerId="ADAL" clId="{DC65364F-DBB8-804C-A4FC-9B1EBD6C723E}" dt="2018-12-03T22:59:17.982" v="3" actId="165"/>
          <ac:spMkLst>
            <pc:docMk/>
            <pc:sldMk cId="1650948593" sldId="1205"/>
            <ac:spMk id="121" creationId="{6434E5AF-59BC-FA42-ADEB-CA1098749082}"/>
          </ac:spMkLst>
        </pc:spChg>
        <pc:spChg chg="mod topLvl">
          <ac:chgData name="Annette Blackham" userId="d8987d0d-5c9c-4849-b36c-01d799bba435" providerId="ADAL" clId="{DC65364F-DBB8-804C-A4FC-9B1EBD6C723E}" dt="2018-12-03T22:59:17.982" v="3" actId="165"/>
          <ac:spMkLst>
            <pc:docMk/>
            <pc:sldMk cId="1650948593" sldId="1205"/>
            <ac:spMk id="123" creationId="{C1118CB4-E22A-784B-89AF-02175E042627}"/>
          </ac:spMkLst>
        </pc:spChg>
        <pc:grpChg chg="del">
          <ac:chgData name="Annette Blackham" userId="d8987d0d-5c9c-4849-b36c-01d799bba435" providerId="ADAL" clId="{DC65364F-DBB8-804C-A4FC-9B1EBD6C723E}" dt="2018-12-03T22:59:17.982" v="3" actId="165"/>
          <ac:grpSpMkLst>
            <pc:docMk/>
            <pc:sldMk cId="1650948593" sldId="1205"/>
            <ac:grpSpMk id="4" creationId="{ED9F4A40-35CB-41A9-AEA7-62BE4B3E6C94}"/>
          </ac:grpSpMkLst>
        </pc:grpChg>
        <pc:picChg chg="add">
          <ac:chgData name="Annette Blackham" userId="d8987d0d-5c9c-4849-b36c-01d799bba435" providerId="ADAL" clId="{DC65364F-DBB8-804C-A4FC-9B1EBD6C723E}" dt="2018-12-03T22:59:20.912" v="5"/>
          <ac:picMkLst>
            <pc:docMk/>
            <pc:sldMk cId="1650948593" sldId="1205"/>
            <ac:picMk id="21" creationId="{C5661EB4-3921-0C43-9025-ADFC38A00AEE}"/>
          </ac:picMkLst>
        </pc:picChg>
        <pc:picChg chg="mod topLvl">
          <ac:chgData name="Annette Blackham" userId="d8987d0d-5c9c-4849-b36c-01d799bba435" providerId="ADAL" clId="{DC65364F-DBB8-804C-A4FC-9B1EBD6C723E}" dt="2018-12-03T22:59:17.982" v="3" actId="165"/>
          <ac:picMkLst>
            <pc:docMk/>
            <pc:sldMk cId="1650948593" sldId="1205"/>
            <ac:picMk id="87" creationId="{EEC56B38-AE6C-D049-8789-8094293CCCD1}"/>
          </ac:picMkLst>
        </pc:picChg>
        <pc:picChg chg="mod topLvl">
          <ac:chgData name="Annette Blackham" userId="d8987d0d-5c9c-4849-b36c-01d799bba435" providerId="ADAL" clId="{DC65364F-DBB8-804C-A4FC-9B1EBD6C723E}" dt="2018-12-03T22:59:17.982" v="3" actId="165"/>
          <ac:picMkLst>
            <pc:docMk/>
            <pc:sldMk cId="1650948593" sldId="1205"/>
            <ac:picMk id="90" creationId="{C6A7FDE1-651F-A848-8582-CB6108187DAB}"/>
          </ac:picMkLst>
        </pc:picChg>
        <pc:picChg chg="del mod topLvl">
          <ac:chgData name="Annette Blackham" userId="d8987d0d-5c9c-4849-b36c-01d799bba435" providerId="ADAL" clId="{DC65364F-DBB8-804C-A4FC-9B1EBD6C723E}" dt="2018-12-03T22:59:20.402" v="4" actId="478"/>
          <ac:picMkLst>
            <pc:docMk/>
            <pc:sldMk cId="1650948593" sldId="1205"/>
            <ac:picMk id="91" creationId="{24728926-814E-ED46-9426-7A64030E526B}"/>
          </ac:picMkLst>
        </pc:picChg>
        <pc:picChg chg="mod topLvl">
          <ac:chgData name="Annette Blackham" userId="d8987d0d-5c9c-4849-b36c-01d799bba435" providerId="ADAL" clId="{DC65364F-DBB8-804C-A4FC-9B1EBD6C723E}" dt="2018-12-03T22:59:17.982" v="3" actId="165"/>
          <ac:picMkLst>
            <pc:docMk/>
            <pc:sldMk cId="1650948593" sldId="1205"/>
            <ac:picMk id="92" creationId="{FFF4B58C-3E5F-F941-9896-106C42DF1DDD}"/>
          </ac:picMkLst>
        </pc:picChg>
        <pc:picChg chg="mod topLvl">
          <ac:chgData name="Annette Blackham" userId="d8987d0d-5c9c-4849-b36c-01d799bba435" providerId="ADAL" clId="{DC65364F-DBB8-804C-A4FC-9B1EBD6C723E}" dt="2018-12-03T22:59:17.982" v="3" actId="165"/>
          <ac:picMkLst>
            <pc:docMk/>
            <pc:sldMk cId="1650948593" sldId="1205"/>
            <ac:picMk id="126" creationId="{0BE7ACFC-958F-3448-81CD-C6CEBC3D3E53}"/>
          </ac:picMkLst>
        </pc:picChg>
      </pc:sldChg>
      <pc:sldChg chg="addSp delSp modSp">
        <pc:chgData name="Annette Blackham" userId="d8987d0d-5c9c-4849-b36c-01d799bba435" providerId="ADAL" clId="{DC65364F-DBB8-804C-A4FC-9B1EBD6C723E}" dt="2018-12-03T22:59:01.837" v="2"/>
        <pc:sldMkLst>
          <pc:docMk/>
          <pc:sldMk cId="3465835556" sldId="1220"/>
        </pc:sldMkLst>
        <pc:spChg chg="mod topLvl">
          <ac:chgData name="Annette Blackham" userId="d8987d0d-5c9c-4849-b36c-01d799bba435" providerId="ADAL" clId="{DC65364F-DBB8-804C-A4FC-9B1EBD6C723E}" dt="2018-12-03T22:58:55.919" v="0" actId="165"/>
          <ac:spMkLst>
            <pc:docMk/>
            <pc:sldMk cId="3465835556" sldId="1220"/>
            <ac:spMk id="34" creationId="{C0CFEEF1-3179-1D42-BC82-7537B9E5E445}"/>
          </ac:spMkLst>
        </pc:spChg>
        <pc:spChg chg="mod topLvl">
          <ac:chgData name="Annette Blackham" userId="d8987d0d-5c9c-4849-b36c-01d799bba435" providerId="ADAL" clId="{DC65364F-DBB8-804C-A4FC-9B1EBD6C723E}" dt="2018-12-03T22:58:55.919" v="0" actId="165"/>
          <ac:spMkLst>
            <pc:docMk/>
            <pc:sldMk cId="3465835556" sldId="1220"/>
            <ac:spMk id="35" creationId="{285AED28-F612-5E48-BE29-5D4D0E4DEF28}"/>
          </ac:spMkLst>
        </pc:spChg>
        <pc:spChg chg="mod topLvl">
          <ac:chgData name="Annette Blackham" userId="d8987d0d-5c9c-4849-b36c-01d799bba435" providerId="ADAL" clId="{DC65364F-DBB8-804C-A4FC-9B1EBD6C723E}" dt="2018-12-03T22:58:55.919" v="0" actId="165"/>
          <ac:spMkLst>
            <pc:docMk/>
            <pc:sldMk cId="3465835556" sldId="1220"/>
            <ac:spMk id="68" creationId="{C0CFEEF1-3179-1D42-BC82-7537B9E5E445}"/>
          </ac:spMkLst>
        </pc:spChg>
        <pc:spChg chg="mod topLvl">
          <ac:chgData name="Annette Blackham" userId="d8987d0d-5c9c-4849-b36c-01d799bba435" providerId="ADAL" clId="{DC65364F-DBB8-804C-A4FC-9B1EBD6C723E}" dt="2018-12-03T22:58:55.919" v="0" actId="165"/>
          <ac:spMkLst>
            <pc:docMk/>
            <pc:sldMk cId="3465835556" sldId="1220"/>
            <ac:spMk id="70" creationId="{94B7FA9F-1763-8F46-B1D2-91C5B53E1326}"/>
          </ac:spMkLst>
        </pc:spChg>
        <pc:spChg chg="mod topLvl">
          <ac:chgData name="Annette Blackham" userId="d8987d0d-5c9c-4849-b36c-01d799bba435" providerId="ADAL" clId="{DC65364F-DBB8-804C-A4FC-9B1EBD6C723E}" dt="2018-12-03T22:58:55.919" v="0" actId="165"/>
          <ac:spMkLst>
            <pc:docMk/>
            <pc:sldMk cId="3465835556" sldId="1220"/>
            <ac:spMk id="71" creationId="{93A7E090-793F-E642-A8C9-CE183F8B273E}"/>
          </ac:spMkLst>
        </pc:spChg>
        <pc:spChg chg="mod topLvl">
          <ac:chgData name="Annette Blackham" userId="d8987d0d-5c9c-4849-b36c-01d799bba435" providerId="ADAL" clId="{DC65364F-DBB8-804C-A4FC-9B1EBD6C723E}" dt="2018-12-03T22:58:55.919" v="0" actId="165"/>
          <ac:spMkLst>
            <pc:docMk/>
            <pc:sldMk cId="3465835556" sldId="1220"/>
            <ac:spMk id="75" creationId="{8EBB6C2B-B670-1841-9663-BF93913394D0}"/>
          </ac:spMkLst>
        </pc:spChg>
        <pc:spChg chg="mod topLvl">
          <ac:chgData name="Annette Blackham" userId="d8987d0d-5c9c-4849-b36c-01d799bba435" providerId="ADAL" clId="{DC65364F-DBB8-804C-A4FC-9B1EBD6C723E}" dt="2018-12-03T22:58:55.919" v="0" actId="165"/>
          <ac:spMkLst>
            <pc:docMk/>
            <pc:sldMk cId="3465835556" sldId="1220"/>
            <ac:spMk id="76" creationId="{8582948F-1DBC-9844-84AB-C8793122B1C3}"/>
          </ac:spMkLst>
        </pc:spChg>
        <pc:spChg chg="mod topLvl">
          <ac:chgData name="Annette Blackham" userId="d8987d0d-5c9c-4849-b36c-01d799bba435" providerId="ADAL" clId="{DC65364F-DBB8-804C-A4FC-9B1EBD6C723E}" dt="2018-12-03T22:58:55.919" v="0" actId="165"/>
          <ac:spMkLst>
            <pc:docMk/>
            <pc:sldMk cId="3465835556" sldId="1220"/>
            <ac:spMk id="77" creationId="{FEDC9933-3763-AB44-8E4A-DA26BBB2A454}"/>
          </ac:spMkLst>
        </pc:spChg>
        <pc:spChg chg="mod topLvl">
          <ac:chgData name="Annette Blackham" userId="d8987d0d-5c9c-4849-b36c-01d799bba435" providerId="ADAL" clId="{DC65364F-DBB8-804C-A4FC-9B1EBD6C723E}" dt="2018-12-03T22:58:55.919" v="0" actId="165"/>
          <ac:spMkLst>
            <pc:docMk/>
            <pc:sldMk cId="3465835556" sldId="1220"/>
            <ac:spMk id="78" creationId="{D9A88E5F-CEDF-1F44-BF4B-E6D46A98DE46}"/>
          </ac:spMkLst>
        </pc:spChg>
        <pc:spChg chg="mod topLvl">
          <ac:chgData name="Annette Blackham" userId="d8987d0d-5c9c-4849-b36c-01d799bba435" providerId="ADAL" clId="{DC65364F-DBB8-804C-A4FC-9B1EBD6C723E}" dt="2018-12-03T22:58:55.919" v="0" actId="165"/>
          <ac:spMkLst>
            <pc:docMk/>
            <pc:sldMk cId="3465835556" sldId="1220"/>
            <ac:spMk id="120" creationId="{DE2FB847-F7EB-7B49-A616-4B5C5240B6B6}"/>
          </ac:spMkLst>
        </pc:spChg>
        <pc:spChg chg="mod topLvl">
          <ac:chgData name="Annette Blackham" userId="d8987d0d-5c9c-4849-b36c-01d799bba435" providerId="ADAL" clId="{DC65364F-DBB8-804C-A4FC-9B1EBD6C723E}" dt="2018-12-03T22:58:55.919" v="0" actId="165"/>
          <ac:spMkLst>
            <pc:docMk/>
            <pc:sldMk cId="3465835556" sldId="1220"/>
            <ac:spMk id="121" creationId="{6434E5AF-59BC-FA42-ADEB-CA1098749082}"/>
          </ac:spMkLst>
        </pc:spChg>
        <pc:spChg chg="mod topLvl">
          <ac:chgData name="Annette Blackham" userId="d8987d0d-5c9c-4849-b36c-01d799bba435" providerId="ADAL" clId="{DC65364F-DBB8-804C-A4FC-9B1EBD6C723E}" dt="2018-12-03T22:58:55.919" v="0" actId="165"/>
          <ac:spMkLst>
            <pc:docMk/>
            <pc:sldMk cId="3465835556" sldId="1220"/>
            <ac:spMk id="123" creationId="{C1118CB4-E22A-784B-89AF-02175E042627}"/>
          </ac:spMkLst>
        </pc:spChg>
        <pc:grpChg chg="del">
          <ac:chgData name="Annette Blackham" userId="d8987d0d-5c9c-4849-b36c-01d799bba435" providerId="ADAL" clId="{DC65364F-DBB8-804C-A4FC-9B1EBD6C723E}" dt="2018-12-03T22:58:55.919" v="0" actId="165"/>
          <ac:grpSpMkLst>
            <pc:docMk/>
            <pc:sldMk cId="3465835556" sldId="1220"/>
            <ac:grpSpMk id="4" creationId="{ED9F4A40-35CB-41A9-AEA7-62BE4B3E6C94}"/>
          </ac:grpSpMkLst>
        </pc:grpChg>
        <pc:picChg chg="add">
          <ac:chgData name="Annette Blackham" userId="d8987d0d-5c9c-4849-b36c-01d799bba435" providerId="ADAL" clId="{DC65364F-DBB8-804C-A4FC-9B1EBD6C723E}" dt="2018-12-03T22:59:01.837" v="2"/>
          <ac:picMkLst>
            <pc:docMk/>
            <pc:sldMk cId="3465835556" sldId="1220"/>
            <ac:picMk id="21" creationId="{8CF27BEE-2DA8-0C4C-A993-C7A84B275219}"/>
          </ac:picMkLst>
        </pc:picChg>
        <pc:picChg chg="mod topLvl">
          <ac:chgData name="Annette Blackham" userId="d8987d0d-5c9c-4849-b36c-01d799bba435" providerId="ADAL" clId="{DC65364F-DBB8-804C-A4FC-9B1EBD6C723E}" dt="2018-12-03T22:58:55.919" v="0" actId="165"/>
          <ac:picMkLst>
            <pc:docMk/>
            <pc:sldMk cId="3465835556" sldId="1220"/>
            <ac:picMk id="87" creationId="{EEC56B38-AE6C-D049-8789-8094293CCCD1}"/>
          </ac:picMkLst>
        </pc:picChg>
        <pc:picChg chg="mod topLvl">
          <ac:chgData name="Annette Blackham" userId="d8987d0d-5c9c-4849-b36c-01d799bba435" providerId="ADAL" clId="{DC65364F-DBB8-804C-A4FC-9B1EBD6C723E}" dt="2018-12-03T22:58:55.919" v="0" actId="165"/>
          <ac:picMkLst>
            <pc:docMk/>
            <pc:sldMk cId="3465835556" sldId="1220"/>
            <ac:picMk id="90" creationId="{C6A7FDE1-651F-A848-8582-CB6108187DAB}"/>
          </ac:picMkLst>
        </pc:picChg>
        <pc:picChg chg="del mod topLvl">
          <ac:chgData name="Annette Blackham" userId="d8987d0d-5c9c-4849-b36c-01d799bba435" providerId="ADAL" clId="{DC65364F-DBB8-804C-A4FC-9B1EBD6C723E}" dt="2018-12-03T22:58:58.268" v="1" actId="478"/>
          <ac:picMkLst>
            <pc:docMk/>
            <pc:sldMk cId="3465835556" sldId="1220"/>
            <ac:picMk id="91" creationId="{24728926-814E-ED46-9426-7A64030E526B}"/>
          </ac:picMkLst>
        </pc:picChg>
        <pc:picChg chg="mod topLvl">
          <ac:chgData name="Annette Blackham" userId="d8987d0d-5c9c-4849-b36c-01d799bba435" providerId="ADAL" clId="{DC65364F-DBB8-804C-A4FC-9B1EBD6C723E}" dt="2018-12-03T22:58:55.919" v="0" actId="165"/>
          <ac:picMkLst>
            <pc:docMk/>
            <pc:sldMk cId="3465835556" sldId="1220"/>
            <ac:picMk id="92" creationId="{FFF4B58C-3E5F-F941-9896-106C42DF1DDD}"/>
          </ac:picMkLst>
        </pc:picChg>
        <pc:picChg chg="mod topLvl">
          <ac:chgData name="Annette Blackham" userId="d8987d0d-5c9c-4849-b36c-01d799bba435" providerId="ADAL" clId="{DC65364F-DBB8-804C-A4FC-9B1EBD6C723E}" dt="2018-12-03T22:58:55.919" v="0" actId="165"/>
          <ac:picMkLst>
            <pc:docMk/>
            <pc:sldMk cId="3465835556" sldId="1220"/>
            <ac:picMk id="126" creationId="{0BE7ACFC-958F-3448-81CD-C6CEBC3D3E53}"/>
          </ac:picMkLst>
        </pc:picChg>
      </pc:sldChg>
      <pc:sldChg chg="add">
        <pc:chgData name="Annette Blackham" userId="d8987d0d-5c9c-4849-b36c-01d799bba435" providerId="ADAL" clId="{DC65364F-DBB8-804C-A4FC-9B1EBD6C723E}" dt="2018-12-06T22:55:59.187" v="6"/>
        <pc:sldMkLst>
          <pc:docMk/>
          <pc:sldMk cId="3719848167" sldId="122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54-114D-9E57-A994DB1AE3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54-114D-9E57-A994DB1AE3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54-114D-9E57-A994DB1AE328}"/>
              </c:ext>
            </c:extLst>
          </c:dPt>
          <c:dLbls>
            <c:dLbl>
              <c:idx val="0"/>
              <c:layout>
                <c:manualLayout>
                  <c:x val="0.22092017269725736"/>
                  <c:y val="-0.1719669089208915"/>
                </c:manualLayout>
              </c:layout>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Gotham Medium" panose="02000604030000020004"/>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225688353528777"/>
                      <c:h val="0.1140755692229415"/>
                    </c:manualLayout>
                  </c15:layout>
                </c:ext>
                <c:ext xmlns:c16="http://schemas.microsoft.com/office/drawing/2014/chart" uri="{C3380CC4-5D6E-409C-BE32-E72D297353CC}">
                  <c16:uniqueId val="{00000001-2854-114D-9E57-A994DB1AE328}"/>
                </c:ext>
              </c:extLst>
            </c:dLbl>
            <c:dLbl>
              <c:idx val="1"/>
              <c:layout>
                <c:manualLayout>
                  <c:x val="-0.18923711183881864"/>
                  <c:y val="0.19856538285678924"/>
                </c:manualLayout>
              </c:layout>
              <c:tx>
                <c:rich>
                  <a:bodyPr rot="0" spcFirstLastPara="1" vertOverflow="clip" horzOverflow="clip" vert="horz" wrap="square" lIns="38100" tIns="19050" rIns="38100" bIns="19050" anchor="ctr" anchorCtr="0">
                    <a:spAutoFit/>
                  </a:bodyPr>
                  <a:lstStyle/>
                  <a:p>
                    <a:pPr algn="ctr" rtl="0">
                      <a:defRPr lang="en-US" sz="1600" b="0" i="0" u="none" strike="noStrike" kern="1200" baseline="0">
                        <a:solidFill>
                          <a:schemeClr val="bg1"/>
                        </a:solidFill>
                        <a:latin typeface="Gotham Medium" panose="02000604030000020004"/>
                        <a:ea typeface="+mn-ea"/>
                        <a:cs typeface="+mn-cs"/>
                      </a:defRPr>
                    </a:pPr>
                    <a:r>
                      <a:rPr lang="en-US"/>
                      <a:t>VMware</a:t>
                    </a:r>
                    <a:r>
                      <a:rPr lang="en-US" baseline="0"/>
                      <a:t>, </a:t>
                    </a:r>
                    <a:fld id="{1F51B40A-1840-4E6F-9F05-3D55BA5338EA}" type="VALUE">
                      <a:rPr lang="en-US" baseline="0"/>
                      <a:pPr algn="ctr" rtl="0">
                        <a:defRPr lang="en-US" sz="1600">
                          <a:solidFill>
                            <a:schemeClr val="bg1"/>
                          </a:solidFill>
                          <a:latin typeface="Gotham Medium" panose="02000604030000020004"/>
                        </a:defRPr>
                      </a:pPr>
                      <a:t>[VALUE]</a:t>
                    </a:fld>
                    <a:endParaRPr lang="en-US" baseline="0"/>
                  </a:p>
                </c:rich>
              </c:tx>
              <c:spPr>
                <a:noFill/>
                <a:ln>
                  <a:noFill/>
                </a:ln>
                <a:effectLst/>
              </c:spPr>
              <c:txPr>
                <a:bodyPr rot="0" spcFirstLastPara="1" vertOverflow="clip" horzOverflow="clip" vert="horz" wrap="square" lIns="38100" tIns="19050" rIns="38100" bIns="19050" anchor="ctr" anchorCtr="0">
                  <a:spAutoFit/>
                </a:bodyPr>
                <a:lstStyle/>
                <a:p>
                  <a:pPr algn="ctr" rtl="0">
                    <a:defRPr lang="en-US" sz="1600" b="0" i="0" u="none" strike="noStrike" kern="1200" baseline="0">
                      <a:solidFill>
                        <a:schemeClr val="bg1"/>
                      </a:solidFill>
                      <a:latin typeface="Gotham Medium" panose="02000604030000020004"/>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061826407475379"/>
                      <c:h val="0.11589397997105326"/>
                    </c:manualLayout>
                  </c15:layout>
                  <c15:dlblFieldTable/>
                  <c15:showDataLabelsRange val="0"/>
                </c:ext>
                <c:ext xmlns:c16="http://schemas.microsoft.com/office/drawing/2014/chart" uri="{C3380CC4-5D6E-409C-BE32-E72D297353CC}">
                  <c16:uniqueId val="{00000003-2854-114D-9E57-A994DB1AE328}"/>
                </c:ext>
              </c:extLst>
            </c:dLbl>
            <c:dLbl>
              <c:idx val="2"/>
              <c:layout>
                <c:manualLayout>
                  <c:x val="-0.16450924919067633"/>
                  <c:y val="-9.1857997655382481E-2"/>
                </c:manualLayout>
              </c:layout>
              <c:spPr>
                <a:noFill/>
                <a:ln>
                  <a:noFill/>
                </a:ln>
                <a:effectLst/>
              </c:spPr>
              <c:txPr>
                <a:bodyPr rot="0" spcFirstLastPara="1" vertOverflow="clip" horzOverflow="clip" vert="horz" wrap="square" lIns="38100" tIns="19050" rIns="38100" bIns="19050" anchor="ctr" anchorCtr="0">
                  <a:spAutoFit/>
                </a:bodyPr>
                <a:lstStyle/>
                <a:p>
                  <a:pPr algn="ctr" rtl="0">
                    <a:defRPr lang="en-US" sz="1600" b="0" i="0" u="none" strike="noStrike" kern="1200" baseline="0">
                      <a:solidFill>
                        <a:schemeClr val="bg1"/>
                      </a:solidFill>
                      <a:latin typeface="Gotham Medium" panose="02000604030000020004"/>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2854-114D-9E57-A994DB1AE328}"/>
                </c:ext>
              </c:extLst>
            </c:dLbl>
            <c:spPr>
              <a:solidFill>
                <a:prstClr val="white"/>
              </a:solidFill>
              <a:ln>
                <a:solidFill>
                  <a:srgbClr val="1E1E1E">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Nutanix</c:v>
                </c:pt>
                <c:pt idx="1">
                  <c:v>Vmware</c:v>
                </c:pt>
                <c:pt idx="2">
                  <c:v>Other</c:v>
                </c:pt>
              </c:strCache>
            </c:strRef>
          </c:cat>
          <c:val>
            <c:numRef>
              <c:f>Sheet1!$B$2:$B$4</c:f>
              <c:numCache>
                <c:formatCode>General</c:formatCode>
                <c:ptCount val="3"/>
                <c:pt idx="0">
                  <c:v>51</c:v>
                </c:pt>
                <c:pt idx="1">
                  <c:v>41</c:v>
                </c:pt>
                <c:pt idx="2">
                  <c:v>8</c:v>
                </c:pt>
              </c:numCache>
            </c:numRef>
          </c:val>
          <c:extLst>
            <c:ext xmlns:c16="http://schemas.microsoft.com/office/drawing/2014/chart" uri="{C3380CC4-5D6E-409C-BE32-E72D297353CC}">
              <c16:uniqueId val="{00000006-2854-114D-9E57-A994DB1AE328}"/>
            </c:ext>
          </c:extLst>
        </c:ser>
        <c:dLbls>
          <c:showLegendKey val="0"/>
          <c:showVal val="1"/>
          <c:showCatName val="1"/>
          <c:showSerName val="0"/>
          <c:showPercent val="0"/>
          <c:showBubbleSize val="0"/>
          <c:showLeaderLines val="0"/>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F43EE-5CB6-2741-985B-383AFC60C440}" type="datetimeFigureOut">
              <a:rPr lang="en-US" smtClean="0"/>
              <a:t>6/25/19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A2018-3C35-F148-8205-9705DBC23952}" type="slidenum">
              <a:rPr lang="en-US" smtClean="0"/>
              <a:t>‹#›</a:t>
            </a:fld>
            <a:endParaRPr lang="en-US"/>
          </a:p>
        </p:txBody>
      </p:sp>
    </p:spTree>
    <p:extLst>
      <p:ext uri="{BB962C8B-B14F-4D97-AF65-F5344CB8AC3E}">
        <p14:creationId xmlns:p14="http://schemas.microsoft.com/office/powerpoint/2010/main" val="3860635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609585" rtl="0" eaLnBrk="0" fontAlgn="base" latinLnBrk="0" hangingPunct="0">
              <a:lnSpc>
                <a:spcPct val="100000"/>
              </a:lnSpc>
              <a:spcBef>
                <a:spcPct val="30000"/>
              </a:spcBef>
              <a:spcAft>
                <a:spcPct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5950-F53A-F248-B03E-512CD3287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94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F90963-A15D-4BE1-A815-F8C88FE4390D}" type="slidenum">
              <a:rPr lang="en-US" smtClean="0"/>
              <a:t>12</a:t>
            </a:fld>
            <a:endParaRPr lang="en-US"/>
          </a:p>
        </p:txBody>
      </p:sp>
    </p:spTree>
    <p:extLst>
      <p:ext uri="{BB962C8B-B14F-4D97-AF65-F5344CB8AC3E}">
        <p14:creationId xmlns:p14="http://schemas.microsoft.com/office/powerpoint/2010/main" val="2912641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r>
              <a:rPr lang="en-US"/>
              <a:t>Two</a:t>
            </a:r>
            <a:r>
              <a:rPr lang="en-US" baseline="0"/>
              <a:t> of the fundamental requirements to replace proven IT infrastructure is the ability to provide all enterprise-class storage features, and ensure the best overall security.</a:t>
            </a:r>
          </a:p>
          <a:p>
            <a:endParaRPr lang="en-US" baseline="0"/>
          </a:p>
          <a:p>
            <a:r>
              <a:rPr lang="en-US" baseline="0" err="1"/>
              <a:t>Nutanix</a:t>
            </a:r>
            <a:r>
              <a:rPr lang="en-US" baseline="0"/>
              <a:t> Enterprise Cloud solutions routinely replace all SAN and NAS storage solutions from all leading storage vendors, providing a rich set of enterprise-class storage capabilities (as shown on slide). For maximum flexibility, </a:t>
            </a:r>
            <a:r>
              <a:rPr lang="en-US" baseline="0" err="1"/>
              <a:t>Nutanix</a:t>
            </a:r>
            <a:r>
              <a:rPr lang="en-US" baseline="0"/>
              <a:t> provides delivers software-defined storage with the granularity of a single virtual machine.</a:t>
            </a:r>
          </a:p>
          <a:p>
            <a:endParaRPr lang="en-US" baseline="0"/>
          </a:p>
          <a:p>
            <a:r>
              <a:rPr lang="en-US" baseline="0"/>
              <a:t>Additionally, </a:t>
            </a:r>
            <a:r>
              <a:rPr lang="en-US" baseline="0" err="1"/>
              <a:t>Nutanix</a:t>
            </a:r>
            <a:r>
              <a:rPr lang="en-US" baseline="0"/>
              <a:t> solutions are build with a “secure by design” methodology, and include the richest set of security features available in the HCI industry today.</a:t>
            </a:r>
            <a:endParaRPr lang="en-US"/>
          </a:p>
        </p:txBody>
      </p:sp>
      <p:sp>
        <p:nvSpPr>
          <p:cNvPr id="4" name="Slide Number Placeholder 3"/>
          <p:cNvSpPr>
            <a:spLocks noGrp="1"/>
          </p:cNvSpPr>
          <p:nvPr>
            <p:ph type="sldNum" sz="quarter" idx="10"/>
          </p:nvPr>
        </p:nvSpPr>
        <p:spPr/>
        <p:txBody>
          <a:bodyPr/>
          <a:lstStyle/>
          <a:p>
            <a:fld id="{4D7A2018-3C35-F148-8205-9705DBC23952}" type="slidenum">
              <a:rPr lang="en-US" smtClean="0"/>
              <a:t>13</a:t>
            </a:fld>
            <a:endParaRPr lang="en-US"/>
          </a:p>
        </p:txBody>
      </p:sp>
    </p:spTree>
    <p:extLst>
      <p:ext uri="{BB962C8B-B14F-4D97-AF65-F5344CB8AC3E}">
        <p14:creationId xmlns:p14="http://schemas.microsoft.com/office/powerpoint/2010/main" val="276053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Nutanix</a:t>
            </a:r>
            <a:r>
              <a:rPr lang="en-US" baseline="0"/>
              <a:t> provides native virtualization with the </a:t>
            </a:r>
            <a:r>
              <a:rPr lang="en-US" baseline="0" err="1"/>
              <a:t>Nutanix</a:t>
            </a:r>
            <a:r>
              <a:rPr lang="en-US" baseline="0"/>
              <a:t> AHV hypervisor.</a:t>
            </a:r>
          </a:p>
          <a:p>
            <a:endParaRPr lang="en-US" baseline="0"/>
          </a:p>
          <a:p>
            <a:r>
              <a:rPr lang="en-US" baseline="0"/>
              <a:t>Highlights:</a:t>
            </a:r>
            <a:r>
              <a:rPr lang="en-US"/>
              <a:t> </a:t>
            </a:r>
          </a:p>
          <a:p>
            <a:endParaRPr lang="en-US"/>
          </a:p>
          <a:p>
            <a:pPr marL="285750" indent="-285750">
              <a:buFont typeface="Arial" charset="0"/>
              <a:buChar char="•"/>
            </a:pPr>
            <a:r>
              <a:rPr lang="en-US"/>
              <a:t>Leveraged popular </a:t>
            </a:r>
            <a:r>
              <a:rPr lang="en-US" b="1"/>
              <a:t>KVM hypervisor as a</a:t>
            </a:r>
            <a:r>
              <a:rPr lang="en-US" b="1" baseline="0"/>
              <a:t> foundation</a:t>
            </a:r>
            <a:r>
              <a:rPr lang="en-US" baseline="0"/>
              <a:t>, then added </a:t>
            </a:r>
            <a:r>
              <a:rPr lang="en-US" b="1" baseline="0"/>
              <a:t>enhanced security, faster performance</a:t>
            </a:r>
            <a:r>
              <a:rPr lang="en-US" baseline="0"/>
              <a:t> </a:t>
            </a:r>
            <a:r>
              <a:rPr lang="en-US" b="1" baseline="0"/>
              <a:t>and – most importantly – integrated management </a:t>
            </a:r>
            <a:r>
              <a:rPr lang="en-US" baseline="0"/>
              <a:t>of the virtual environment and all VMs.</a:t>
            </a:r>
            <a:endParaRPr lang="en-US"/>
          </a:p>
          <a:p>
            <a:pPr marL="285750" indent="-285750">
              <a:buFont typeface="Arial" charset="0"/>
              <a:buChar char="•"/>
            </a:pPr>
            <a:r>
              <a:rPr lang="en-US"/>
              <a:t>Integrating</a:t>
            </a:r>
            <a:r>
              <a:rPr lang="en-US" baseline="0"/>
              <a:t> a hypervisor into a single cloud stack, also enables </a:t>
            </a:r>
            <a:r>
              <a:rPr lang="en-US" baseline="0" err="1"/>
              <a:t>Nutanix</a:t>
            </a:r>
            <a:r>
              <a:rPr lang="en-US" baseline="0"/>
              <a:t> customers to a</a:t>
            </a:r>
            <a:r>
              <a:rPr lang="en-US"/>
              <a:t>utomatically</a:t>
            </a:r>
            <a:r>
              <a:rPr lang="en-US" baseline="0"/>
              <a:t>, and intelligently place every VM to optimize cluster CPU, RAM and storage resources for the best performance and greatest efficiency. </a:t>
            </a:r>
          </a:p>
          <a:p>
            <a:pPr marL="285750" indent="-285750">
              <a:buFont typeface="Arial" charset="0"/>
              <a:buChar char="•"/>
            </a:pPr>
            <a:r>
              <a:rPr lang="en-US" baseline="0"/>
              <a:t>Built-in security with STIG (security technical implementation guides) and SALT-based self-healing that resources the state of the hypervisor if it drifts from the approved configuration for any reason.</a:t>
            </a:r>
          </a:p>
          <a:p>
            <a:pPr marL="285750" indent="-285750">
              <a:buFont typeface="Arial" charset="0"/>
              <a:buChar char="•"/>
            </a:pPr>
            <a:endParaRPr lang="en-US" baseline="0"/>
          </a:p>
          <a:p>
            <a:pPr marL="0" indent="0">
              <a:buFont typeface="Arial" charset="0"/>
              <a:buNone/>
            </a:pPr>
            <a:r>
              <a:rPr lang="en-US" baseline="0" err="1"/>
              <a:t>Nutanix</a:t>
            </a:r>
            <a:r>
              <a:rPr lang="en-US" baseline="0"/>
              <a:t> provides the AHV hypervisor, and full virtualization management via Prism, with every software and appliance deployment. There is </a:t>
            </a:r>
            <a:r>
              <a:rPr lang="en-US" b="1" baseline="0"/>
              <a:t>no additional cost, and no licenses to manage</a:t>
            </a:r>
            <a:r>
              <a:rPr lang="en-US" baseline="0"/>
              <a:t>. </a:t>
            </a:r>
          </a:p>
        </p:txBody>
      </p:sp>
      <p:sp>
        <p:nvSpPr>
          <p:cNvPr id="4" name="Slide Number Placeholder 3"/>
          <p:cNvSpPr>
            <a:spLocks noGrp="1"/>
          </p:cNvSpPr>
          <p:nvPr>
            <p:ph type="sldNum" sz="quarter" idx="10"/>
          </p:nvPr>
        </p:nvSpPr>
        <p:spPr/>
        <p:txBody>
          <a:bodyPr/>
          <a:lstStyle/>
          <a:p>
            <a:fld id="{4D7A2018-3C35-F148-8205-9705DBC23952}" type="slidenum">
              <a:rPr lang="en-US" smtClean="0"/>
              <a:t>14</a:t>
            </a:fld>
            <a:endParaRPr lang="en-US"/>
          </a:p>
        </p:txBody>
      </p:sp>
    </p:spTree>
    <p:extLst>
      <p:ext uri="{BB962C8B-B14F-4D97-AF65-F5344CB8AC3E}">
        <p14:creationId xmlns:p14="http://schemas.microsoft.com/office/powerpoint/2010/main" val="369570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rtl="0"/>
            <a:r>
              <a:rPr lang="en-US" sz="1600" b="0" i="0" u="none" strike="noStrike" kern="1200">
                <a:solidFill>
                  <a:schemeClr val="tx1"/>
                </a:solidFill>
                <a:effectLst/>
                <a:latin typeface="+mn-lt"/>
                <a:ea typeface="ＭＳ Ｐゴシック" charset="-128"/>
                <a:cs typeface="ＭＳ Ｐゴシック" charset="-128"/>
              </a:rPr>
              <a:t>-</a:t>
            </a:r>
            <a:r>
              <a:rPr lang="en-US" sz="1600" b="0" i="0" u="none" strike="noStrike" kern="1200" err="1">
                <a:solidFill>
                  <a:schemeClr val="tx1"/>
                </a:solidFill>
                <a:effectLst/>
                <a:latin typeface="+mn-lt"/>
                <a:ea typeface="ＭＳ Ｐゴシック" charset="-128"/>
                <a:cs typeface="ＭＳ Ｐゴシック" charset="-128"/>
              </a:rPr>
              <a:t>Hyperconvergence</a:t>
            </a:r>
            <a:r>
              <a:rPr lang="en-US" sz="1600" b="0" i="0" u="none" strike="noStrike" kern="1200">
                <a:solidFill>
                  <a:schemeClr val="tx1"/>
                </a:solidFill>
                <a:effectLst/>
                <a:latin typeface="+mn-lt"/>
                <a:ea typeface="ＭＳ Ｐゴシック" charset="-128"/>
                <a:cs typeface="ＭＳ Ｐゴシック" charset="-128"/>
              </a:rPr>
              <a:t> solved the fundamental problem of silos between compute, storage and virtualization in the legacy 3-tier datacenter. The same silos existed on the management side, with different vendors for the management of each of the different layers of the 3-tier stack. The problem gets compounded, if you bring in virtualization management, operational analytics, app automation, and multi-cloud management. Imagine the number of tools you would need to manage each of these in your datacenter. </a:t>
            </a:r>
            <a:r>
              <a:rPr lang="en-US" sz="1600" b="0" i="0" u="none" strike="noStrike" kern="1200" err="1">
                <a:solidFill>
                  <a:schemeClr val="tx1"/>
                </a:solidFill>
                <a:effectLst/>
                <a:latin typeface="+mn-lt"/>
                <a:ea typeface="ＭＳ Ｐゴシック" charset="-128"/>
                <a:cs typeface="ＭＳ Ｐゴシック" charset="-128"/>
              </a:rPr>
              <a:t>Nutanix</a:t>
            </a:r>
            <a:r>
              <a:rPr lang="en-US" sz="1600" b="0" i="0" u="none" strike="noStrike" kern="1200">
                <a:solidFill>
                  <a:schemeClr val="tx1"/>
                </a:solidFill>
                <a:effectLst/>
                <a:latin typeface="+mn-lt"/>
                <a:ea typeface="ＭＳ Ｐゴシック" charset="-128"/>
                <a:cs typeface="ＭＳ Ｐゴシック" charset="-128"/>
              </a:rPr>
              <a:t> Prism solves this problem by providing a single pane of glass , like the eye in the sky with visibility across all these different elements, thereby providing consolidated management.</a:t>
            </a:r>
            <a:endParaRPr lang="en-US" sz="1100" b="0">
              <a:effectLst/>
            </a:endParaRPr>
          </a:p>
          <a:p>
            <a:pPr rtl="0"/>
            <a:r>
              <a:rPr lang="en-US" sz="1600" b="0" i="0" u="none" strike="noStrike" kern="1200">
                <a:solidFill>
                  <a:schemeClr val="tx1"/>
                </a:solidFill>
                <a:effectLst/>
                <a:latin typeface="+mn-lt"/>
                <a:ea typeface="ＭＳ Ｐゴシック" charset="-128"/>
                <a:cs typeface="ＭＳ Ｐゴシック" charset="-128"/>
              </a:rPr>
              <a:t>-Customer Delight is our key guiding principle when it comes to management. Prism would remind you of the Apple or Tesla UX experience. </a:t>
            </a:r>
            <a:endParaRPr lang="en-US" sz="1100" b="0">
              <a:effectLst/>
            </a:endParaRPr>
          </a:p>
          <a:p>
            <a:br>
              <a:rPr lang="en-US" sz="1100"/>
            </a:br>
            <a:endParaRPr lang="en-US" sz="1100"/>
          </a:p>
        </p:txBody>
      </p:sp>
      <p:sp>
        <p:nvSpPr>
          <p:cNvPr id="4" name="Slide Number Placeholder 3"/>
          <p:cNvSpPr>
            <a:spLocks noGrp="1"/>
          </p:cNvSpPr>
          <p:nvPr>
            <p:ph type="sldNum" sz="quarter" idx="10"/>
          </p:nvPr>
        </p:nvSpPr>
        <p:spPr/>
        <p:txBody>
          <a:bodyPr/>
          <a:lstStyle/>
          <a:p>
            <a:fld id="{C0F90963-A15D-4BE1-A815-F8C88FE4390D}" type="slidenum">
              <a:rPr lang="en-US" smtClean="0"/>
              <a:t>15</a:t>
            </a:fld>
            <a:endParaRPr lang="en-US"/>
          </a:p>
        </p:txBody>
      </p:sp>
    </p:spTree>
    <p:extLst>
      <p:ext uri="{BB962C8B-B14F-4D97-AF65-F5344CB8AC3E}">
        <p14:creationId xmlns:p14="http://schemas.microsoft.com/office/powerpoint/2010/main" val="34816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C9B012-8A5D-6B4A-A019-67F8B29C6E2B}" type="slidenum">
              <a:rPr lang="en-US" smtClean="0"/>
              <a:t>16</a:t>
            </a:fld>
            <a:endParaRPr lang="en-US"/>
          </a:p>
        </p:txBody>
      </p:sp>
    </p:spTree>
    <p:extLst>
      <p:ext uri="{BB962C8B-B14F-4D97-AF65-F5344CB8AC3E}">
        <p14:creationId xmlns:p14="http://schemas.microsoft.com/office/powerpoint/2010/main" val="857289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This is </a:t>
            </a:r>
            <a:r>
              <a:rPr lang="en-US" sz="1000" kern="1200" dirty="0">
                <a:solidFill>
                  <a:schemeClr val="tx1"/>
                </a:solidFill>
                <a:effectLst/>
                <a:latin typeface="+mn-lt"/>
                <a:ea typeface="+mn-ea"/>
                <a:cs typeface="+mn-cs"/>
              </a:rPr>
              <a:t>our new portfolio segmentation – Core/</a:t>
            </a:r>
            <a:r>
              <a:rPr lang="en-US" sz="1000" kern="1200" dirty="0" err="1">
                <a:solidFill>
                  <a:schemeClr val="tx1"/>
                </a:solidFill>
                <a:effectLst/>
                <a:latin typeface="+mn-lt"/>
                <a:ea typeface="+mn-ea"/>
                <a:cs typeface="+mn-cs"/>
              </a:rPr>
              <a:t>Ess</a:t>
            </a:r>
            <a:r>
              <a:rPr lang="en-US" sz="1000" kern="1200" dirty="0">
                <a:solidFill>
                  <a:schemeClr val="tx1"/>
                </a:solidFill>
                <a:effectLst/>
                <a:latin typeface="+mn-lt"/>
                <a:ea typeface="+mn-ea"/>
                <a:cs typeface="+mn-cs"/>
              </a:rPr>
              <a: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C/E/E represents our Nutanix customer journey. It captures and illustrates how customers can modernize their datacenter with Nutanix HCI.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u="sng" kern="1200" dirty="0">
                <a:solidFill>
                  <a:schemeClr val="tx1"/>
                </a:solidFill>
                <a:effectLst/>
                <a:latin typeface="+mn-lt"/>
                <a:ea typeface="+mn-ea"/>
                <a:cs typeface="+mn-cs"/>
              </a:rPr>
              <a:t>Core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is the first step. Deploying Acropolis software, managed by Prism – and optionally using AHV for virtualization. This is how nearly all of our 11,000+ customers start with Nutanix. HCI is the CORE. It is the foundation of our portfolio. It is the initial step in the Nutanix journey.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u="sng" kern="1200" dirty="0">
                <a:solidFill>
                  <a:schemeClr val="tx1"/>
                </a:solidFill>
                <a:effectLst/>
                <a:latin typeface="+mn-lt"/>
                <a:ea typeface="+mn-ea"/>
                <a:cs typeface="+mn-cs"/>
              </a:rPr>
              <a:t>Essentials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Once successful, Nutanix customers build on this core HCI foundation, introducing additional software-driven cloud capabilities.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This includes:</a:t>
            </a:r>
          </a:p>
          <a:p>
            <a:pPr marL="685800" lvl="1" indent="-228600">
              <a:buFont typeface="+mj-lt"/>
              <a:buAutoNum type="arabicPeriod"/>
            </a:pPr>
            <a:r>
              <a:rPr lang="en-US" sz="1000" kern="1200" dirty="0">
                <a:solidFill>
                  <a:schemeClr val="tx1"/>
                </a:solidFill>
                <a:effectLst/>
                <a:latin typeface="+mn-lt"/>
                <a:ea typeface="+mn-ea"/>
                <a:cs typeface="+mn-cs"/>
              </a:rPr>
              <a:t>Not just running mission-critical applications on our Nutanix Enterprise Cloud stack, but also managing these workloads, through their entire lifecycle with </a:t>
            </a:r>
            <a:r>
              <a:rPr lang="en-US" sz="1000" b="1" i="1" kern="1200" dirty="0">
                <a:solidFill>
                  <a:schemeClr val="tx1"/>
                </a:solidFill>
                <a:effectLst/>
                <a:latin typeface="+mn-lt"/>
                <a:ea typeface="+mn-ea"/>
                <a:cs typeface="+mn-cs"/>
              </a:rPr>
              <a:t>Nutanix Calm</a:t>
            </a:r>
            <a:r>
              <a:rPr lang="en-US" sz="1000" kern="1200" dirty="0">
                <a:solidFill>
                  <a:schemeClr val="tx1"/>
                </a:solidFill>
                <a:effectLst/>
                <a:latin typeface="+mn-lt"/>
                <a:ea typeface="+mn-ea"/>
                <a:cs typeface="+mn-cs"/>
              </a:rPr>
              <a:t>.</a:t>
            </a:r>
          </a:p>
          <a:p>
            <a:pPr marL="685800" lvl="1" indent="-228600">
              <a:buFont typeface="+mj-lt"/>
              <a:buAutoNum type="arabicPeriod"/>
            </a:pPr>
            <a:r>
              <a:rPr lang="en-US" sz="1000" kern="1200" dirty="0">
                <a:solidFill>
                  <a:schemeClr val="tx1"/>
                </a:solidFill>
                <a:effectLst/>
                <a:latin typeface="+mn-lt"/>
                <a:ea typeface="+mn-ea"/>
                <a:cs typeface="+mn-cs"/>
              </a:rPr>
              <a:t>Securing these applications with </a:t>
            </a:r>
            <a:r>
              <a:rPr lang="en-US" sz="1000" b="1" i="1" kern="1200" dirty="0">
                <a:solidFill>
                  <a:schemeClr val="tx1"/>
                </a:solidFill>
                <a:effectLst/>
                <a:latin typeface="+mn-lt"/>
                <a:ea typeface="+mn-ea"/>
                <a:cs typeface="+mn-cs"/>
              </a:rPr>
              <a:t>Nutanix Flow</a:t>
            </a:r>
            <a:r>
              <a:rPr lang="en-US" sz="1000" kern="1200" dirty="0">
                <a:solidFill>
                  <a:schemeClr val="tx1"/>
                </a:solidFill>
                <a:effectLst/>
                <a:latin typeface="+mn-lt"/>
                <a:ea typeface="+mn-ea"/>
                <a:cs typeface="+mn-cs"/>
              </a:rPr>
              <a:t>, and automating network operations</a:t>
            </a:r>
          </a:p>
          <a:p>
            <a:pPr marL="685800" lvl="1" indent="-228600">
              <a:buFont typeface="+mj-lt"/>
              <a:buAutoNum type="arabicPeriod"/>
            </a:pPr>
            <a:r>
              <a:rPr lang="en-US" sz="1000" kern="1200" dirty="0">
                <a:solidFill>
                  <a:schemeClr val="tx1"/>
                </a:solidFill>
                <a:effectLst/>
                <a:latin typeface="+mn-lt"/>
                <a:ea typeface="+mn-ea"/>
                <a:cs typeface="+mn-cs"/>
              </a:rPr>
              <a:t>Leveraging our robust HCI foundation to breakdown additional storage silos. Acropolis, of course, already eliminates SANs. Now with </a:t>
            </a:r>
            <a:r>
              <a:rPr lang="en-US" sz="1000" b="1" i="1" kern="1200" dirty="0">
                <a:solidFill>
                  <a:schemeClr val="tx1"/>
                </a:solidFill>
                <a:effectLst/>
                <a:latin typeface="+mn-lt"/>
                <a:ea typeface="+mn-ea"/>
                <a:cs typeface="+mn-cs"/>
              </a:rPr>
              <a:t>Nutanix Files</a:t>
            </a:r>
            <a:r>
              <a:rPr lang="en-US" sz="1000" kern="1200" dirty="0">
                <a:solidFill>
                  <a:schemeClr val="tx1"/>
                </a:solidFill>
                <a:effectLst/>
                <a:latin typeface="+mn-lt"/>
                <a:ea typeface="+mn-ea"/>
                <a:cs typeface="+mn-cs"/>
              </a:rPr>
              <a:t>, we can simplify management of file-based storage – giving our customers an alternative to NetApp filers, and other file systems. Built-in file storage - provisioned and managed via Prism, delivering that unmatched one-click experience.</a:t>
            </a:r>
          </a:p>
          <a:p>
            <a:pPr marL="685800" lvl="1" indent="-228600">
              <a:buFont typeface="+mj-lt"/>
              <a:buAutoNum type="arabicPeriod"/>
            </a:pPr>
            <a:r>
              <a:rPr lang="en-US" sz="1000" kern="1200" dirty="0">
                <a:solidFill>
                  <a:schemeClr val="tx1"/>
                </a:solidFill>
                <a:effectLst/>
                <a:latin typeface="+mn-lt"/>
                <a:ea typeface="+mn-ea"/>
                <a:cs typeface="+mn-cs"/>
              </a:rPr>
              <a:t>And lastly, extending HCI management with </a:t>
            </a:r>
            <a:r>
              <a:rPr lang="en-US" sz="1000" b="1" i="1" kern="1200" dirty="0">
                <a:solidFill>
                  <a:schemeClr val="tx1"/>
                </a:solidFill>
                <a:effectLst/>
                <a:latin typeface="+mn-lt"/>
                <a:ea typeface="+mn-ea"/>
                <a:cs typeface="+mn-cs"/>
              </a:rPr>
              <a:t>Prism Pro </a:t>
            </a:r>
            <a:r>
              <a:rPr lang="en-US" sz="1000" kern="1200" dirty="0">
                <a:solidFill>
                  <a:schemeClr val="tx1"/>
                </a:solidFill>
                <a:effectLst/>
                <a:latin typeface="+mn-lt"/>
                <a:ea typeface="+mn-ea"/>
                <a:cs typeface="+mn-cs"/>
              </a:rPr>
              <a:t>– bringing more automation and analytics capabilities, powered by advanced machine learning.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of these Essentials products are generally available now. And, each is managed natively in Prism.</a:t>
            </a:r>
          </a:p>
          <a:p>
            <a:pPr marL="0" lvl="0" indent="0">
              <a:buFont typeface="+mj-lt"/>
              <a:buNone/>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Once our customers have embraced the full Nutanix stack in their datacenter to run all of their workloads, the next step in the Nutanix journey is to build a true hybrid cloud with Nutanix Enterprise.</a:t>
            </a:r>
          </a:p>
          <a:p>
            <a:pPr marL="0" lvl="0" indent="0">
              <a:buFont typeface="+mj-lt"/>
              <a:buNone/>
            </a:pPr>
            <a:r>
              <a:rPr lang="en-US" sz="1000" b="1" u="sng" kern="1200" dirty="0">
                <a:solidFill>
                  <a:schemeClr val="tx1"/>
                </a:solidFill>
                <a:effectLst/>
                <a:latin typeface="+mn-lt"/>
                <a:ea typeface="+mn-ea"/>
                <a:cs typeface="+mn-cs"/>
              </a:rPr>
              <a:t>Nutanix Enterprise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portfolio of software solutions and services that are part of Enterprise</a:t>
            </a:r>
            <a:r>
              <a:rPr lang="en-US" sz="1000" dirty="0">
                <a:effectLst/>
              </a:rPr>
              <a:t> in broad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building a hybrid cloud, one needs not only infrastructure as a service (IaaS) – derived from Nutanix Core and Nutanix Essentials but they require PaaS, or platform services, as well as cloud-delivered services</a:t>
            </a:r>
            <a:r>
              <a:rPr lang="en-US" sz="1000" dirty="0">
                <a:effectLst/>
              </a:rPr>
              <a:t> </a:t>
            </a:r>
            <a:endParaRPr lang="en-US"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Enterprise includes PaaS services such as database as a service with </a:t>
            </a:r>
            <a:r>
              <a:rPr lang="en-US" sz="1200" b="1" i="1" kern="1200" dirty="0">
                <a:solidFill>
                  <a:schemeClr val="tx1"/>
                </a:solidFill>
                <a:effectLst/>
                <a:latin typeface="+mn-lt"/>
                <a:ea typeface="+mn-ea"/>
                <a:cs typeface="+mn-cs"/>
              </a:rPr>
              <a:t>Era</a:t>
            </a:r>
            <a:r>
              <a:rPr lang="en-US" sz="1200" kern="1200" dirty="0">
                <a:solidFill>
                  <a:schemeClr val="tx1"/>
                </a:solidFill>
                <a:effectLst/>
                <a:latin typeface="+mn-lt"/>
                <a:ea typeface="+mn-ea"/>
                <a:cs typeface="+mn-cs"/>
              </a:rPr>
              <a:t>, Kubernetes as a service with </a:t>
            </a:r>
            <a:r>
              <a:rPr lang="en-US" sz="1200" b="1" i="1" kern="1200" dirty="0" err="1">
                <a:solidFill>
                  <a:schemeClr val="tx1"/>
                </a:solidFill>
                <a:effectLst/>
                <a:latin typeface="+mn-lt"/>
                <a:ea typeface="+mn-ea"/>
                <a:cs typeface="+mn-cs"/>
              </a:rPr>
              <a:t>Karbon</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b="1" i="1" kern="1200" dirty="0">
                <a:solidFill>
                  <a:schemeClr val="tx1"/>
                </a:solidFill>
                <a:effectLst/>
                <a:latin typeface="+mn-lt"/>
                <a:ea typeface="+mn-ea"/>
                <a:cs typeface="+mn-cs"/>
              </a:rPr>
              <a:t>Buckets </a:t>
            </a:r>
            <a:r>
              <a:rPr lang="en-US" sz="1200" kern="1200" dirty="0">
                <a:solidFill>
                  <a:schemeClr val="tx1"/>
                </a:solidFill>
                <a:effectLst/>
                <a:latin typeface="+mn-lt"/>
                <a:ea typeface="+mn-ea"/>
                <a:cs typeface="+mn-cs"/>
              </a:rPr>
              <a:t>as a native object store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Xi Cloud services.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Xi is now an umbrella brand, or a family name – representing all Nutanix cloud services. This includes, of course, cloud-based DR service which is now </a:t>
            </a:r>
            <a:r>
              <a:rPr lang="en-US" sz="1200" b="1" i="1" kern="1200" dirty="0">
                <a:solidFill>
                  <a:schemeClr val="tx1"/>
                </a:solidFill>
                <a:effectLst/>
                <a:latin typeface="+mn-lt"/>
                <a:ea typeface="+mn-ea"/>
                <a:cs typeface="+mn-cs"/>
              </a:rPr>
              <a:t>Xi Leap</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other Xi Services, all part of Enterprise, are</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Xi Frame </a:t>
            </a:r>
            <a:r>
              <a:rPr lang="en-US" sz="1200" kern="1200" dirty="0">
                <a:solidFill>
                  <a:schemeClr val="tx1"/>
                </a:solidFill>
                <a:effectLst/>
                <a:latin typeface="+mn-lt"/>
                <a:ea typeface="+mn-ea"/>
                <a:cs typeface="+mn-cs"/>
              </a:rPr>
              <a:t>for delivering desktops and applications</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Xi Beam </a:t>
            </a:r>
            <a:r>
              <a:rPr lang="en-US" sz="1200" kern="1200" dirty="0">
                <a:solidFill>
                  <a:schemeClr val="tx1"/>
                </a:solidFill>
                <a:effectLst/>
                <a:latin typeface="+mn-lt"/>
                <a:ea typeface="+mn-ea"/>
                <a:cs typeface="+mn-cs"/>
              </a:rPr>
              <a:t>for optimizing cloud costs and security compliance for workloads running in both public and private clouds</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Xi Epoch </a:t>
            </a:r>
            <a:r>
              <a:rPr lang="en-US" sz="1200" kern="1200" dirty="0">
                <a:solidFill>
                  <a:schemeClr val="tx1"/>
                </a:solidFill>
                <a:effectLst/>
                <a:latin typeface="+mn-lt"/>
                <a:ea typeface="+mn-ea"/>
                <a:cs typeface="+mn-cs"/>
              </a:rPr>
              <a:t>for application observability and monitoring across different cloud environments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finally, </a:t>
            </a:r>
            <a:r>
              <a:rPr lang="en-US" sz="1200" b="1" i="1" kern="1200" dirty="0">
                <a:solidFill>
                  <a:schemeClr val="tx1"/>
                </a:solidFill>
                <a:effectLst/>
                <a:latin typeface="+mn-lt"/>
                <a:ea typeface="+mn-ea"/>
                <a:cs typeface="+mn-cs"/>
              </a:rPr>
              <a:t>Xi IoT </a:t>
            </a:r>
            <a:r>
              <a:rPr lang="en-US" sz="1200" kern="1200" dirty="0">
                <a:solidFill>
                  <a:schemeClr val="tx1"/>
                </a:solidFill>
                <a:effectLst/>
                <a:latin typeface="+mn-lt"/>
                <a:ea typeface="+mn-ea"/>
                <a:cs typeface="+mn-cs"/>
              </a:rPr>
              <a:t>- a platform for developing and running applications at the edge, cloud-connected and running at scale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 that’s it. A three-step journey for our customers.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Building the foundation with Nutanix Core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Bringing cloud-like functionality to the datacenter to run all workloads with Nutanix Essentials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Building a hybrid cloud with Nutanix Enterprise</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C/E/E are not bundles. There are no new SKUs. We are simply making initial recommendations as to what solutions we think make most sense for customers, at each stage of their journey. You can still tailor your offerings to each customer, based on their individual needs. </a:t>
            </a:r>
          </a:p>
          <a:p>
            <a:endParaRPr lang="en-US" sz="1000" dirty="0"/>
          </a:p>
        </p:txBody>
      </p:sp>
      <p:sp>
        <p:nvSpPr>
          <p:cNvPr id="4" name="Slide Number Placeholder 3"/>
          <p:cNvSpPr>
            <a:spLocks noGrp="1"/>
          </p:cNvSpPr>
          <p:nvPr>
            <p:ph type="sldNum" sz="quarter" idx="5"/>
          </p:nvPr>
        </p:nvSpPr>
        <p:spPr/>
        <p:txBody>
          <a:bodyPr/>
          <a:lstStyle/>
          <a:p>
            <a:fld id="{B3F695FD-2333-5B4B-8323-2A0C76F83EB5}" type="slidenum">
              <a:rPr lang="en-US" smtClean="0"/>
              <a:t>18</a:t>
            </a:fld>
            <a:endParaRPr lang="en-US"/>
          </a:p>
        </p:txBody>
      </p:sp>
    </p:spTree>
    <p:extLst>
      <p:ext uri="{BB962C8B-B14F-4D97-AF65-F5344CB8AC3E}">
        <p14:creationId xmlns:p14="http://schemas.microsoft.com/office/powerpoint/2010/main" val="390233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 Simplify infrastructure with predictable, linear scaling HCI appliances. </a:t>
            </a:r>
          </a:p>
          <a:p>
            <a:pPr marL="228600" indent="-228600">
              <a:buAutoNum type="arabicPeriod"/>
            </a:pPr>
            <a:r>
              <a:rPr lang="en-US"/>
              <a:t>Pay as you grow with bite-size building blocks that are certified to work with Citrix and VMware.</a:t>
            </a:r>
          </a:p>
          <a:p>
            <a:pPr marL="228600" indent="-228600">
              <a:buAutoNum type="arabicPeriod"/>
            </a:pPr>
            <a:r>
              <a:rPr lang="en-US"/>
              <a:t>One-click simplicity in stack management from a single pane with one-click integration and certified ready plug-in integration.</a:t>
            </a:r>
          </a:p>
        </p:txBody>
      </p:sp>
      <p:sp>
        <p:nvSpPr>
          <p:cNvPr id="4" name="Slide Number Placeholder 3"/>
          <p:cNvSpPr>
            <a:spLocks noGrp="1"/>
          </p:cNvSpPr>
          <p:nvPr>
            <p:ph type="sldNum" sz="quarter" idx="10"/>
          </p:nvPr>
        </p:nvSpPr>
        <p:spPr/>
        <p:txBody>
          <a:bodyPr/>
          <a:lstStyle/>
          <a:p>
            <a:fld id="{4D7A2018-3C35-F148-8205-9705DBC23952}" type="slidenum">
              <a:rPr lang="en-US" smtClean="0"/>
              <a:t>19</a:t>
            </a:fld>
            <a:endParaRPr lang="en-US"/>
          </a:p>
        </p:txBody>
      </p:sp>
    </p:spTree>
    <p:extLst>
      <p:ext uri="{BB962C8B-B14F-4D97-AF65-F5344CB8AC3E}">
        <p14:creationId xmlns:p14="http://schemas.microsoft.com/office/powerpoint/2010/main" val="4181152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Outstanding</a:t>
            </a:r>
            <a:r>
              <a:rPr lang="en-US" baseline="0"/>
              <a:t> support is a hallmark of </a:t>
            </a:r>
            <a:r>
              <a:rPr lang="en-US" baseline="0" err="1"/>
              <a:t>Nutanix</a:t>
            </a:r>
            <a:r>
              <a:rPr lang="en-US" baseline="0"/>
              <a:t>. We are extremely proud of the services that we provide to our customers, and encourage any organization interested in </a:t>
            </a:r>
            <a:r>
              <a:rPr lang="en-US" baseline="0" err="1"/>
              <a:t>Nutanix</a:t>
            </a:r>
            <a:r>
              <a:rPr lang="en-US" baseline="0"/>
              <a:t> to inquire about our support services and learn how we can be your strategic IT partner for your most critical projects.</a:t>
            </a:r>
          </a:p>
          <a:p>
            <a:endParaRPr lang="en-US" baseline="0"/>
          </a:p>
          <a:p>
            <a:r>
              <a:rPr lang="en-US" u="sng" baseline="0"/>
              <a:t>Highlights</a:t>
            </a:r>
          </a:p>
          <a:p>
            <a:pPr marL="285750" indent="-285750">
              <a:buFont typeface="Arial" charset="0"/>
              <a:buChar char="•"/>
            </a:pPr>
            <a:r>
              <a:rPr lang="en-US" baseline="0"/>
              <a:t>An audited </a:t>
            </a:r>
            <a:r>
              <a:rPr lang="en-US" b="1" baseline="0"/>
              <a:t>Net Promoter Score (NPS) of 90+ for five consecutive years</a:t>
            </a:r>
            <a:r>
              <a:rPr lang="en-US" baseline="0"/>
              <a:t>. NPS measures the likelihood of they recommending </a:t>
            </a:r>
            <a:r>
              <a:rPr lang="en-US" baseline="0" err="1"/>
              <a:t>Nutanix</a:t>
            </a:r>
            <a:r>
              <a:rPr lang="en-US" baseline="0"/>
              <a:t> to a peer. The average software company has an NPS of 30. A score of 90+ is virtually unheard of. </a:t>
            </a:r>
          </a:p>
          <a:p>
            <a:pPr marL="285750" indent="-285750">
              <a:buFont typeface="Arial" charset="0"/>
              <a:buChar char="•"/>
            </a:pPr>
            <a:r>
              <a:rPr lang="en-US" baseline="0"/>
              <a:t>What drives </a:t>
            </a:r>
            <a:r>
              <a:rPr lang="en-US" baseline="0" err="1"/>
              <a:t>Nutanix</a:t>
            </a:r>
            <a:r>
              <a:rPr lang="en-US" baseline="0"/>
              <a:t> support excellence:</a:t>
            </a:r>
          </a:p>
          <a:p>
            <a:pPr marL="895335" lvl="1" indent="-285750">
              <a:buFont typeface="Arial" charset="0"/>
              <a:buChar char="•"/>
            </a:pPr>
            <a:r>
              <a:rPr lang="en-US"/>
              <a:t>All </a:t>
            </a:r>
            <a:r>
              <a:rPr lang="en-US" b="1" err="1"/>
              <a:t>Nutanix</a:t>
            </a:r>
            <a:r>
              <a:rPr lang="en-US" b="1"/>
              <a:t> support engineers are full-time</a:t>
            </a:r>
            <a:r>
              <a:rPr lang="en-US" b="1" baseline="0"/>
              <a:t> employees</a:t>
            </a:r>
            <a:r>
              <a:rPr lang="en-US" baseline="0"/>
              <a:t>. You will never talk to a contract support person</a:t>
            </a:r>
          </a:p>
          <a:p>
            <a:pPr marL="895335" lvl="1" indent="-285750">
              <a:buFont typeface="Arial" charset="0"/>
              <a:buChar char="•"/>
            </a:pPr>
            <a:r>
              <a:rPr lang="en-US" baseline="0" err="1"/>
              <a:t>Nutanix</a:t>
            </a:r>
            <a:r>
              <a:rPr lang="en-US" baseline="0"/>
              <a:t> does not employ a tiered support model, with different levels of support engineers. The site reliability engineer (SRE) that takes the initial support request will handle the case until resolution. Customers are never waiting for handoffs within the support team.</a:t>
            </a:r>
          </a:p>
          <a:p>
            <a:pPr marL="895335" lvl="1" indent="-285750">
              <a:buFont typeface="Arial" charset="0"/>
              <a:buChar char="•"/>
            </a:pPr>
            <a:r>
              <a:rPr lang="en-US" b="1" baseline="0"/>
              <a:t>Only </a:t>
            </a:r>
            <a:r>
              <a:rPr lang="en-US" b="1" baseline="0" err="1"/>
              <a:t>Nutanix</a:t>
            </a:r>
            <a:r>
              <a:rPr lang="en-US" b="1" baseline="0"/>
              <a:t> customers decide when a case is resolved </a:t>
            </a:r>
            <a:r>
              <a:rPr lang="en-US" baseline="0"/>
              <a:t>to their satisfaction. </a:t>
            </a:r>
            <a:r>
              <a:rPr lang="en-US" baseline="0" err="1"/>
              <a:t>Nutanix</a:t>
            </a:r>
            <a:r>
              <a:rPr lang="en-US" baseline="0"/>
              <a:t> does not close a support ticket on our own. </a:t>
            </a:r>
          </a:p>
          <a:p>
            <a:pPr marL="895335" lvl="1" indent="-285750">
              <a:buFont typeface="Arial" charset="0"/>
              <a:buChar char="•"/>
            </a:pPr>
            <a:r>
              <a:rPr lang="en-US" baseline="0" err="1"/>
              <a:t>Nutanix</a:t>
            </a:r>
            <a:r>
              <a:rPr lang="en-US" baseline="0"/>
              <a:t> SRE teams leverage </a:t>
            </a:r>
            <a:r>
              <a:rPr lang="en-US" b="1" baseline="0" err="1"/>
              <a:t>Nutanix</a:t>
            </a:r>
            <a:r>
              <a:rPr lang="en-US" b="1" baseline="0"/>
              <a:t> Pulse </a:t>
            </a:r>
            <a:r>
              <a:rPr lang="en-US" baseline="0"/>
              <a:t>to proactively address support issues; sometimes without the customer calling or submitting a ticket</a:t>
            </a:r>
          </a:p>
        </p:txBody>
      </p:sp>
      <p:sp>
        <p:nvSpPr>
          <p:cNvPr id="4" name="Slide Number Placeholder 3"/>
          <p:cNvSpPr>
            <a:spLocks noGrp="1"/>
          </p:cNvSpPr>
          <p:nvPr>
            <p:ph type="sldNum" sz="quarter" idx="10"/>
          </p:nvPr>
        </p:nvSpPr>
        <p:spPr/>
        <p:txBody>
          <a:bodyPr/>
          <a:lstStyle/>
          <a:p>
            <a:fld id="{4D7A2018-3C35-F148-8205-9705DBC23952}" type="slidenum">
              <a:rPr lang="en-US" smtClean="0"/>
              <a:t>20</a:t>
            </a:fld>
            <a:endParaRPr lang="en-US"/>
          </a:p>
        </p:txBody>
      </p:sp>
    </p:spTree>
    <p:extLst>
      <p:ext uri="{BB962C8B-B14F-4D97-AF65-F5344CB8AC3E}">
        <p14:creationId xmlns:p14="http://schemas.microsoft.com/office/powerpoint/2010/main" val="3109060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a:t>
            </a:r>
            <a:r>
              <a:rPr lang="en-US" baseline="0"/>
              <a:t> its founding, </a:t>
            </a:r>
            <a:r>
              <a:rPr lang="en-US" baseline="0" err="1"/>
              <a:t>Nutanix</a:t>
            </a:r>
            <a:r>
              <a:rPr lang="en-US" baseline="0"/>
              <a:t> has led the industry in providing customers with the freedom to choose the right technologies for each use case. This extends to:</a:t>
            </a:r>
          </a:p>
          <a:p>
            <a:endParaRPr lang="en-US" baseline="0"/>
          </a:p>
          <a:p>
            <a:pPr marL="285750" indent="-285750">
              <a:buFont typeface="Arial" charset="0"/>
              <a:buChar char="•"/>
            </a:pPr>
            <a:r>
              <a:rPr lang="en-US" baseline="0"/>
              <a:t>Support for </a:t>
            </a:r>
            <a:r>
              <a:rPr lang="en-US" b="1" baseline="0"/>
              <a:t>all popular hypervisors</a:t>
            </a:r>
            <a:r>
              <a:rPr lang="en-US" baseline="0"/>
              <a:t>, including Nutanix’s native AHV</a:t>
            </a:r>
          </a:p>
          <a:p>
            <a:pPr marL="285750" indent="-285750">
              <a:buFont typeface="Arial" charset="0"/>
              <a:buChar char="•"/>
            </a:pPr>
            <a:r>
              <a:rPr lang="en-US" b="1" baseline="0"/>
              <a:t>Freedom to select the best server hardware</a:t>
            </a:r>
            <a:r>
              <a:rPr lang="en-US" baseline="0"/>
              <a:t>, while preserving a consistent operational experience via Nutanix Prism</a:t>
            </a:r>
          </a:p>
          <a:p>
            <a:pPr marL="285750" indent="-285750">
              <a:buFont typeface="Arial" charset="0"/>
              <a:buChar char="•"/>
            </a:pPr>
            <a:r>
              <a:rPr lang="en-US" baseline="0"/>
              <a:t>Ability to </a:t>
            </a:r>
            <a:r>
              <a:rPr lang="en-US" b="1" baseline="0"/>
              <a:t>seamlessly integrate public clouds </a:t>
            </a:r>
            <a:r>
              <a:rPr lang="en-US" baseline="0"/>
              <a:t>into the IT environment, and manage applications across different clouds, including AWS, Google Cloud, Azure and – of course – Nutanix Xi.</a:t>
            </a:r>
            <a:endParaRPr lang="en-US"/>
          </a:p>
          <a:p>
            <a:endParaRPr lang="en-US"/>
          </a:p>
        </p:txBody>
      </p:sp>
      <p:sp>
        <p:nvSpPr>
          <p:cNvPr id="4" name="Slide Number Placeholder 3"/>
          <p:cNvSpPr>
            <a:spLocks noGrp="1"/>
          </p:cNvSpPr>
          <p:nvPr>
            <p:ph type="sldNum" sz="quarter" idx="10"/>
          </p:nvPr>
        </p:nvSpPr>
        <p:spPr/>
        <p:txBody>
          <a:bodyPr/>
          <a:lstStyle/>
          <a:p>
            <a:fld id="{4D7A2018-3C35-F148-8205-9705DBC23952}" type="slidenum">
              <a:rPr lang="en-US" smtClean="0"/>
              <a:t>22</a:t>
            </a:fld>
            <a:endParaRPr lang="en-US"/>
          </a:p>
        </p:txBody>
      </p:sp>
    </p:spTree>
    <p:extLst>
      <p:ext uri="{BB962C8B-B14F-4D97-AF65-F5344CB8AC3E}">
        <p14:creationId xmlns:p14="http://schemas.microsoft.com/office/powerpoint/2010/main" val="3686743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ＭＳ Ｐゴシック" charset="-128"/>
                <a:cs typeface="ＭＳ Ｐゴシック" charset="-128"/>
              </a:rPr>
              <a:t>Nutanix’s</a:t>
            </a:r>
            <a:r>
              <a:rPr lang="en-US" sz="1200" b="0" i="0" kern="1200">
                <a:solidFill>
                  <a:schemeClr val="tx1"/>
                </a:solidFill>
                <a:effectLst/>
                <a:latin typeface="+mn-lt"/>
                <a:ea typeface="ＭＳ Ｐゴシック" charset="-128"/>
                <a:cs typeface="ＭＳ Ｐゴシック" charset="-128"/>
              </a:rPr>
              <a:t> approach to infrastructure offers real, tangible, material benefits to customers in terms of greater agility, faster time to value and lower Total Cost of Ownership. A study conducted by IDC to quantify the benefits of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infrastructure found that customers get over </a:t>
            </a:r>
            <a:r>
              <a:rPr lang="en-US" sz="1200" b="1" i="0" kern="1200">
                <a:solidFill>
                  <a:schemeClr val="tx1"/>
                </a:solidFill>
                <a:effectLst/>
                <a:latin typeface="+mn-lt"/>
                <a:ea typeface="ＭＳ Ｐゴシック" charset="-128"/>
                <a:cs typeface="ＭＳ Ｐゴシック" charset="-128"/>
              </a:rPr>
              <a:t>500% Return on Investment </a:t>
            </a:r>
            <a:r>
              <a:rPr lang="en-US" sz="1200" b="0" i="0" kern="1200">
                <a:solidFill>
                  <a:schemeClr val="tx1"/>
                </a:solidFill>
                <a:effectLst/>
                <a:latin typeface="+mn-lt"/>
                <a:ea typeface="ＭＳ Ｐゴシック" charset="-128"/>
                <a:cs typeface="ＭＳ Ｐゴシック" charset="-128"/>
              </a:rPr>
              <a:t>over a 5 year period, and </a:t>
            </a:r>
            <a:r>
              <a:rPr lang="en-US" sz="1200" b="1" i="0" kern="1200">
                <a:solidFill>
                  <a:schemeClr val="tx1"/>
                </a:solidFill>
                <a:effectLst/>
                <a:latin typeface="+mn-lt"/>
                <a:ea typeface="ＭＳ Ｐゴシック" charset="-128"/>
                <a:cs typeface="ＭＳ Ｐゴシック" charset="-128"/>
              </a:rPr>
              <a:t>60% lower TCO </a:t>
            </a:r>
            <a:r>
              <a:rPr lang="en-US" sz="1200" b="0" i="0" kern="1200">
                <a:solidFill>
                  <a:schemeClr val="tx1"/>
                </a:solidFill>
                <a:effectLst/>
                <a:latin typeface="+mn-lt"/>
                <a:ea typeface="ＭＳ Ｐゴシック" charset="-128"/>
                <a:cs typeface="ＭＳ Ｐゴシック" charset="-128"/>
              </a:rPr>
              <a:t>with a </a:t>
            </a:r>
            <a:r>
              <a:rPr lang="en-US" sz="1200" b="1" i="0" kern="1200">
                <a:solidFill>
                  <a:schemeClr val="tx1"/>
                </a:solidFill>
                <a:effectLst/>
                <a:latin typeface="+mn-lt"/>
                <a:ea typeface="ＭＳ Ｐゴシック" charset="-128"/>
                <a:cs typeface="ＭＳ Ｐゴシック" charset="-128"/>
              </a:rPr>
              <a:t>7-month payback </a:t>
            </a:r>
            <a:r>
              <a:rPr lang="en-US" sz="1200" b="0" i="0" kern="1200">
                <a:solidFill>
                  <a:schemeClr val="tx1"/>
                </a:solidFill>
                <a:effectLst/>
                <a:latin typeface="+mn-lt"/>
                <a:ea typeface="ＭＳ Ｐゴシック" charset="-128"/>
                <a:cs typeface="ＭＳ Ｐゴシック" charset="-128"/>
              </a:rPr>
              <a:t>period.</a:t>
            </a:r>
          </a:p>
          <a:p>
            <a:endParaRPr lang="en-US" sz="1200" b="0" i="0" kern="1200">
              <a:solidFill>
                <a:schemeClr val="tx1"/>
              </a:solidFill>
              <a:effectLst/>
              <a:latin typeface="+mn-lt"/>
              <a:ea typeface="ＭＳ Ｐゴシック" charset="-128"/>
              <a:cs typeface="ＭＳ Ｐゴシック" charset="-128"/>
            </a:endParaRPr>
          </a:p>
          <a:p>
            <a:r>
              <a:rPr lang="en-US" sz="1200" b="0" i="0" kern="1200">
                <a:solidFill>
                  <a:schemeClr val="tx1"/>
                </a:solidFill>
                <a:effectLst/>
                <a:latin typeface="+mn-lt"/>
                <a:ea typeface="ＭＳ Ｐゴシック" charset="-128"/>
                <a:cs typeface="ＭＳ Ｐゴシック" charset="-128"/>
              </a:rPr>
              <a:t>The biggest benefits are in terms of better business productivity and agility and lower operational expenses –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systems reduce management time by over 60% and reduce unplanned downtime occurrences by 97% and allow customers to be more agile in responding to new needs from the business by being able to deploy new compute 73% faster, new storage 68% faster and almost 40% less time for deploying hypervisor (38%).</a:t>
            </a:r>
          </a:p>
          <a:p>
            <a:r>
              <a:rPr lang="en-US" sz="1200" b="0" i="0" kern="1200">
                <a:solidFill>
                  <a:schemeClr val="tx1"/>
                </a:solidFill>
                <a:effectLst/>
                <a:latin typeface="+mn-lt"/>
                <a:ea typeface="ＭＳ Ｐゴシック" charset="-128"/>
                <a:cs typeface="ＭＳ Ｐゴシック" charset="-128"/>
              </a:rPr>
              <a:t> </a:t>
            </a:r>
          </a:p>
          <a:p>
            <a:r>
              <a:rPr lang="en-US" sz="1200" b="1" i="0" kern="1200">
                <a:solidFill>
                  <a:schemeClr val="tx1"/>
                </a:solidFill>
                <a:effectLst/>
                <a:latin typeface="+mn-lt"/>
                <a:ea typeface="ＭＳ Ｐゴシック" charset="-128"/>
                <a:cs typeface="ＭＳ Ｐゴシック" charset="-128"/>
              </a:rPr>
              <a:t>Remember to:</a:t>
            </a:r>
            <a:endParaRPr lang="en-US" sz="1200" b="0" i="0" kern="1200">
              <a:solidFill>
                <a:schemeClr val="tx1"/>
              </a:solidFill>
              <a:effectLst/>
              <a:latin typeface="+mn-lt"/>
              <a:ea typeface="ＭＳ Ｐゴシック" charset="-128"/>
              <a:cs typeface="ＭＳ Ｐゴシック" charset="-128"/>
            </a:endParaRPr>
          </a:p>
          <a:p>
            <a:pPr marL="285750" indent="-285750">
              <a:buFont typeface="Arial" charset="0"/>
              <a:buChar char="•"/>
            </a:pPr>
            <a:r>
              <a:rPr lang="en-US" sz="1200" b="0" i="0" kern="1200">
                <a:solidFill>
                  <a:schemeClr val="tx1"/>
                </a:solidFill>
                <a:effectLst/>
                <a:latin typeface="+mn-lt"/>
                <a:ea typeface="ＭＳ Ｐゴシック" charset="-128"/>
                <a:cs typeface="ＭＳ Ｐゴシック" charset="-128"/>
              </a:rPr>
              <a:t>Pick one or two of the numbers from this slide and dig in. Don’t try to talk about each of the numbers at length</a:t>
            </a:r>
          </a:p>
          <a:p>
            <a:pPr marL="285750" indent="-285750">
              <a:buFont typeface="Arial" charset="0"/>
              <a:buChar char="•"/>
            </a:pPr>
            <a:r>
              <a:rPr lang="en-US" sz="1200" b="1" i="0" kern="1200">
                <a:solidFill>
                  <a:schemeClr val="tx1"/>
                </a:solidFill>
                <a:effectLst/>
                <a:latin typeface="+mn-lt"/>
                <a:ea typeface="ＭＳ Ｐゴシック" charset="-128"/>
                <a:cs typeface="ＭＳ Ｐゴシック" charset="-128"/>
              </a:rPr>
              <a:t>Emphasize that this is an independent third-party study</a:t>
            </a:r>
            <a:r>
              <a:rPr lang="en-US" sz="1200" b="0" i="0" kern="1200">
                <a:solidFill>
                  <a:schemeClr val="tx1"/>
                </a:solidFill>
                <a:effectLst/>
                <a:latin typeface="+mn-lt"/>
                <a:ea typeface="ＭＳ Ｐゴシック" charset="-128"/>
                <a:cs typeface="ＭＳ Ｐゴシック" charset="-128"/>
              </a:rPr>
              <a:t>. IDC interviewed the customers themselves.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wasn’t involved in the study beyond making introductions. We weren’t even on the calls. The customers provided their insights on how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has helped them when they moved from legacy 3-tier infrastructure.</a:t>
            </a:r>
          </a:p>
          <a:p>
            <a:pPr marL="285750" indent="-285750">
              <a:buFont typeface="Arial" charset="0"/>
              <a:buChar char="•"/>
            </a:pPr>
            <a:r>
              <a:rPr lang="en-US" sz="1200" b="0" i="0" kern="1200">
                <a:solidFill>
                  <a:schemeClr val="tx1"/>
                </a:solidFill>
                <a:effectLst/>
                <a:latin typeface="+mn-lt"/>
                <a:ea typeface="ＭＳ Ｐゴシック" charset="-128"/>
                <a:cs typeface="ＭＳ Ｐゴシック" charset="-128"/>
              </a:rPr>
              <a:t>The business value from hard cost savings like power, cooling, rack space, networking and software costs. But there are also tremendous benefits from simplified management by spending less time on the day to day operations as well as the resiliency (less downtime) and performance gains that make employees more productive. </a:t>
            </a:r>
          </a:p>
          <a:p>
            <a:pPr marL="285750" indent="-285750">
              <a:buFont typeface="Arial" charset="0"/>
              <a:buChar char="•"/>
            </a:pPr>
            <a:r>
              <a:rPr lang="en-US" sz="1200" b="0" i="0" kern="1200">
                <a:solidFill>
                  <a:schemeClr val="tx1"/>
                </a:solidFill>
                <a:effectLst/>
                <a:latin typeface="+mn-lt"/>
                <a:ea typeface="ＭＳ Ｐゴシック" charset="-128"/>
                <a:cs typeface="ＭＳ Ｐゴシック" charset="-128"/>
              </a:rPr>
              <a:t>IDC found that </a:t>
            </a:r>
            <a:r>
              <a:rPr lang="en-US" sz="1200" b="0" i="0" kern="1200" err="1">
                <a:solidFill>
                  <a:schemeClr val="tx1"/>
                </a:solidFill>
                <a:effectLst/>
                <a:latin typeface="+mn-lt"/>
                <a:ea typeface="ＭＳ Ｐゴシック" charset="-128"/>
                <a:cs typeface="ＭＳ Ｐゴシック" charset="-128"/>
              </a:rPr>
              <a:t>Nutanix</a:t>
            </a:r>
            <a:r>
              <a:rPr lang="en-US" sz="1200" b="0" i="0" kern="1200">
                <a:solidFill>
                  <a:schemeClr val="tx1"/>
                </a:solidFill>
                <a:effectLst/>
                <a:latin typeface="+mn-lt"/>
                <a:ea typeface="ＭＳ Ｐゴシック" charset="-128"/>
                <a:cs typeface="ＭＳ Ｐゴシック" charset="-128"/>
              </a:rPr>
              <a:t> makes organizations more agile and able to capture </a:t>
            </a:r>
            <a:r>
              <a:rPr lang="en-US" sz="1200" b="1" i="0" kern="1200">
                <a:solidFill>
                  <a:schemeClr val="tx1"/>
                </a:solidFill>
                <a:effectLst/>
                <a:latin typeface="+mn-lt"/>
                <a:ea typeface="ＭＳ Ｐゴシック" charset="-128"/>
                <a:cs typeface="ＭＳ Ｐゴシック" charset="-128"/>
              </a:rPr>
              <a:t>business value – quantified as $10.56M per organization per year</a:t>
            </a:r>
            <a:r>
              <a:rPr lang="en-US" sz="1200" b="0" i="0" kern="1200">
                <a:solidFill>
                  <a:schemeClr val="tx1"/>
                </a:solidFill>
                <a:effectLst/>
                <a:latin typeface="+mn-lt"/>
                <a:ea typeface="ＭＳ Ｐゴシック" charset="-128"/>
                <a:cs typeface="ＭＳ Ｐゴシック" charset="-128"/>
              </a:rPr>
              <a:t>. There are some great quotes in the report about how a particular company could focus their IT on the business and not on running their infrastructure.</a:t>
            </a:r>
          </a:p>
          <a:p>
            <a:endParaRPr lang="en-US" sz="1200" b="0" i="0" kern="1200">
              <a:solidFill>
                <a:schemeClr val="tx1"/>
              </a:solidFill>
              <a:effectLst/>
              <a:latin typeface="+mn-lt"/>
              <a:ea typeface="ＭＳ Ｐゴシック" charset="-128"/>
              <a:cs typeface="ＭＳ Ｐゴシック" charset="-128"/>
            </a:endParaRPr>
          </a:p>
          <a:p>
            <a:r>
              <a:rPr lang="en-US" sz="1200" b="0" i="0" kern="1200">
                <a:solidFill>
                  <a:schemeClr val="tx1"/>
                </a:solidFill>
                <a:effectLst/>
                <a:latin typeface="+mn-lt"/>
                <a:ea typeface="ＭＳ Ｐゴシック" charset="-128"/>
                <a:cs typeface="ＭＳ Ｐゴシック" charset="-128"/>
              </a:rPr>
              <a:t>Customers and prospects can go online to www.Nutanix.com/tco to get the report and to input their own data to get a customized version with their unique results.</a:t>
            </a:r>
          </a:p>
        </p:txBody>
      </p:sp>
      <p:sp>
        <p:nvSpPr>
          <p:cNvPr id="4" name="Slide Number Placeholder 3"/>
          <p:cNvSpPr>
            <a:spLocks noGrp="1"/>
          </p:cNvSpPr>
          <p:nvPr>
            <p:ph type="sldNum" sz="quarter" idx="10"/>
          </p:nvPr>
        </p:nvSpPr>
        <p:spPr/>
        <p:txBody>
          <a:bodyPr/>
          <a:lstStyle/>
          <a:p>
            <a:fld id="{4D7A2018-3C35-F148-8205-9705DBC23952}" type="slidenum">
              <a:rPr lang="en-US" smtClean="0"/>
              <a:t>23</a:t>
            </a:fld>
            <a:endParaRPr lang="en-US"/>
          </a:p>
        </p:txBody>
      </p:sp>
    </p:spTree>
    <p:extLst>
      <p:ext uri="{BB962C8B-B14F-4D97-AF65-F5344CB8AC3E}">
        <p14:creationId xmlns:p14="http://schemas.microsoft.com/office/powerpoint/2010/main" val="205252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7A2018-3C35-F148-8205-9705DBC23952}" type="slidenum">
              <a:rPr lang="en-US" smtClean="0"/>
              <a:t>3</a:t>
            </a:fld>
            <a:endParaRPr lang="en-US"/>
          </a:p>
        </p:txBody>
      </p:sp>
    </p:spTree>
    <p:extLst>
      <p:ext uri="{BB962C8B-B14F-4D97-AF65-F5344CB8AC3E}">
        <p14:creationId xmlns:p14="http://schemas.microsoft.com/office/powerpoint/2010/main" val="24059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ＭＳ Ｐゴシック" charset="-128"/>
                <a:cs typeface="ＭＳ Ｐゴシック" charset="-128"/>
              </a:rPr>
              <a:t>Today, IT leaders struggle to manage the unrelenting complexity across their IT environments. This includes not only core datacenter infrastructure, but remote and branch offices, disaster recovery sites and more. This complexity</a:t>
            </a:r>
            <a:r>
              <a:rPr lang="en-US" sz="1200" kern="1200" baseline="0">
                <a:solidFill>
                  <a:schemeClr val="tx1"/>
                </a:solidFill>
                <a:effectLst/>
                <a:latin typeface="+mn-lt"/>
                <a:ea typeface="ＭＳ Ｐゴシック" charset="-128"/>
                <a:cs typeface="ＭＳ Ｐゴシック" charset="-128"/>
              </a:rPr>
              <a:t> makes it difficult for the business to pursue new markets, develop advanced products &amp; services, and tackle strategic initiatives, such as digital transformation projects.</a:t>
            </a:r>
          </a:p>
          <a:p>
            <a:endParaRPr lang="en-US" sz="1200" kern="1200" baseline="0">
              <a:solidFill>
                <a:schemeClr val="tx1"/>
              </a:solidFill>
              <a:effectLst/>
              <a:latin typeface="+mn-lt"/>
              <a:ea typeface="ＭＳ Ｐゴシック" charset="-128"/>
              <a:cs typeface="ＭＳ Ｐゴシック" charset="-128"/>
            </a:endParaRPr>
          </a:p>
          <a:p>
            <a:r>
              <a:rPr lang="en-US" sz="1200" kern="1200">
                <a:solidFill>
                  <a:schemeClr val="tx1"/>
                </a:solidFill>
                <a:effectLst/>
                <a:latin typeface="+mn-lt"/>
                <a:ea typeface="ＭＳ Ｐゴシック" charset="-128"/>
                <a:cs typeface="ＭＳ Ｐゴシック" charset="-128"/>
              </a:rPr>
              <a:t>Much of the challenge stems from legacy </a:t>
            </a:r>
            <a:r>
              <a:rPr lang="en-US" sz="1200" b="1" u="none" kern="1200">
                <a:solidFill>
                  <a:schemeClr val="tx1"/>
                </a:solidFill>
                <a:effectLst/>
                <a:latin typeface="+mn-lt"/>
                <a:ea typeface="ＭＳ Ｐゴシック" charset="-128"/>
                <a:cs typeface="ＭＳ Ｐゴシック" charset="-128"/>
              </a:rPr>
              <a:t>infrastructure</a:t>
            </a:r>
            <a:r>
              <a:rPr lang="en-US" sz="1200" kern="1200">
                <a:solidFill>
                  <a:schemeClr val="tx1"/>
                </a:solidFill>
                <a:effectLst/>
                <a:latin typeface="+mn-lt"/>
                <a:ea typeface="ＭＳ Ｐゴシック" charset="-128"/>
                <a:cs typeface="ＭＳ Ｐゴシック" charset="-128"/>
              </a:rPr>
              <a:t>, constructed with discrete resource silos, such as storage, server, virtualization, networking and security. This fragmented design makes it difficult </a:t>
            </a:r>
            <a:r>
              <a:rPr lang="en-US" sz="1200" i="1" kern="1200">
                <a:solidFill>
                  <a:schemeClr val="tx1"/>
                </a:solidFill>
                <a:effectLst/>
                <a:latin typeface="+mn-lt"/>
                <a:ea typeface="ＭＳ Ｐゴシック" charset="-128"/>
                <a:cs typeface="ＭＳ Ｐゴシック" charset="-128"/>
              </a:rPr>
              <a:t>and</a:t>
            </a:r>
            <a:r>
              <a:rPr lang="en-US" sz="1200" kern="1200">
                <a:solidFill>
                  <a:schemeClr val="tx1"/>
                </a:solidFill>
                <a:effectLst/>
                <a:latin typeface="+mn-lt"/>
                <a:ea typeface="ＭＳ Ｐゴシック" charset="-128"/>
                <a:cs typeface="ＭＳ Ｐゴシック" charset="-128"/>
              </a:rPr>
              <a:t> </a:t>
            </a:r>
            <a:r>
              <a:rPr lang="en-US" sz="1200" b="1" kern="1200">
                <a:solidFill>
                  <a:schemeClr val="tx1"/>
                </a:solidFill>
                <a:effectLst/>
                <a:latin typeface="+mn-lt"/>
                <a:ea typeface="ＭＳ Ｐゴシック" charset="-128"/>
                <a:cs typeface="ＭＳ Ｐゴシック" charset="-128"/>
              </a:rPr>
              <a:t>time consuming to provision </a:t>
            </a:r>
            <a:r>
              <a:rPr lang="en-US" sz="1200" kern="1200">
                <a:solidFill>
                  <a:schemeClr val="tx1"/>
                </a:solidFill>
                <a:effectLst/>
                <a:latin typeface="+mn-lt"/>
                <a:ea typeface="ＭＳ Ｐゴシック" charset="-128"/>
                <a:cs typeface="ＭＳ Ｐゴシック" charset="-128"/>
              </a:rPr>
              <a:t>new IT environments</a:t>
            </a:r>
            <a:r>
              <a:rPr lang="en-US" sz="1200" kern="1200" baseline="0">
                <a:solidFill>
                  <a:schemeClr val="tx1"/>
                </a:solidFill>
                <a:effectLst/>
                <a:latin typeface="+mn-lt"/>
                <a:ea typeface="ＭＳ Ｐゴシック" charset="-128"/>
                <a:cs typeface="ＭＳ Ｐゴシック" charset="-128"/>
              </a:rPr>
              <a:t> to run critical business applications. Additionally, these architectures have </a:t>
            </a:r>
            <a:r>
              <a:rPr lang="en-US" sz="1200" b="1" kern="1200" baseline="0">
                <a:solidFill>
                  <a:schemeClr val="tx1"/>
                </a:solidFill>
                <a:effectLst/>
                <a:latin typeface="+mn-lt"/>
                <a:ea typeface="ＭＳ Ｐゴシック" charset="-128"/>
                <a:cs typeface="ＭＳ Ｐゴシック" charset="-128"/>
              </a:rPr>
              <a:t>multiple points of failure</a:t>
            </a:r>
            <a:r>
              <a:rPr lang="en-US" sz="1200" kern="1200" baseline="0">
                <a:solidFill>
                  <a:schemeClr val="tx1"/>
                </a:solidFill>
                <a:effectLst/>
                <a:latin typeface="+mn-lt"/>
                <a:ea typeface="ＭＳ Ｐゴシック" charset="-128"/>
                <a:cs typeface="ＭＳ Ｐゴシック" charset="-128"/>
              </a:rPr>
              <a:t>, creating a fragile IT system that is susceptible to unplanned downtime.</a:t>
            </a:r>
            <a:endParaRPr lang="en-US" sz="1200" kern="1200">
              <a:solidFill>
                <a:schemeClr val="tx1"/>
              </a:solidFill>
              <a:effectLst/>
              <a:latin typeface="+mn-lt"/>
              <a:ea typeface="ＭＳ Ｐゴシック" charset="-128"/>
              <a:cs typeface="ＭＳ Ｐゴシック" charset="-128"/>
            </a:endParaRPr>
          </a:p>
          <a:p>
            <a:r>
              <a:rPr lang="en-US" sz="1200" kern="1200">
                <a:solidFill>
                  <a:schemeClr val="tx1"/>
                </a:solidFill>
                <a:effectLst/>
                <a:latin typeface="+mn-lt"/>
                <a:ea typeface="ＭＳ Ｐゴシック" charset="-128"/>
                <a:cs typeface="ＭＳ Ｐゴシック" charset="-128"/>
              </a:rPr>
              <a:t> </a:t>
            </a:r>
          </a:p>
          <a:p>
            <a:r>
              <a:rPr lang="en-US" sz="1200" kern="1200">
                <a:solidFill>
                  <a:schemeClr val="tx1"/>
                </a:solidFill>
                <a:effectLst/>
                <a:latin typeface="+mn-lt"/>
                <a:ea typeface="ＭＳ Ｐゴシック" charset="-128"/>
                <a:cs typeface="ＭＳ Ｐゴシック" charset="-128"/>
              </a:rPr>
              <a:t>Managing</a:t>
            </a:r>
            <a:r>
              <a:rPr lang="en-US" sz="1200" kern="1200" baseline="0">
                <a:solidFill>
                  <a:schemeClr val="tx1"/>
                </a:solidFill>
                <a:effectLst/>
                <a:latin typeface="+mn-lt"/>
                <a:ea typeface="ＭＳ Ｐゴシック" charset="-128"/>
                <a:cs typeface="ＭＳ Ｐゴシック" charset="-128"/>
              </a:rPr>
              <a:t> this IT complexity demands significant </a:t>
            </a:r>
            <a:r>
              <a:rPr lang="en-US" sz="1200" b="1" u="none" kern="1200" baseline="0">
                <a:solidFill>
                  <a:schemeClr val="tx1"/>
                </a:solidFill>
                <a:effectLst/>
                <a:latin typeface="+mn-lt"/>
                <a:ea typeface="ＭＳ Ｐゴシック" charset="-128"/>
                <a:cs typeface="ＭＳ Ｐゴシック" charset="-128"/>
              </a:rPr>
              <a:t>process</a:t>
            </a:r>
            <a:r>
              <a:rPr lang="en-US" sz="1200" kern="1200" baseline="0">
                <a:solidFill>
                  <a:schemeClr val="tx1"/>
                </a:solidFill>
                <a:effectLst/>
                <a:latin typeface="+mn-lt"/>
                <a:ea typeface="ＭＳ Ｐゴシック" charset="-128"/>
                <a:cs typeface="ＭＳ Ｐゴシック" charset="-128"/>
              </a:rPr>
              <a:t> overhead for executing even basic tasks, such as </a:t>
            </a:r>
            <a:r>
              <a:rPr lang="en-US" sz="1200" b="1" kern="1200" baseline="0">
                <a:solidFill>
                  <a:schemeClr val="tx1"/>
                </a:solidFill>
                <a:effectLst/>
                <a:latin typeface="+mn-lt"/>
                <a:ea typeface="ＭＳ Ｐゴシック" charset="-128"/>
                <a:cs typeface="ＭＳ Ｐゴシック" charset="-128"/>
              </a:rPr>
              <a:t>adding additional capacity </a:t>
            </a:r>
            <a:r>
              <a:rPr lang="en-US" sz="1200" kern="1200" baseline="0">
                <a:solidFill>
                  <a:schemeClr val="tx1"/>
                </a:solidFill>
                <a:effectLst/>
                <a:latin typeface="+mn-lt"/>
                <a:ea typeface="ＭＳ Ｐゴシック" charset="-128"/>
                <a:cs typeface="ＭＳ Ｐゴシック" charset="-128"/>
              </a:rPr>
              <a:t>or upgrading software – adding unwanted friction to IT operations and slowing the business. Legacy architectures also impose financial burdens, with </a:t>
            </a:r>
            <a:r>
              <a:rPr lang="en-US" sz="1200" b="1" kern="1200" baseline="0">
                <a:solidFill>
                  <a:schemeClr val="tx1"/>
                </a:solidFill>
                <a:effectLst/>
                <a:latin typeface="+mn-lt"/>
                <a:ea typeface="ＭＳ Ｐゴシック" charset="-128"/>
                <a:cs typeface="ＭＳ Ｐゴシック" charset="-128"/>
              </a:rPr>
              <a:t>large upfront capital purchases </a:t>
            </a:r>
            <a:r>
              <a:rPr lang="en-US" sz="1200" kern="1200" baseline="0">
                <a:solidFill>
                  <a:schemeClr val="tx1"/>
                </a:solidFill>
                <a:effectLst/>
                <a:latin typeface="+mn-lt"/>
                <a:ea typeface="ＭＳ Ｐゴシック" charset="-128"/>
                <a:cs typeface="ＭＳ Ｐゴシック" charset="-128"/>
              </a:rPr>
              <a:t>required even for small-scale deployments.</a:t>
            </a:r>
          </a:p>
          <a:p>
            <a:endParaRPr lang="en-US" sz="1200" kern="1200">
              <a:solidFill>
                <a:schemeClr val="tx1"/>
              </a:solidFill>
              <a:effectLst/>
              <a:latin typeface="+mn-lt"/>
              <a:ea typeface="ＭＳ Ｐゴシック" charset="-128"/>
              <a:cs typeface="ＭＳ Ｐゴシック" charset="-128"/>
            </a:endParaRPr>
          </a:p>
          <a:p>
            <a:r>
              <a:rPr lang="en-US" baseline="0"/>
              <a:t>This undeniable complexity has a profound impact on already-stretched </a:t>
            </a:r>
            <a:r>
              <a:rPr lang="en-US" b="1" baseline="0"/>
              <a:t>IT teams</a:t>
            </a:r>
            <a:r>
              <a:rPr lang="en-US" b="0" baseline="0"/>
              <a:t>. It requires the tight coordination of multiple IT specialists to handle simple operations, and – most importantly – leaves </a:t>
            </a:r>
            <a:r>
              <a:rPr lang="en-US" b="1" baseline="0"/>
              <a:t>little time for true innovation</a:t>
            </a:r>
            <a:r>
              <a:rPr lang="en-US" b="0" baseline="0"/>
              <a:t>. </a:t>
            </a:r>
            <a:endParaRPr lang="en-US"/>
          </a:p>
        </p:txBody>
      </p:sp>
      <p:sp>
        <p:nvSpPr>
          <p:cNvPr id="4" name="Slide Number Placeholder 3"/>
          <p:cNvSpPr>
            <a:spLocks noGrp="1"/>
          </p:cNvSpPr>
          <p:nvPr>
            <p:ph type="sldNum" sz="quarter" idx="10"/>
          </p:nvPr>
        </p:nvSpPr>
        <p:spPr/>
        <p:txBody>
          <a:bodyPr/>
          <a:lstStyle/>
          <a:p>
            <a:fld id="{4D7A2018-3C35-F148-8205-9705DBC23952}" type="slidenum">
              <a:rPr lang="en-US" smtClean="0"/>
              <a:t>4</a:t>
            </a:fld>
            <a:endParaRPr lang="en-US"/>
          </a:p>
        </p:txBody>
      </p:sp>
    </p:spTree>
    <p:extLst>
      <p:ext uri="{BB962C8B-B14F-4D97-AF65-F5344CB8AC3E}">
        <p14:creationId xmlns:p14="http://schemas.microsoft.com/office/powerpoint/2010/main" val="250346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a:t>
            </a:r>
            <a:r>
              <a:rPr lang="en-US" err="1"/>
              <a:t>sd</a:t>
            </a:r>
            <a:r>
              <a:rPr lang="en-US"/>
              <a:t> to the top</a:t>
            </a:r>
          </a:p>
          <a:p>
            <a:r>
              <a:rPr lang="en-US"/>
              <a:t>No web scale in the slide --- need it</a:t>
            </a:r>
          </a:p>
          <a:p>
            <a:endParaRPr lang="en-US"/>
          </a:p>
        </p:txBody>
      </p:sp>
      <p:sp>
        <p:nvSpPr>
          <p:cNvPr id="4" name="Slide Number Placeholder 3"/>
          <p:cNvSpPr>
            <a:spLocks noGrp="1"/>
          </p:cNvSpPr>
          <p:nvPr>
            <p:ph type="sldNum" sz="quarter" idx="5"/>
          </p:nvPr>
        </p:nvSpPr>
        <p:spPr/>
        <p:txBody>
          <a:bodyPr/>
          <a:lstStyle/>
          <a:p>
            <a:fld id="{31C9B012-8A5D-6B4A-A019-67F8B29C6E2B}" type="slidenum">
              <a:rPr lang="en-US" smtClean="0"/>
              <a:t>6</a:t>
            </a:fld>
            <a:endParaRPr lang="en-US"/>
          </a:p>
        </p:txBody>
      </p:sp>
    </p:spTree>
    <p:extLst>
      <p:ext uri="{BB962C8B-B14F-4D97-AF65-F5344CB8AC3E}">
        <p14:creationId xmlns:p14="http://schemas.microsoft.com/office/powerpoint/2010/main" val="38276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A2018-3C35-F148-8205-9705DBC23952}" type="slidenum">
              <a:rPr lang="en-US" smtClean="0"/>
              <a:t>7</a:t>
            </a:fld>
            <a:endParaRPr lang="en-US"/>
          </a:p>
        </p:txBody>
      </p:sp>
    </p:spTree>
    <p:extLst>
      <p:ext uri="{BB962C8B-B14F-4D97-AF65-F5344CB8AC3E}">
        <p14:creationId xmlns:p14="http://schemas.microsoft.com/office/powerpoint/2010/main" val="3173076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latin typeface="+mn-lt"/>
                <a:ea typeface="ＭＳ Ｐゴシック" charset="-128"/>
                <a:cs typeface="ＭＳ Ｐゴシック" charset="-128"/>
              </a:rPr>
              <a:t>We report use cases each earnings release and Enterprise Apps is consistently about half.</a:t>
            </a:r>
          </a:p>
          <a:p>
            <a:r>
              <a:rPr lang="en-US" sz="1200" kern="1200">
                <a:solidFill>
                  <a:schemeClr val="tx1"/>
                </a:solidFill>
                <a:latin typeface="+mn-lt"/>
                <a:ea typeface="ＭＳ Ｐゴシック" charset="-128"/>
                <a:cs typeface="ＭＳ Ｐゴシック" charset="-128"/>
              </a:rPr>
              <a:t>Not just SAP, but other enterprise applications and use cases.</a:t>
            </a:r>
          </a:p>
          <a:p>
            <a:r>
              <a:rPr lang="en-US" sz="1200" kern="1200">
                <a:solidFill>
                  <a:schemeClr val="tx1"/>
                </a:solidFill>
                <a:latin typeface="+mn-lt"/>
                <a:ea typeface="ＭＳ Ｐゴシック" charset="-128"/>
                <a:cs typeface="ＭＳ Ｐゴシック" charset="-128"/>
              </a:rPr>
              <a:t>Highlight a couple, including other business-critical databases, VDI, extends to remote sites, and more.</a:t>
            </a:r>
          </a:p>
        </p:txBody>
      </p:sp>
      <p:sp>
        <p:nvSpPr>
          <p:cNvPr id="4" name="Slide Number Placeholder 3"/>
          <p:cNvSpPr>
            <a:spLocks noGrp="1"/>
          </p:cNvSpPr>
          <p:nvPr>
            <p:ph type="sldNum" sz="quarter" idx="10"/>
          </p:nvPr>
        </p:nvSpPr>
        <p:spPr/>
        <p:txBody>
          <a:bodyPr/>
          <a:lstStyle/>
          <a:p>
            <a:pPr marL="0" marR="0" lvl="0" indent="0" algn="r" defTabSz="609421" rtl="0" eaLnBrk="1" fontAlgn="auto" latinLnBrk="0" hangingPunct="1">
              <a:lnSpc>
                <a:spcPct val="100000"/>
              </a:lnSpc>
              <a:spcBef>
                <a:spcPts val="0"/>
              </a:spcBef>
              <a:spcAft>
                <a:spcPts val="0"/>
              </a:spcAft>
              <a:buClrTx/>
              <a:buSzTx/>
              <a:buFontTx/>
              <a:buNone/>
              <a:tabLst/>
              <a:defRPr/>
            </a:pPr>
            <a:fld id="{932A5950-F53A-F248-B03E-512CD3287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42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83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a:solidFill>
                  <a:schemeClr val="tx1"/>
                </a:solidFill>
                <a:latin typeface="+mn-lt"/>
                <a:ea typeface="ＭＳ Ｐゴシック" charset="-128"/>
                <a:cs typeface="ＭＳ Ｐゴシック" charset="-128"/>
              </a:rPr>
              <a:t>Nutanix Enterprise Cloud </a:t>
            </a:r>
            <a:r>
              <a:rPr lang="en-US" sz="1200" kern="1200" baseline="0">
                <a:solidFill>
                  <a:schemeClr val="tx1"/>
                </a:solidFill>
                <a:latin typeface="+mn-lt"/>
                <a:ea typeface="ＭＳ Ｐゴシック" charset="-128"/>
                <a:cs typeface="ＭＳ Ｐゴシック" charset="-128"/>
              </a:rPr>
              <a:t>addresses the cost and complexity associated with traditional, three-tier datacenter infrastructure – constructed with separate storage, compute and storage networking resources. Building datacenter infrastructure with a legacy architecture requires:</a:t>
            </a:r>
          </a:p>
          <a:p>
            <a:pPr marL="0" indent="0">
              <a:buFontTx/>
              <a:buNone/>
            </a:pPr>
            <a:endParaRPr lang="en-US" sz="1200" kern="1200" baseline="0">
              <a:solidFill>
                <a:schemeClr val="tx1"/>
              </a:solidFill>
              <a:latin typeface="+mn-lt"/>
              <a:ea typeface="ＭＳ Ｐゴシック" charset="-128"/>
              <a:cs typeface="ＭＳ Ｐゴシック" charset="-128"/>
            </a:endParaRP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Partnering with multiple vendors (servers, SAN, storage networking, virtualization, more)</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Multiple weeks or months to design, procure, deploy and provision infrastructure</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Difficult and time-consuming processes to increase capacity to meet business needs</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Multiple management consoles, staffed by specialist IT teams</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Challenging troubleshooting when diagnosing poor performance or failure</a:t>
            </a:r>
          </a:p>
          <a:p>
            <a:pPr marL="0" indent="0">
              <a:buFontTx/>
              <a:buNone/>
            </a:pPr>
            <a:endParaRPr lang="en-US" sz="1200" kern="1200" baseline="0">
              <a:solidFill>
                <a:schemeClr val="tx1"/>
              </a:solidFill>
              <a:latin typeface="+mn-lt"/>
              <a:ea typeface="ＭＳ Ｐゴシック" charset="-128"/>
              <a:cs typeface="ＭＳ Ｐゴシック" charset="-128"/>
            </a:endParaRPr>
          </a:p>
          <a:p>
            <a:pPr marL="0" indent="0">
              <a:buFontTx/>
              <a:buNone/>
            </a:pPr>
            <a:r>
              <a:rPr lang="en-US" sz="1200" kern="1200">
                <a:solidFill>
                  <a:schemeClr val="tx1"/>
                </a:solidFill>
                <a:latin typeface="+mn-lt"/>
                <a:ea typeface="ＭＳ Ｐゴシック" charset="-128"/>
                <a:cs typeface="ＭＳ Ｐゴシック" charset="-128"/>
              </a:rPr>
              <a:t>Nutanix Enterprise Cloud simplifies</a:t>
            </a:r>
            <a:r>
              <a:rPr lang="en-US" sz="1200" kern="1200" baseline="0">
                <a:solidFill>
                  <a:schemeClr val="tx1"/>
                </a:solidFill>
                <a:latin typeface="+mn-lt"/>
                <a:ea typeface="ＭＳ Ｐゴシック" charset="-128"/>
                <a:cs typeface="ＭＳ Ｐゴシック" charset="-128"/>
              </a:rPr>
              <a:t> the design, construction and deployment of IT infrastructure. It converges all IT resources into a single scale-out solution that can run any application. </a:t>
            </a:r>
          </a:p>
          <a:p>
            <a:pPr marL="171450" indent="-171450">
              <a:buFontTx/>
              <a:buChar char="-"/>
            </a:pPr>
            <a:endParaRPr lang="en-US" sz="1200" kern="1200" baseline="0">
              <a:solidFill>
                <a:schemeClr val="tx1"/>
              </a:solidFill>
              <a:latin typeface="+mn-lt"/>
              <a:ea typeface="ＭＳ Ｐゴシック" charset="-128"/>
              <a:cs typeface="ＭＳ Ｐゴシック" charset="-128"/>
            </a:endParaRP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A Nutanix-powered infrastructure can be deployed in just 60 minutes or less</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,IT teams can start small, with typically just three servers (nodes) and scale capacity (storage and compute) without limit</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Scaling is 100% linear. Each node adds a proportionate amount of storage and server capacity. If you need to double the overall capacity of a Nutanix deployment, you simply add 2X new nodes. No more guesswork.</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100% software solution that can run on off-the-shelf servers from all leading server manufacturers</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The entire software stack can be upgraded in a single click, and without disruption to the live environment</a:t>
            </a:r>
          </a:p>
          <a:p>
            <a:pPr marL="171450" indent="-171450">
              <a:buFont typeface="Arial" charset="0"/>
              <a:buChar char="•"/>
            </a:pPr>
            <a:r>
              <a:rPr lang="en-US" sz="1200" kern="1200" baseline="0">
                <a:solidFill>
                  <a:schemeClr val="tx1"/>
                </a:solidFill>
                <a:latin typeface="+mn-lt"/>
                <a:ea typeface="ＭＳ Ｐゴシック" charset="-128"/>
                <a:cs typeface="ＭＳ Ｐゴシック" charset="-128"/>
              </a:rPr>
              <a:t>Plus Nutanix-powered infrastructure uses your existing top of the rack switches.</a:t>
            </a:r>
          </a:p>
          <a:p>
            <a:pPr marL="171450" indent="-171450">
              <a:buFont typeface="Arial" charset="0"/>
              <a:buChar char="•"/>
            </a:pPr>
            <a:endParaRPr lang="en-US" sz="1200" kern="1200" baseline="0">
              <a:solidFill>
                <a:schemeClr val="tx1"/>
              </a:solidFill>
              <a:latin typeface="+mn-lt"/>
              <a:ea typeface="ＭＳ Ｐゴシック" charset="-128"/>
              <a:cs typeface="ＭＳ Ｐゴシック" charset="-128"/>
            </a:endParaRPr>
          </a:p>
          <a:p>
            <a:pPr marL="0" indent="0">
              <a:buFont typeface="Arial" charset="0"/>
              <a:buNone/>
            </a:pPr>
            <a:r>
              <a:rPr lang="en-US" sz="1200" b="1" kern="1200" baseline="0">
                <a:solidFill>
                  <a:schemeClr val="tx1"/>
                </a:solidFill>
                <a:latin typeface="+mn-lt"/>
                <a:ea typeface="ＭＳ Ｐゴシック" charset="-128"/>
                <a:cs typeface="ＭＳ Ｐゴシック" charset="-128"/>
              </a:rPr>
              <a:t>Compelling Industry Prediction</a:t>
            </a:r>
            <a:r>
              <a:rPr lang="en-US" sz="1200" kern="1200" baseline="0">
                <a:solidFill>
                  <a:schemeClr val="tx1"/>
                </a:solidFill>
                <a:latin typeface="+mn-lt"/>
                <a:ea typeface="ＭＳ Ｐゴシック" charset="-128"/>
                <a:cs typeface="ＭＳ Ｐゴシック" charset="-128"/>
              </a:rPr>
              <a:t>: Gartner (leading industry analyst firm) has publicly predicted that the number of workloads in a typical enterprise that will run on HCI solutions like Nutanix, will grow from only 5% in 2017 to 20% by 2020. A 4X growth in just three years. </a:t>
            </a:r>
          </a:p>
          <a:p>
            <a:pPr marL="171450" indent="-171450">
              <a:buFont typeface="Arial" charset="0"/>
              <a:buChar char="•"/>
            </a:pPr>
            <a:endParaRPr lang="en-US" sz="1200" kern="1200" baseline="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4D7A2018-3C35-F148-8205-9705DBC23952}" type="slidenum">
              <a:rPr lang="en-US" smtClean="0"/>
              <a:t>9</a:t>
            </a:fld>
            <a:endParaRPr lang="en-US"/>
          </a:p>
        </p:txBody>
      </p:sp>
    </p:spTree>
    <p:extLst>
      <p:ext uri="{BB962C8B-B14F-4D97-AF65-F5344CB8AC3E}">
        <p14:creationId xmlns:p14="http://schemas.microsoft.com/office/powerpoint/2010/main" val="99867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most datacenters, VMware and virtualization changed the game. It did so by aggregating servers, that were otherwise siloed infrastructure, into a cohesive set of the resources. IT administrators were now managing their application virtual machines and not concerning themselves with individual server resources. However, virtualization didn't go far enough in simplifying the infrastructure stack, specifically the centralized storage.</a:t>
            </a:r>
          </a:p>
          <a:p>
            <a:endParaRPr lang="en-US"/>
          </a:p>
          <a:p>
            <a:r>
              <a:rPr lang="en-US"/>
              <a:t>Looking at this architecture, the top half with virtualization is what the industry calls scale out. In other words, when resources are needed, you can add those resources without requiring additional management or operational overhead and without any scale limits. </a:t>
            </a:r>
          </a:p>
          <a:p>
            <a:endParaRPr lang="en-US"/>
          </a:p>
          <a:p>
            <a:r>
              <a:rPr lang="en-US"/>
              <a:t>The bottom half of this architecture however, is what the industry calls scale up design. In other words, the infrastructure has scale limits after which either capacity or performance is impacted. Once to limits are hit, you incur management or operational overhead. In the case of a storage array, it means either trading up for a larger array and all the process involved with an upgrade or manage to separate arrays and the complexity and operational overheads involved with managing that environment.</a:t>
            </a:r>
          </a:p>
        </p:txBody>
      </p:sp>
      <p:sp>
        <p:nvSpPr>
          <p:cNvPr id="4" name="Slide Number Placeholder 3"/>
          <p:cNvSpPr>
            <a:spLocks noGrp="1"/>
          </p:cNvSpPr>
          <p:nvPr>
            <p:ph type="sldNum" sz="quarter" idx="10"/>
          </p:nvPr>
        </p:nvSpPr>
        <p:spPr/>
        <p:txBody>
          <a:bodyPr/>
          <a:lstStyle/>
          <a:p>
            <a:fld id="{932A5950-F53A-F248-B03E-512CD32874D8}" type="slidenum">
              <a:rPr lang="en-US" smtClean="0"/>
              <a:pPr/>
              <a:t>10</a:t>
            </a:fld>
            <a:endParaRPr lang="en-US"/>
          </a:p>
        </p:txBody>
      </p:sp>
    </p:spTree>
    <p:extLst>
      <p:ext uri="{BB962C8B-B14F-4D97-AF65-F5344CB8AC3E}">
        <p14:creationId xmlns:p14="http://schemas.microsoft.com/office/powerpoint/2010/main" val="2931669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2400" kern="1200">
                <a:solidFill>
                  <a:schemeClr val="tx1"/>
                </a:solidFill>
                <a:latin typeface="+mn-lt"/>
                <a:ea typeface="ＭＳ Ｐゴシック" charset="-128"/>
                <a:cs typeface="ＭＳ Ｐゴシック" charset="-128"/>
              </a:rPr>
              <a:t>One</a:t>
            </a:r>
            <a:r>
              <a:rPr lang="en-US" sz="2400" kern="1200" baseline="0">
                <a:solidFill>
                  <a:schemeClr val="tx1"/>
                </a:solidFill>
                <a:latin typeface="+mn-lt"/>
                <a:ea typeface="ＭＳ Ｐゴシック" charset="-128"/>
                <a:cs typeface="ＭＳ Ｐゴシック" charset="-128"/>
              </a:rPr>
              <a:t> reason Nutanix has become the most popular hyperconverged solution in the market is its </a:t>
            </a:r>
            <a:r>
              <a:rPr lang="en-US" sz="2400" b="1" kern="1200" baseline="0">
                <a:solidFill>
                  <a:schemeClr val="tx1"/>
                </a:solidFill>
                <a:latin typeface="+mn-lt"/>
                <a:ea typeface="ＭＳ Ｐゴシック" charset="-128"/>
                <a:cs typeface="ＭＳ Ｐゴシック" charset="-128"/>
              </a:rPr>
              <a:t>distributed systems architecture</a:t>
            </a:r>
            <a:r>
              <a:rPr lang="en-US" sz="2400" kern="1200" baseline="0">
                <a:solidFill>
                  <a:schemeClr val="tx1"/>
                </a:solidFill>
                <a:latin typeface="+mn-lt"/>
                <a:ea typeface="ＭＳ Ｐゴシック" charset="-128"/>
                <a:cs typeface="ＭＳ Ｐゴシック" charset="-128"/>
              </a:rPr>
              <a:t>, which provides </a:t>
            </a:r>
            <a:r>
              <a:rPr lang="en-US" sz="2400" b="1" kern="1200" baseline="0">
                <a:solidFill>
                  <a:schemeClr val="tx1"/>
                </a:solidFill>
                <a:latin typeface="+mn-lt"/>
                <a:ea typeface="ＭＳ Ｐゴシック" charset="-128"/>
                <a:cs typeface="ＭＳ Ｐゴシック" charset="-128"/>
              </a:rPr>
              <a:t>unlimited scalability, high performance and unmatched resiliency</a:t>
            </a:r>
            <a:r>
              <a:rPr lang="en-US" sz="2400" kern="1200" baseline="0">
                <a:solidFill>
                  <a:schemeClr val="tx1"/>
                </a:solidFill>
                <a:latin typeface="+mn-lt"/>
                <a:ea typeface="ＭＳ Ｐゴシック" charset="-128"/>
                <a:cs typeface="ＭＳ Ｐゴシック" charset="-128"/>
              </a:rPr>
              <a:t>. </a:t>
            </a:r>
          </a:p>
          <a:p>
            <a:pPr marL="0" indent="0">
              <a:buFontTx/>
              <a:buNone/>
            </a:pPr>
            <a:endParaRPr lang="en-US" sz="2400" kern="1200" baseline="0">
              <a:solidFill>
                <a:schemeClr val="tx1"/>
              </a:solidFill>
              <a:latin typeface="+mn-lt"/>
              <a:ea typeface="ＭＳ Ｐゴシック" charset="-128"/>
              <a:cs typeface="ＭＳ Ｐゴシック" charset="-128"/>
            </a:endParaRPr>
          </a:p>
          <a:p>
            <a:pPr marL="0" indent="0">
              <a:buFontTx/>
              <a:buNone/>
            </a:pPr>
            <a:r>
              <a:rPr lang="en-US" sz="2400" kern="1200" baseline="0">
                <a:solidFill>
                  <a:schemeClr val="tx1"/>
                </a:solidFill>
                <a:latin typeface="+mn-lt"/>
                <a:ea typeface="ＭＳ Ｐゴシック" charset="-128"/>
                <a:cs typeface="ＭＳ Ｐゴシック" charset="-128"/>
              </a:rPr>
              <a:t>Here are the basics:</a:t>
            </a:r>
          </a:p>
          <a:p>
            <a:pPr marL="0" indent="0">
              <a:buFontTx/>
              <a:buNone/>
            </a:pPr>
            <a:endParaRPr lang="en-US" sz="2400" kern="1200" baseline="0">
              <a:solidFill>
                <a:schemeClr val="tx1"/>
              </a:solidFill>
              <a:latin typeface="+mn-lt"/>
              <a:ea typeface="ＭＳ Ｐゴシック" charset="-128"/>
              <a:cs typeface="ＭＳ Ｐゴシック" charset="-128"/>
            </a:endParaRPr>
          </a:p>
          <a:p>
            <a:pPr marL="171450" indent="-171450">
              <a:buFont typeface="Arial" charset="0"/>
              <a:buChar char="•"/>
            </a:pPr>
            <a:r>
              <a:rPr lang="en-US" sz="2400" kern="1200">
                <a:solidFill>
                  <a:schemeClr val="tx1"/>
                </a:solidFill>
                <a:latin typeface="+mn-lt"/>
                <a:ea typeface="ＭＳ Ｐゴシック" charset="-128"/>
                <a:cs typeface="ＭＳ Ｐゴシック" charset="-128"/>
              </a:rPr>
              <a:t>Nutanix software is deployed on</a:t>
            </a:r>
            <a:r>
              <a:rPr lang="en-US" sz="2400" kern="1200" baseline="0">
                <a:solidFill>
                  <a:schemeClr val="tx1"/>
                </a:solidFill>
                <a:latin typeface="+mn-lt"/>
                <a:ea typeface="ＭＳ Ｐゴシック" charset="-128"/>
                <a:cs typeface="ＭＳ Ｐゴシック" charset="-128"/>
              </a:rPr>
              <a:t> a</a:t>
            </a:r>
            <a:r>
              <a:rPr lang="en-US" sz="2400" kern="1200">
                <a:solidFill>
                  <a:schemeClr val="tx1"/>
                </a:solidFill>
                <a:latin typeface="+mn-lt"/>
                <a:ea typeface="ＭＳ Ｐゴシック" charset="-128"/>
                <a:cs typeface="ＭＳ Ｐゴシック" charset="-128"/>
              </a:rPr>
              <a:t> cluster of servers or nodes — starting with at least three or four in</a:t>
            </a:r>
            <a:r>
              <a:rPr lang="en-US" sz="2400" kern="1200" baseline="0">
                <a:solidFill>
                  <a:schemeClr val="tx1"/>
                </a:solidFill>
                <a:latin typeface="+mn-lt"/>
                <a:ea typeface="ＭＳ Ｐゴシック" charset="-128"/>
                <a:cs typeface="ＭＳ Ｐゴシック" charset="-128"/>
              </a:rPr>
              <a:t> typical </a:t>
            </a:r>
            <a:r>
              <a:rPr lang="en-US" sz="2400" kern="1200">
                <a:solidFill>
                  <a:schemeClr val="tx1"/>
                </a:solidFill>
                <a:latin typeface="+mn-lt"/>
                <a:ea typeface="ＭＳ Ｐゴシック" charset="-128"/>
                <a:cs typeface="ＭＳ Ｐゴシック" charset="-128"/>
              </a:rPr>
              <a:t>datacenter deployments.</a:t>
            </a:r>
            <a:r>
              <a:rPr lang="en-US" sz="2400" kern="1200" baseline="0">
                <a:solidFill>
                  <a:schemeClr val="tx1"/>
                </a:solidFill>
                <a:latin typeface="+mn-lt"/>
                <a:ea typeface="ＭＳ Ｐゴシック" charset="-128"/>
                <a:cs typeface="ＭＳ Ｐゴシック" charset="-128"/>
              </a:rPr>
              <a:t> (One and two-node deployment options are available for ROBO installations)</a:t>
            </a:r>
            <a:r>
              <a:rPr lang="en-US" sz="2400" kern="1200">
                <a:solidFill>
                  <a:schemeClr val="tx1"/>
                </a:solidFill>
                <a:latin typeface="+mn-lt"/>
                <a:ea typeface="ＭＳ Ｐゴシック" charset="-128"/>
                <a:cs typeface="ＭＳ Ｐゴシック" charset="-128"/>
              </a:rPr>
              <a:t>. Each node has CPU, memory, storage</a:t>
            </a:r>
            <a:r>
              <a:rPr lang="en-US" sz="2400" kern="1200" baseline="0">
                <a:solidFill>
                  <a:schemeClr val="tx1"/>
                </a:solidFill>
                <a:latin typeface="+mn-lt"/>
                <a:ea typeface="ＭＳ Ｐゴシック" charset="-128"/>
                <a:cs typeface="ＭＳ Ｐゴシック" charset="-128"/>
              </a:rPr>
              <a:t> (SSD + HDD, or all-flash) and </a:t>
            </a:r>
            <a:r>
              <a:rPr lang="en-US" sz="2400" kern="1200">
                <a:solidFill>
                  <a:schemeClr val="tx1"/>
                </a:solidFill>
                <a:latin typeface="+mn-lt"/>
                <a:ea typeface="ＭＳ Ｐゴシック" charset="-128"/>
                <a:cs typeface="ＭＳ Ｐゴシック" charset="-128"/>
              </a:rPr>
              <a:t>a hypervisor.</a:t>
            </a:r>
          </a:p>
          <a:p>
            <a:pPr marL="171450" indent="-171450">
              <a:buFont typeface="Arial" charset="0"/>
              <a:buChar char="•"/>
            </a:pPr>
            <a:r>
              <a:rPr lang="en-US" sz="2400" kern="1200">
                <a:solidFill>
                  <a:schemeClr val="tx1"/>
                </a:solidFill>
                <a:latin typeface="+mn-lt"/>
                <a:ea typeface="ＭＳ Ｐゴシック" charset="-128"/>
                <a:cs typeface="ＭＳ Ｐゴシック" charset="-128"/>
              </a:rPr>
              <a:t>The nodes are connected via</a:t>
            </a:r>
            <a:r>
              <a:rPr lang="en-US" sz="2400" kern="1200" baseline="0">
                <a:solidFill>
                  <a:schemeClr val="tx1"/>
                </a:solidFill>
                <a:latin typeface="+mn-lt"/>
                <a:ea typeface="ＭＳ Ｐゴシック" charset="-128"/>
                <a:cs typeface="ＭＳ Ｐゴシック" charset="-128"/>
              </a:rPr>
              <a:t> </a:t>
            </a:r>
            <a:r>
              <a:rPr lang="en-US" sz="2400" kern="1200">
                <a:solidFill>
                  <a:schemeClr val="tx1"/>
                </a:solidFill>
                <a:latin typeface="+mn-lt"/>
                <a:ea typeface="ＭＳ Ｐゴシック" charset="-128"/>
                <a:cs typeface="ＭＳ Ｐゴシック" charset="-128"/>
              </a:rPr>
              <a:t>an</a:t>
            </a:r>
            <a:r>
              <a:rPr lang="en-US" sz="2400" kern="1200" baseline="0">
                <a:solidFill>
                  <a:schemeClr val="tx1"/>
                </a:solidFill>
                <a:latin typeface="+mn-lt"/>
                <a:ea typeface="ＭＳ Ｐゴシック" charset="-128"/>
                <a:cs typeface="ＭＳ Ｐゴシック" charset="-128"/>
              </a:rPr>
              <a:t> industry-standard </a:t>
            </a:r>
            <a:r>
              <a:rPr lang="en-US" sz="2400" kern="1200">
                <a:solidFill>
                  <a:schemeClr val="tx1"/>
                </a:solidFill>
                <a:latin typeface="+mn-lt"/>
                <a:ea typeface="ＭＳ Ｐゴシック" charset="-128"/>
                <a:cs typeface="ＭＳ Ｐゴシック" charset="-128"/>
              </a:rPr>
              <a:t>Ethernet switch.</a:t>
            </a:r>
          </a:p>
          <a:p>
            <a:pPr marL="171450" indent="-171450">
              <a:buFont typeface="Arial" charset="0"/>
              <a:buChar char="•"/>
            </a:pPr>
            <a:r>
              <a:rPr lang="en-US" sz="2400" kern="1200">
                <a:solidFill>
                  <a:schemeClr val="tx1"/>
                </a:solidFill>
                <a:latin typeface="+mn-lt"/>
                <a:ea typeface="ＭＳ Ｐゴシック" charset="-128"/>
                <a:cs typeface="ＭＳ Ｐゴシック" charset="-128"/>
              </a:rPr>
              <a:t>The core Nutanix Acropolis</a:t>
            </a:r>
            <a:r>
              <a:rPr lang="en-US" sz="2400" kern="1200" baseline="0">
                <a:solidFill>
                  <a:schemeClr val="tx1"/>
                </a:solidFill>
                <a:latin typeface="+mn-lt"/>
                <a:ea typeface="ＭＳ Ｐゴシック" charset="-128"/>
                <a:cs typeface="ＭＳ Ｐゴシック" charset="-128"/>
              </a:rPr>
              <a:t> (HCI) </a:t>
            </a:r>
            <a:r>
              <a:rPr lang="en-US" sz="2400" kern="1200">
                <a:solidFill>
                  <a:schemeClr val="tx1"/>
                </a:solidFill>
                <a:latin typeface="+mn-lt"/>
                <a:ea typeface="ＭＳ Ｐゴシック" charset="-128"/>
                <a:cs typeface="ＭＳ Ｐゴシック" charset="-128"/>
              </a:rPr>
              <a:t>software runs in a user-mode VM called the Controller VM (CVM) on each node in the cluster. The Controller VMs create a single storage pool using the direct-attached storage in each</a:t>
            </a:r>
            <a:r>
              <a:rPr lang="en-US" sz="2400" kern="1200" baseline="0">
                <a:solidFill>
                  <a:schemeClr val="tx1"/>
                </a:solidFill>
                <a:latin typeface="+mn-lt"/>
                <a:ea typeface="ＭＳ Ｐゴシック" charset="-128"/>
                <a:cs typeface="ＭＳ Ｐゴシック" charset="-128"/>
              </a:rPr>
              <a:t> node in the cluster. T</a:t>
            </a:r>
            <a:r>
              <a:rPr lang="en-US" sz="2400" kern="1200">
                <a:solidFill>
                  <a:schemeClr val="tx1"/>
                </a:solidFill>
                <a:latin typeface="+mn-lt"/>
                <a:ea typeface="ＭＳ Ｐゴシック" charset="-128"/>
                <a:cs typeface="ＭＳ Ｐゴシック" charset="-128"/>
              </a:rPr>
              <a:t>his is the Distributed Storage Fabric, or DSF. It completely eliminates</a:t>
            </a:r>
            <a:r>
              <a:rPr lang="en-US" sz="2400" kern="1200" baseline="0">
                <a:solidFill>
                  <a:schemeClr val="tx1"/>
                </a:solidFill>
                <a:latin typeface="+mn-lt"/>
                <a:ea typeface="ＭＳ Ｐゴシック" charset="-128"/>
                <a:cs typeface="ＭＳ Ｐゴシック" charset="-128"/>
              </a:rPr>
              <a:t> the need for standalone storage arrays, like SAN and NAS products.</a:t>
            </a:r>
            <a:endParaRPr lang="en-US" sz="2400" kern="1200">
              <a:solidFill>
                <a:schemeClr val="tx1"/>
              </a:solidFill>
              <a:latin typeface="+mn-lt"/>
              <a:ea typeface="ＭＳ Ｐゴシック" charset="-128"/>
              <a:cs typeface="ＭＳ Ｐゴシック" charset="-128"/>
            </a:endParaRPr>
          </a:p>
          <a:p>
            <a:pPr marL="171450" indent="-171450">
              <a:buFont typeface="Arial" charset="0"/>
              <a:buChar char="•"/>
            </a:pPr>
            <a:r>
              <a:rPr lang="en-US" sz="2400" kern="1200">
                <a:solidFill>
                  <a:schemeClr val="tx1"/>
                </a:solidFill>
                <a:latin typeface="+mn-lt"/>
                <a:ea typeface="ＭＳ Ｐゴシック" charset="-128"/>
                <a:cs typeface="ＭＳ Ｐゴシック" charset="-128"/>
              </a:rPr>
              <a:t>The DSF distributes data and metadata across all the nodes in the cluster, and provides enterprise storage features such as deduplication, compression, erasure coding, cloning</a:t>
            </a:r>
            <a:r>
              <a:rPr lang="en-US" sz="2400" kern="1200" baseline="0">
                <a:solidFill>
                  <a:schemeClr val="tx1"/>
                </a:solidFill>
                <a:latin typeface="+mn-lt"/>
                <a:ea typeface="ＭＳ Ｐゴシック" charset="-128"/>
                <a:cs typeface="ＭＳ Ｐゴシック" charset="-128"/>
              </a:rPr>
              <a:t> and snapshotting</a:t>
            </a:r>
            <a:r>
              <a:rPr lang="en-US" sz="2400" kern="1200">
                <a:solidFill>
                  <a:schemeClr val="tx1"/>
                </a:solidFill>
                <a:latin typeface="+mn-lt"/>
                <a:ea typeface="ＭＳ Ｐゴシック" charset="-128"/>
                <a:cs typeface="ＭＳ Ｐゴシック" charset="-128"/>
              </a:rPr>
              <a:t> in a truly distributed system</a:t>
            </a:r>
            <a:r>
              <a:rPr lang="en-US" sz="2400" kern="1200" baseline="0">
                <a:solidFill>
                  <a:schemeClr val="tx1"/>
                </a:solidFill>
                <a:latin typeface="+mn-lt"/>
                <a:ea typeface="ＭＳ Ｐゴシック" charset="-128"/>
                <a:cs typeface="ＭＳ Ｐゴシック" charset="-128"/>
              </a:rPr>
              <a:t> - </a:t>
            </a:r>
            <a:r>
              <a:rPr lang="en-US" sz="2400" kern="1200">
                <a:solidFill>
                  <a:schemeClr val="tx1"/>
                </a:solidFill>
                <a:latin typeface="+mn-lt"/>
                <a:ea typeface="ＭＳ Ｐゴシック" charset="-128"/>
                <a:cs typeface="ＭＳ Ｐゴシック" charset="-128"/>
              </a:rPr>
              <a:t>with no single points of failure or hotspots.</a:t>
            </a:r>
          </a:p>
          <a:p>
            <a:pPr marL="171450" indent="-171450">
              <a:buFont typeface="Arial" charset="0"/>
              <a:buChar char="•"/>
            </a:pPr>
            <a:r>
              <a:rPr lang="en-US" sz="2400" kern="1200">
                <a:solidFill>
                  <a:schemeClr val="tx1"/>
                </a:solidFill>
                <a:latin typeface="+mn-lt"/>
                <a:ea typeface="ＭＳ Ｐゴシック" charset="-128"/>
                <a:cs typeface="ＭＳ Ｐゴシック" charset="-128"/>
              </a:rPr>
              <a:t>This fully</a:t>
            </a:r>
            <a:r>
              <a:rPr lang="en-US" sz="2400" kern="1200" baseline="0">
                <a:solidFill>
                  <a:schemeClr val="tx1"/>
                </a:solidFill>
                <a:latin typeface="+mn-lt"/>
                <a:ea typeface="ＭＳ Ｐゴシック" charset="-128"/>
                <a:cs typeface="ＭＳ Ｐゴシック" charset="-128"/>
              </a:rPr>
              <a:t> distributed, </a:t>
            </a:r>
            <a:r>
              <a:rPr lang="en-US" sz="2400" kern="1200">
                <a:solidFill>
                  <a:schemeClr val="tx1"/>
                </a:solidFill>
                <a:latin typeface="+mn-lt"/>
                <a:ea typeface="ＭＳ Ｐゴシック" charset="-128"/>
                <a:cs typeface="ＭＳ Ｐゴシック" charset="-128"/>
              </a:rPr>
              <a:t>scale-out architecture allows you expand</a:t>
            </a:r>
            <a:r>
              <a:rPr lang="en-US" sz="2400" kern="1200" baseline="0">
                <a:solidFill>
                  <a:schemeClr val="tx1"/>
                </a:solidFill>
                <a:latin typeface="+mn-lt"/>
                <a:ea typeface="ＭＳ Ｐゴシック" charset="-128"/>
                <a:cs typeface="ＭＳ Ｐゴシック" charset="-128"/>
              </a:rPr>
              <a:t> capacity </a:t>
            </a:r>
            <a:r>
              <a:rPr lang="en-US" sz="2400" kern="1200">
                <a:solidFill>
                  <a:schemeClr val="tx1"/>
                </a:solidFill>
                <a:latin typeface="+mn-lt"/>
                <a:ea typeface="ＭＳ Ｐゴシック" charset="-128"/>
                <a:cs typeface="ＭＳ Ｐゴシック" charset="-128"/>
              </a:rPr>
              <a:t>by adding nodes when needed - without limits. You get linear predictable performance and capacity increases as the cluster grows.</a:t>
            </a:r>
          </a:p>
          <a:p>
            <a:pPr marL="171450" indent="-171450">
              <a:buFont typeface="Arial" charset="0"/>
              <a:buChar char="•"/>
            </a:pPr>
            <a:r>
              <a:rPr lang="en-US" sz="2400" kern="1200">
                <a:solidFill>
                  <a:schemeClr val="tx1"/>
                </a:solidFill>
                <a:latin typeface="+mn-lt"/>
                <a:ea typeface="ＭＳ Ｐゴシック" charset="-128"/>
                <a:cs typeface="ＭＳ Ｐゴシック" charset="-128"/>
              </a:rPr>
              <a:t>The Nutanix solution delivers data locality to provide the best VM and cluster performance. All I/O requests from a VM are handled by the local controller VM on that node. When a VM writes data, one copy of the data is always written to the local node. That way, read requests can be handled immediately using data on the same node without going over the network. If the VM moves to a different node, then over time the data also migrates to the remote node to restore locality.</a:t>
            </a:r>
          </a:p>
        </p:txBody>
      </p:sp>
      <p:sp>
        <p:nvSpPr>
          <p:cNvPr id="4" name="Slide Number Placeholder 3"/>
          <p:cNvSpPr>
            <a:spLocks noGrp="1"/>
          </p:cNvSpPr>
          <p:nvPr>
            <p:ph type="sldNum" sz="quarter" idx="10"/>
          </p:nvPr>
        </p:nvSpPr>
        <p:spPr/>
        <p:txBody>
          <a:bodyPr/>
          <a:lstStyle/>
          <a:p>
            <a:fld id="{932A5950-F53A-F248-B03E-512CD32874D8}" type="slidenum">
              <a:rPr lang="en-US" smtClean="0"/>
              <a:pPr/>
              <a:t>11</a:t>
            </a:fld>
            <a:endParaRPr lang="en-US"/>
          </a:p>
        </p:txBody>
      </p:sp>
    </p:spTree>
    <p:extLst>
      <p:ext uri="{BB962C8B-B14F-4D97-AF65-F5344CB8AC3E}">
        <p14:creationId xmlns:p14="http://schemas.microsoft.com/office/powerpoint/2010/main" val="320009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ueGreen_Title slide">
    <p:bg>
      <p:bgPr>
        <a:gradFill>
          <a:gsLst>
            <a:gs pos="50000">
              <a:schemeClr val="accent5"/>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6" name="Group 35"/>
          <p:cNvGrpSpPr/>
          <p:nvPr userDrawn="1"/>
        </p:nvGrpSpPr>
        <p:grpSpPr>
          <a:xfrm>
            <a:off x="12257109" y="1062946"/>
            <a:ext cx="2010434" cy="4732109"/>
            <a:chOff x="12257109" y="1105729"/>
            <a:chExt cx="1740570" cy="4005066"/>
          </a:xfrm>
        </p:grpSpPr>
        <p:sp>
          <p:nvSpPr>
            <p:cNvPr id="37" name="TextBox 36"/>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8" name="TextBox 37"/>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41"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122337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urpleTeal_Divider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425376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Orange_Divider slide">
    <p:bg>
      <p:bgPr>
        <a:gradFill>
          <a:gsLst>
            <a:gs pos="0">
              <a:schemeClr val="accent5"/>
            </a:gs>
            <a:gs pos="50000">
              <a:srgbClr val="7B9082"/>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840164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urpelOrange_Divider slide">
    <p:bg>
      <p:bgPr>
        <a:gradFill>
          <a:gsLst>
            <a:gs pos="50000">
              <a:srgbClr val="AC6766"/>
            </a:gs>
            <a:gs pos="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01562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uePurple_Divider slide">
    <p:bg>
      <p:bgPr>
        <a:gradFill>
          <a:gsLst>
            <a:gs pos="50000">
              <a:srgbClr val="3457A7"/>
            </a:gs>
            <a:gs pos="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2601538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Orange_Divider slide">
    <p:bg>
      <p:bgPr>
        <a:gradFill>
          <a:gsLst>
            <a:gs pos="50000">
              <a:srgbClr val="7C8162"/>
            </a:gs>
            <a:gs pos="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2027063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slide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5" name="Text Placeholder 21"/>
          <p:cNvSpPr>
            <a:spLocks noGrp="1"/>
          </p:cNvSpPr>
          <p:nvPr>
            <p:ph type="body" sz="quarter" idx="12" hasCustomPrompt="1"/>
          </p:nvPr>
        </p:nvSpPr>
        <p:spPr>
          <a:xfrm>
            <a:off x="609600" y="137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1</a:t>
            </a:r>
          </a:p>
        </p:txBody>
      </p:sp>
      <p:sp>
        <p:nvSpPr>
          <p:cNvPr id="6" name="Text Placeholder 31"/>
          <p:cNvSpPr>
            <a:spLocks noGrp="1"/>
          </p:cNvSpPr>
          <p:nvPr>
            <p:ph type="body" sz="quarter" idx="17"/>
          </p:nvPr>
        </p:nvSpPr>
        <p:spPr>
          <a:xfrm>
            <a:off x="1809750" y="1371600"/>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7" name="Text Placeholder 21"/>
          <p:cNvSpPr>
            <a:spLocks noGrp="1"/>
          </p:cNvSpPr>
          <p:nvPr>
            <p:ph type="body" sz="quarter" idx="18" hasCustomPrompt="1"/>
          </p:nvPr>
        </p:nvSpPr>
        <p:spPr>
          <a:xfrm>
            <a:off x="6469380" y="137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5</a:t>
            </a:r>
          </a:p>
        </p:txBody>
      </p:sp>
      <p:sp>
        <p:nvSpPr>
          <p:cNvPr id="8" name="Text Placeholder 31"/>
          <p:cNvSpPr>
            <a:spLocks noGrp="1"/>
          </p:cNvSpPr>
          <p:nvPr>
            <p:ph type="body" sz="quarter" idx="19"/>
          </p:nvPr>
        </p:nvSpPr>
        <p:spPr>
          <a:xfrm>
            <a:off x="7669530" y="1371600"/>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9" name="Text Placeholder 21"/>
          <p:cNvSpPr>
            <a:spLocks noGrp="1"/>
          </p:cNvSpPr>
          <p:nvPr>
            <p:ph type="body" sz="quarter" idx="20" hasCustomPrompt="1"/>
          </p:nvPr>
        </p:nvSpPr>
        <p:spPr>
          <a:xfrm>
            <a:off x="609600" y="2616799"/>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2</a:t>
            </a:r>
          </a:p>
        </p:txBody>
      </p:sp>
      <p:sp>
        <p:nvSpPr>
          <p:cNvPr id="10" name="Text Placeholder 31"/>
          <p:cNvSpPr>
            <a:spLocks noGrp="1"/>
          </p:cNvSpPr>
          <p:nvPr>
            <p:ph type="body" sz="quarter" idx="21"/>
          </p:nvPr>
        </p:nvSpPr>
        <p:spPr>
          <a:xfrm>
            <a:off x="1809750" y="2616799"/>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1" name="Text Placeholder 21"/>
          <p:cNvSpPr>
            <a:spLocks noGrp="1"/>
          </p:cNvSpPr>
          <p:nvPr>
            <p:ph type="body" sz="quarter" idx="22" hasCustomPrompt="1"/>
          </p:nvPr>
        </p:nvSpPr>
        <p:spPr>
          <a:xfrm>
            <a:off x="6469380" y="2616799"/>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6</a:t>
            </a:r>
          </a:p>
        </p:txBody>
      </p:sp>
      <p:sp>
        <p:nvSpPr>
          <p:cNvPr id="12" name="Text Placeholder 31"/>
          <p:cNvSpPr>
            <a:spLocks noGrp="1"/>
          </p:cNvSpPr>
          <p:nvPr>
            <p:ph type="body" sz="quarter" idx="23"/>
          </p:nvPr>
        </p:nvSpPr>
        <p:spPr>
          <a:xfrm>
            <a:off x="7669530" y="2616799"/>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3" name="Text Placeholder 21"/>
          <p:cNvSpPr>
            <a:spLocks noGrp="1"/>
          </p:cNvSpPr>
          <p:nvPr>
            <p:ph type="body" sz="quarter" idx="24" hasCustomPrompt="1"/>
          </p:nvPr>
        </p:nvSpPr>
        <p:spPr>
          <a:xfrm>
            <a:off x="609600" y="3861998"/>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3</a:t>
            </a:r>
          </a:p>
        </p:txBody>
      </p:sp>
      <p:sp>
        <p:nvSpPr>
          <p:cNvPr id="14" name="Text Placeholder 31"/>
          <p:cNvSpPr>
            <a:spLocks noGrp="1"/>
          </p:cNvSpPr>
          <p:nvPr>
            <p:ph type="body" sz="quarter" idx="25"/>
          </p:nvPr>
        </p:nvSpPr>
        <p:spPr>
          <a:xfrm>
            <a:off x="1809750" y="3861998"/>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5" name="Text Placeholder 21"/>
          <p:cNvSpPr>
            <a:spLocks noGrp="1"/>
          </p:cNvSpPr>
          <p:nvPr>
            <p:ph type="body" sz="quarter" idx="26" hasCustomPrompt="1"/>
          </p:nvPr>
        </p:nvSpPr>
        <p:spPr>
          <a:xfrm>
            <a:off x="6469380" y="3861998"/>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7</a:t>
            </a:r>
          </a:p>
        </p:txBody>
      </p:sp>
      <p:sp>
        <p:nvSpPr>
          <p:cNvPr id="16" name="Text Placeholder 31"/>
          <p:cNvSpPr>
            <a:spLocks noGrp="1"/>
          </p:cNvSpPr>
          <p:nvPr>
            <p:ph type="body" sz="quarter" idx="27"/>
          </p:nvPr>
        </p:nvSpPr>
        <p:spPr>
          <a:xfrm>
            <a:off x="7669530" y="3861998"/>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7" name="Text Placeholder 21"/>
          <p:cNvSpPr>
            <a:spLocks noGrp="1"/>
          </p:cNvSpPr>
          <p:nvPr>
            <p:ph type="body" sz="quarter" idx="28" hasCustomPrompt="1"/>
          </p:nvPr>
        </p:nvSpPr>
        <p:spPr>
          <a:xfrm>
            <a:off x="609600" y="5107197"/>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4</a:t>
            </a:r>
          </a:p>
        </p:txBody>
      </p:sp>
      <p:sp>
        <p:nvSpPr>
          <p:cNvPr id="18" name="Text Placeholder 31"/>
          <p:cNvSpPr>
            <a:spLocks noGrp="1"/>
          </p:cNvSpPr>
          <p:nvPr>
            <p:ph type="body" sz="quarter" idx="29"/>
          </p:nvPr>
        </p:nvSpPr>
        <p:spPr>
          <a:xfrm>
            <a:off x="1809750" y="5107197"/>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19" name="Text Placeholder 21"/>
          <p:cNvSpPr>
            <a:spLocks noGrp="1"/>
          </p:cNvSpPr>
          <p:nvPr>
            <p:ph type="body" sz="quarter" idx="30" hasCustomPrompt="1"/>
          </p:nvPr>
        </p:nvSpPr>
        <p:spPr>
          <a:xfrm>
            <a:off x="6469380" y="5107197"/>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8</a:t>
            </a:r>
          </a:p>
        </p:txBody>
      </p:sp>
      <p:sp>
        <p:nvSpPr>
          <p:cNvPr id="20" name="Text Placeholder 31"/>
          <p:cNvSpPr>
            <a:spLocks noGrp="1"/>
          </p:cNvSpPr>
          <p:nvPr>
            <p:ph type="body" sz="quarter" idx="31"/>
          </p:nvPr>
        </p:nvSpPr>
        <p:spPr>
          <a:xfrm>
            <a:off x="7669530" y="5107197"/>
            <a:ext cx="36385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Tree>
    <p:extLst>
      <p:ext uri="{BB962C8B-B14F-4D97-AF65-F5344CB8AC3E}">
        <p14:creationId xmlns:p14="http://schemas.microsoft.com/office/powerpoint/2010/main" val="1727144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ueGreen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flip="none" rotWithShape="1">
            <a:gsLst>
              <a:gs pos="50000">
                <a:srgbClr val="5A906C"/>
              </a:gs>
              <a:gs pos="0">
                <a:schemeClr val="bg2"/>
              </a:gs>
              <a:gs pos="100000">
                <a:srgbClr val="B0D23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chemeClr val="tx1"/>
                </a:solidFill>
              </a:defRPr>
            </a:lvl1pPr>
          </a:lstStyle>
          <a:p>
            <a:pPr lvl="0"/>
            <a:r>
              <a:rPr lang="en-US"/>
              <a:t>Edit Master text styles</a:t>
            </a:r>
          </a:p>
        </p:txBody>
      </p:sp>
    </p:spTree>
    <p:extLst>
      <p:ext uri="{BB962C8B-B14F-4D97-AF65-F5344CB8AC3E}">
        <p14:creationId xmlns:p14="http://schemas.microsoft.com/office/powerpoint/2010/main" val="3366682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ueTeal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0381C2"/>
              </a:gs>
              <a:gs pos="0">
                <a:schemeClr val="bg2"/>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2484549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urpleTeal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348AC7"/>
              </a:gs>
              <a:gs pos="0">
                <a:schemeClr val="accent6"/>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390176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0">
                <a:schemeClr val="accent5"/>
              </a:gs>
              <a:gs pos="50000">
                <a:srgbClr val="7B908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408793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ueTeal_Title slide">
    <p:bg>
      <p:bgPr>
        <a:gradFill>
          <a:gsLst>
            <a:gs pos="0">
              <a:schemeClr val="bg2"/>
            </a:gs>
            <a:gs pos="50000">
              <a:srgbClr val="0381C2"/>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5" name="Group 34"/>
          <p:cNvGrpSpPr/>
          <p:nvPr userDrawn="1"/>
        </p:nvGrpSpPr>
        <p:grpSpPr>
          <a:xfrm>
            <a:off x="12257109" y="1062946"/>
            <a:ext cx="2010434" cy="4732109"/>
            <a:chOff x="12257109" y="1105729"/>
            <a:chExt cx="1740570" cy="4005066"/>
          </a:xfrm>
        </p:grpSpPr>
        <p:sp>
          <p:nvSpPr>
            <p:cNvPr id="36" name="TextBox 35"/>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7" name="TextBox 36"/>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8"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182813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urple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AC6766"/>
              </a:gs>
              <a:gs pos="0">
                <a:schemeClr val="accent6"/>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323750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uePurpl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3457A7"/>
              </a:gs>
              <a:gs pos="0">
                <a:schemeClr val="bg2"/>
              </a:gs>
              <a:gs pos="100000">
                <a:schemeClr val="accent6"/>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bg2"/>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bg2"/>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bg2"/>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bg2"/>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bg2"/>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61451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ue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7C8162"/>
              </a:gs>
              <a:gs pos="0">
                <a:schemeClr val="bg2"/>
              </a:gs>
              <a:gs pos="100000">
                <a:schemeClr val="accent3"/>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a:t>Edit Master text styles</a:t>
            </a:r>
          </a:p>
        </p:txBody>
      </p:sp>
    </p:spTree>
    <p:extLst>
      <p:ext uri="{BB962C8B-B14F-4D97-AF65-F5344CB8AC3E}">
        <p14:creationId xmlns:p14="http://schemas.microsoft.com/office/powerpoint/2010/main" val="324254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Paragraph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7"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337545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 slid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3"/>
          </p:nvPr>
        </p:nvSpPr>
        <p:spPr>
          <a:xfrm>
            <a:off x="609600" y="2464399"/>
            <a:ext cx="10972800" cy="3631601"/>
          </a:xfrm>
        </p:spPr>
        <p:txBody>
          <a:bodyPr/>
          <a:lstStyle>
            <a:lvl1pPr marL="0" indent="0">
              <a:buNone/>
              <a:defRPr>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993487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ragraph slide with two columns layou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3" hasCustomPrompt="1"/>
          </p:nvPr>
        </p:nvSpPr>
        <p:spPr>
          <a:xfrm>
            <a:off x="609600" y="2512923"/>
            <a:ext cx="5120640" cy="295466"/>
          </a:xfrm>
        </p:spPr>
        <p:txBody>
          <a:bodyPr wrap="square">
            <a:spAutoFit/>
          </a:bodyPr>
          <a:lstStyle>
            <a:lvl1pPr marL="0" indent="0">
              <a:buNone/>
              <a:defRPr sz="16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0" name="Content Placeholder 2"/>
          <p:cNvSpPr>
            <a:spLocks noGrp="1"/>
          </p:cNvSpPr>
          <p:nvPr>
            <p:ph idx="14"/>
          </p:nvPr>
        </p:nvSpPr>
        <p:spPr>
          <a:xfrm>
            <a:off x="609600" y="2914559"/>
            <a:ext cx="5120640" cy="3181442"/>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4" name="Title 3"/>
          <p:cNvSpPr>
            <a:spLocks noGrp="1"/>
          </p:cNvSpPr>
          <p:nvPr>
            <p:ph type="title"/>
          </p:nvPr>
        </p:nvSpPr>
        <p:spPr/>
        <p:txBody>
          <a:bodyPr/>
          <a:lstStyle/>
          <a:p>
            <a:r>
              <a:rPr lang="en-US"/>
              <a:t>Click to edit Master title style</a:t>
            </a:r>
          </a:p>
        </p:txBody>
      </p:sp>
      <p:sp>
        <p:nvSpPr>
          <p:cNvPr id="22" name="Content Placeholder 2"/>
          <p:cNvSpPr>
            <a:spLocks noGrp="1"/>
          </p:cNvSpPr>
          <p:nvPr>
            <p:ph idx="15"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26" name="Content Placeholder 2"/>
          <p:cNvSpPr>
            <a:spLocks noGrp="1"/>
          </p:cNvSpPr>
          <p:nvPr>
            <p:ph idx="16" hasCustomPrompt="1"/>
          </p:nvPr>
        </p:nvSpPr>
        <p:spPr>
          <a:xfrm>
            <a:off x="6481448" y="2512923"/>
            <a:ext cx="5120640" cy="295466"/>
          </a:xfrm>
        </p:spPr>
        <p:txBody>
          <a:bodyPr wrap="square">
            <a:spAutoFit/>
          </a:bodyPr>
          <a:lstStyle>
            <a:lvl1pPr marL="0" indent="0">
              <a:buNone/>
              <a:defRPr sz="16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27" name="Content Placeholder 2"/>
          <p:cNvSpPr>
            <a:spLocks noGrp="1"/>
          </p:cNvSpPr>
          <p:nvPr>
            <p:ph idx="17"/>
          </p:nvPr>
        </p:nvSpPr>
        <p:spPr>
          <a:xfrm>
            <a:off x="6481448" y="2914559"/>
            <a:ext cx="5120640" cy="3181442"/>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30"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37908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Paragraph slide with image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87148"/>
            <a:ext cx="5181600" cy="1231106"/>
          </a:xfrm>
        </p:spPr>
        <p:txBody>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609600" y="1972163"/>
            <a:ext cx="51816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3" hasCustomPrompt="1"/>
          </p:nvPr>
        </p:nvSpPr>
        <p:spPr>
          <a:xfrm>
            <a:off x="609600" y="3113155"/>
            <a:ext cx="5181600" cy="295466"/>
          </a:xfrm>
        </p:spPr>
        <p:txBody>
          <a:bodyPr wrap="square">
            <a:spAutoFit/>
          </a:bodyPr>
          <a:lstStyle>
            <a:lvl1pPr marL="0" indent="0">
              <a:buNone/>
              <a:defRPr sz="16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0" name="Content Placeholder 2"/>
          <p:cNvSpPr>
            <a:spLocks noGrp="1"/>
          </p:cNvSpPr>
          <p:nvPr>
            <p:ph idx="14"/>
          </p:nvPr>
        </p:nvSpPr>
        <p:spPr>
          <a:xfrm>
            <a:off x="609600" y="3514790"/>
            <a:ext cx="5181600" cy="2587695"/>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grpSp>
        <p:nvGrpSpPr>
          <p:cNvPr id="12" name="Group 11"/>
          <p:cNvGrpSpPr/>
          <p:nvPr userDrawn="1"/>
        </p:nvGrpSpPr>
        <p:grpSpPr>
          <a:xfrm>
            <a:off x="12257109" y="1062946"/>
            <a:ext cx="2010434" cy="4732109"/>
            <a:chOff x="12257109" y="1105729"/>
            <a:chExt cx="1740570" cy="4005066"/>
          </a:xfrm>
        </p:grpSpPr>
        <p:sp>
          <p:nvSpPr>
            <p:cNvPr id="13" name="TextBox 12"/>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4" name="TextBox 13"/>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5" name="Picture Placeholder 39"/>
          <p:cNvSpPr>
            <a:spLocks noGrp="1"/>
          </p:cNvSpPr>
          <p:nvPr>
            <p:ph type="pic" sz="quarter" idx="10"/>
          </p:nvPr>
        </p:nvSpPr>
        <p:spPr>
          <a:xfrm>
            <a:off x="6092952" y="71998"/>
            <a:ext cx="6099048" cy="6786001"/>
          </a:xfrm>
        </p:spPr>
        <p:txBody>
          <a:bodyPr bIns="1097280" anchor="ctr"/>
          <a:lstStyle>
            <a:lvl1pPr marL="0" indent="0" algn="ctr">
              <a:buNone/>
              <a:defRPr sz="2400">
                <a:solidFill>
                  <a:schemeClr val="bg1"/>
                </a:solidFill>
              </a:defRPr>
            </a:lvl1pPr>
          </a:lstStyle>
          <a:p>
            <a:r>
              <a:rPr lang="en-US"/>
              <a:t>Click icon to add picture</a:t>
            </a:r>
          </a:p>
        </p:txBody>
      </p:sp>
      <p:sp>
        <p:nvSpPr>
          <p:cNvPr id="17" name="Rectangle 16">
            <a:extLst>
              <a:ext uri="{FF2B5EF4-FFF2-40B4-BE49-F238E27FC236}">
                <a16:creationId xmlns:a16="http://schemas.microsoft.com/office/drawing/2014/main" id="{FAC2883B-E752-B249-8BE3-C916632D1DD6}"/>
              </a:ext>
            </a:extLst>
          </p:cNvPr>
          <p:cNvSpPr/>
          <p:nvPr userDrawn="1"/>
        </p:nvSpPr>
        <p:spPr>
          <a:xfrm>
            <a:off x="0" y="-1"/>
            <a:ext cx="12192000" cy="72000"/>
          </a:xfrm>
          <a:prstGeom prst="rect">
            <a:avLst/>
          </a:prstGeom>
          <a:gradFill>
            <a:gsLst>
              <a:gs pos="50000">
                <a:schemeClr val="accent5"/>
              </a:gs>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a:p>
        </p:txBody>
      </p:sp>
      <p:grpSp>
        <p:nvGrpSpPr>
          <p:cNvPr id="18" name="Group 17">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9"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bg1"/>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466880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ulleted li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7"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3681356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umbered li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85750" indent="-285750">
              <a:buClr>
                <a:schemeClr val="accent1"/>
              </a:buClr>
              <a:buFont typeface="+mj-lt"/>
              <a:buAutoNum type="arabicPeriod"/>
              <a:defRPr/>
            </a:lvl1pPr>
            <a:lvl2pPr marL="685800" indent="-285750">
              <a:buFont typeface="+mj-lt"/>
              <a:buAutoNum type="arabicPeriod"/>
              <a:defRPr/>
            </a:lvl2pPr>
            <a:lvl3pPr marL="1085850" indent="-28575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Title of Presentation | Confidential</a:t>
            </a:r>
          </a:p>
        </p:txBody>
      </p:sp>
      <p:sp>
        <p:nvSpPr>
          <p:cNvPr id="7"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797458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5"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46418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urpleTeal_Title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941182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Quote slide">
    <p:bg>
      <p:bgPr>
        <a:gradFill>
          <a:gsLst>
            <a:gs pos="50000">
              <a:srgbClr val="5A906C"/>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895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gradFill>
          <a:gsLst>
            <a:gs pos="50000">
              <a:srgbClr val="0381C2"/>
            </a:gs>
            <a:gs pos="0">
              <a:schemeClr val="bg2"/>
            </a:gs>
            <a:gs pos="100000">
              <a:schemeClr val="accent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95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110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Quote slide">
    <p:bg>
      <p:bgPr>
        <a:gradFill>
          <a:gsLst>
            <a:gs pos="50000">
              <a:srgbClr val="7B9082"/>
            </a:gs>
            <a:gs pos="0">
              <a:schemeClr val="accent5"/>
            </a:gs>
            <a:gs pos="100000">
              <a:schemeClr val="accent4"/>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04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Quote slide">
    <p:bg>
      <p:bgPr>
        <a:gradFill>
          <a:gsLst>
            <a:gs pos="50500">
              <a:srgbClr val="AC6766"/>
            </a:gs>
            <a:gs pos="100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5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Quote slide">
    <p:bg>
      <p:bgPr>
        <a:gradFill>
          <a:gsLst>
            <a:gs pos="50500">
              <a:srgbClr val="3457A7"/>
            </a:gs>
            <a:gs pos="100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36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_Quote slide">
    <p:bg>
      <p:bgPr>
        <a:gradFill>
          <a:gsLst>
            <a:gs pos="50500">
              <a:srgbClr val="7C8162"/>
            </a:gs>
            <a:gs pos="100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r>
              <a:rPr lang="en-US"/>
              <a:t>| </a:t>
            </a:r>
            <a:fld id="{2C8F94F2-79B1-4F8D-B2F0-3428BA660B51}" type="slidenum">
              <a:rPr lang="en-US" smtClean="0"/>
              <a:pPr/>
              <a:t>‹#›</a:t>
            </a:fld>
            <a:endParaRPr lang="en-US"/>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cap="none" spc="0" baseline="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4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11" name="Content Placeholder 2"/>
          <p:cNvSpPr>
            <a:spLocks noGrp="1"/>
          </p:cNvSpPr>
          <p:nvPr>
            <p:ph idx="13" hasCustomPrompt="1"/>
          </p:nvPr>
        </p:nvSpPr>
        <p:spPr>
          <a:xfrm>
            <a:off x="609600" y="3920058"/>
            <a:ext cx="283845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2" name="Content Placeholder 2"/>
          <p:cNvSpPr>
            <a:spLocks noGrp="1"/>
          </p:cNvSpPr>
          <p:nvPr>
            <p:ph idx="14"/>
          </p:nvPr>
        </p:nvSpPr>
        <p:spPr>
          <a:xfrm>
            <a:off x="609600"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3" name="Content Placeholder 2"/>
          <p:cNvSpPr>
            <a:spLocks noGrp="1"/>
          </p:cNvSpPr>
          <p:nvPr>
            <p:ph idx="15" hasCustomPrompt="1"/>
          </p:nvPr>
        </p:nvSpPr>
        <p:spPr>
          <a:xfrm>
            <a:off x="4676775" y="3920058"/>
            <a:ext cx="283845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4" name="Content Placeholder 2"/>
          <p:cNvSpPr>
            <a:spLocks noGrp="1"/>
          </p:cNvSpPr>
          <p:nvPr>
            <p:ph idx="16"/>
          </p:nvPr>
        </p:nvSpPr>
        <p:spPr>
          <a:xfrm>
            <a:off x="4676775"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5" name="Content Placeholder 2"/>
          <p:cNvSpPr>
            <a:spLocks noGrp="1"/>
          </p:cNvSpPr>
          <p:nvPr>
            <p:ph idx="17" hasCustomPrompt="1"/>
          </p:nvPr>
        </p:nvSpPr>
        <p:spPr>
          <a:xfrm>
            <a:off x="8743950" y="3920058"/>
            <a:ext cx="283845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6" name="Content Placeholder 2"/>
          <p:cNvSpPr>
            <a:spLocks noGrp="1"/>
          </p:cNvSpPr>
          <p:nvPr>
            <p:ph idx="18"/>
          </p:nvPr>
        </p:nvSpPr>
        <p:spPr>
          <a:xfrm>
            <a:off x="8743950"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8" name="Picture Placeholder 17"/>
          <p:cNvSpPr>
            <a:spLocks noGrp="1"/>
          </p:cNvSpPr>
          <p:nvPr>
            <p:ph type="pic" sz="quarter" idx="19" hasCustomPrompt="1"/>
          </p:nvPr>
        </p:nvSpPr>
        <p:spPr>
          <a:xfrm>
            <a:off x="1571625" y="2586132"/>
            <a:ext cx="914400" cy="914400"/>
          </a:xfrm>
        </p:spPr>
        <p:txBody>
          <a:bodyPr/>
          <a:lstStyle>
            <a:lvl1pPr marL="0" indent="0" algn="ctr">
              <a:buNone/>
              <a:defRPr sz="1100"/>
            </a:lvl1pPr>
          </a:lstStyle>
          <a:p>
            <a:r>
              <a:rPr lang="en-IN"/>
              <a:t>Icon</a:t>
            </a:r>
            <a:endParaRPr lang="en-US"/>
          </a:p>
        </p:txBody>
      </p:sp>
      <p:sp>
        <p:nvSpPr>
          <p:cNvPr id="20" name="Picture Placeholder 17"/>
          <p:cNvSpPr>
            <a:spLocks noGrp="1"/>
          </p:cNvSpPr>
          <p:nvPr>
            <p:ph type="pic" sz="quarter" idx="20" hasCustomPrompt="1"/>
          </p:nvPr>
        </p:nvSpPr>
        <p:spPr>
          <a:xfrm>
            <a:off x="5638800" y="2586132"/>
            <a:ext cx="914400" cy="914400"/>
          </a:xfrm>
        </p:spPr>
        <p:txBody>
          <a:bodyPr/>
          <a:lstStyle>
            <a:lvl1pPr marL="0" indent="0" algn="ctr">
              <a:buNone/>
              <a:defRPr sz="1100"/>
            </a:lvl1pPr>
          </a:lstStyle>
          <a:p>
            <a:r>
              <a:rPr lang="en-IN"/>
              <a:t>Icon</a:t>
            </a:r>
            <a:endParaRPr lang="en-US"/>
          </a:p>
        </p:txBody>
      </p:sp>
      <p:sp>
        <p:nvSpPr>
          <p:cNvPr id="21" name="Picture Placeholder 17"/>
          <p:cNvSpPr>
            <a:spLocks noGrp="1"/>
          </p:cNvSpPr>
          <p:nvPr>
            <p:ph type="pic" sz="quarter" idx="21" hasCustomPrompt="1"/>
          </p:nvPr>
        </p:nvSpPr>
        <p:spPr>
          <a:xfrm>
            <a:off x="9705975" y="2586132"/>
            <a:ext cx="914400" cy="914400"/>
          </a:xfrm>
        </p:spPr>
        <p:txBody>
          <a:bodyPr/>
          <a:lstStyle>
            <a:lvl1pPr marL="0" indent="0" algn="ctr">
              <a:buNone/>
              <a:defRPr sz="1100"/>
            </a:lvl1pPr>
          </a:lstStyle>
          <a:p>
            <a:r>
              <a:rPr lang="en-IN"/>
              <a:t>Icon</a:t>
            </a:r>
            <a:endParaRPr lang="en-US"/>
          </a:p>
        </p:txBody>
      </p:sp>
      <p:sp>
        <p:nvSpPr>
          <p:cNvPr id="22"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42073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11" name="Content Placeholder 2"/>
          <p:cNvSpPr>
            <a:spLocks noGrp="1"/>
          </p:cNvSpPr>
          <p:nvPr>
            <p:ph idx="13" hasCustomPrompt="1"/>
          </p:nvPr>
        </p:nvSpPr>
        <p:spPr>
          <a:xfrm>
            <a:off x="60960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2" name="Content Placeholder 2"/>
          <p:cNvSpPr>
            <a:spLocks noGrp="1"/>
          </p:cNvSpPr>
          <p:nvPr>
            <p:ph idx="14"/>
          </p:nvPr>
        </p:nvSpPr>
        <p:spPr>
          <a:xfrm>
            <a:off x="60960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3" name="Content Placeholder 2"/>
          <p:cNvSpPr>
            <a:spLocks noGrp="1"/>
          </p:cNvSpPr>
          <p:nvPr>
            <p:ph idx="15" hasCustomPrompt="1"/>
          </p:nvPr>
        </p:nvSpPr>
        <p:spPr>
          <a:xfrm>
            <a:off x="344932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4" name="Content Placeholder 2"/>
          <p:cNvSpPr>
            <a:spLocks noGrp="1"/>
          </p:cNvSpPr>
          <p:nvPr>
            <p:ph idx="16"/>
          </p:nvPr>
        </p:nvSpPr>
        <p:spPr>
          <a:xfrm>
            <a:off x="344932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5" name="Content Placeholder 2"/>
          <p:cNvSpPr>
            <a:spLocks noGrp="1"/>
          </p:cNvSpPr>
          <p:nvPr>
            <p:ph idx="17" hasCustomPrompt="1"/>
          </p:nvPr>
        </p:nvSpPr>
        <p:spPr>
          <a:xfrm>
            <a:off x="912876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6" name="Content Placeholder 2"/>
          <p:cNvSpPr>
            <a:spLocks noGrp="1"/>
          </p:cNvSpPr>
          <p:nvPr>
            <p:ph idx="18"/>
          </p:nvPr>
        </p:nvSpPr>
        <p:spPr>
          <a:xfrm>
            <a:off x="912876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8" name="Picture Placeholder 17"/>
          <p:cNvSpPr>
            <a:spLocks noGrp="1"/>
          </p:cNvSpPr>
          <p:nvPr>
            <p:ph type="pic" sz="quarter" idx="19" hasCustomPrompt="1"/>
          </p:nvPr>
        </p:nvSpPr>
        <p:spPr>
          <a:xfrm>
            <a:off x="1379220" y="2586132"/>
            <a:ext cx="914400" cy="914400"/>
          </a:xfrm>
        </p:spPr>
        <p:txBody>
          <a:bodyPr/>
          <a:lstStyle>
            <a:lvl1pPr marL="0" indent="0" algn="ctr">
              <a:buNone/>
              <a:defRPr sz="1100"/>
            </a:lvl1pPr>
          </a:lstStyle>
          <a:p>
            <a:r>
              <a:rPr lang="en-IN"/>
              <a:t>Icon</a:t>
            </a:r>
            <a:endParaRPr lang="en-US"/>
          </a:p>
        </p:txBody>
      </p:sp>
      <p:sp>
        <p:nvSpPr>
          <p:cNvPr id="20" name="Picture Placeholder 17"/>
          <p:cNvSpPr>
            <a:spLocks noGrp="1"/>
          </p:cNvSpPr>
          <p:nvPr>
            <p:ph type="pic" sz="quarter" idx="20" hasCustomPrompt="1"/>
          </p:nvPr>
        </p:nvSpPr>
        <p:spPr>
          <a:xfrm>
            <a:off x="7058660" y="2586132"/>
            <a:ext cx="914400" cy="914400"/>
          </a:xfrm>
        </p:spPr>
        <p:txBody>
          <a:bodyPr/>
          <a:lstStyle>
            <a:lvl1pPr marL="0" indent="0" algn="ctr">
              <a:buNone/>
              <a:defRPr sz="1100"/>
            </a:lvl1pPr>
          </a:lstStyle>
          <a:p>
            <a:r>
              <a:rPr lang="en-IN"/>
              <a:t>Icon</a:t>
            </a:r>
            <a:endParaRPr lang="en-US"/>
          </a:p>
        </p:txBody>
      </p:sp>
      <p:sp>
        <p:nvSpPr>
          <p:cNvPr id="21" name="Picture Placeholder 17"/>
          <p:cNvSpPr>
            <a:spLocks noGrp="1"/>
          </p:cNvSpPr>
          <p:nvPr>
            <p:ph type="pic" sz="quarter" idx="21" hasCustomPrompt="1"/>
          </p:nvPr>
        </p:nvSpPr>
        <p:spPr>
          <a:xfrm>
            <a:off x="9898380" y="2586132"/>
            <a:ext cx="914400" cy="914400"/>
          </a:xfrm>
        </p:spPr>
        <p:txBody>
          <a:bodyPr/>
          <a:lstStyle>
            <a:lvl1pPr marL="0" indent="0" algn="ctr">
              <a:buNone/>
              <a:defRPr sz="1100"/>
            </a:lvl1pPr>
          </a:lstStyle>
          <a:p>
            <a:r>
              <a:rPr lang="en-IN"/>
              <a:t>Icon</a:t>
            </a:r>
            <a:endParaRPr lang="en-US"/>
          </a:p>
        </p:txBody>
      </p:sp>
      <p:sp>
        <p:nvSpPr>
          <p:cNvPr id="17" name="Content Placeholder 2"/>
          <p:cNvSpPr>
            <a:spLocks noGrp="1"/>
          </p:cNvSpPr>
          <p:nvPr>
            <p:ph idx="22" hasCustomPrompt="1"/>
          </p:nvPr>
        </p:nvSpPr>
        <p:spPr>
          <a:xfrm>
            <a:off x="6289040" y="3920058"/>
            <a:ext cx="2453640" cy="258532"/>
          </a:xfrm>
        </p:spPr>
        <p:txBody>
          <a:bodyPr wrap="square">
            <a:spAutoFit/>
          </a:bodyPr>
          <a:lstStyle>
            <a:lvl1pPr marL="0" indent="0" algn="ctr">
              <a:buNone/>
              <a:defRPr sz="14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9" name="Content Placeholder 2"/>
          <p:cNvSpPr>
            <a:spLocks noGrp="1"/>
          </p:cNvSpPr>
          <p:nvPr>
            <p:ph idx="23"/>
          </p:nvPr>
        </p:nvSpPr>
        <p:spPr>
          <a:xfrm>
            <a:off x="628904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22" name="Picture Placeholder 17"/>
          <p:cNvSpPr>
            <a:spLocks noGrp="1"/>
          </p:cNvSpPr>
          <p:nvPr>
            <p:ph type="pic" sz="quarter" idx="24" hasCustomPrompt="1"/>
          </p:nvPr>
        </p:nvSpPr>
        <p:spPr>
          <a:xfrm>
            <a:off x="4218940" y="2586132"/>
            <a:ext cx="914400" cy="914400"/>
          </a:xfrm>
        </p:spPr>
        <p:txBody>
          <a:bodyPr/>
          <a:lstStyle>
            <a:lvl1pPr marL="0" indent="0" algn="ctr">
              <a:buNone/>
              <a:defRPr sz="1100"/>
            </a:lvl1pPr>
          </a:lstStyle>
          <a:p>
            <a:r>
              <a:rPr lang="en-IN"/>
              <a:t>Icon</a:t>
            </a:r>
            <a:endParaRPr lang="en-US"/>
          </a:p>
        </p:txBody>
      </p:sp>
      <p:sp>
        <p:nvSpPr>
          <p:cNvPr id="24"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287707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Title of Presentation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goes here</a:t>
            </a:r>
          </a:p>
        </p:txBody>
      </p:sp>
      <p:sp>
        <p:nvSpPr>
          <p:cNvPr id="11" name="Content Placeholder 2"/>
          <p:cNvSpPr>
            <a:spLocks noGrp="1"/>
          </p:cNvSpPr>
          <p:nvPr>
            <p:ph idx="13" hasCustomPrompt="1"/>
          </p:nvPr>
        </p:nvSpPr>
        <p:spPr>
          <a:xfrm>
            <a:off x="609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2" name="Content Placeholder 2"/>
          <p:cNvSpPr>
            <a:spLocks noGrp="1"/>
          </p:cNvSpPr>
          <p:nvPr>
            <p:ph idx="14"/>
          </p:nvPr>
        </p:nvSpPr>
        <p:spPr>
          <a:xfrm>
            <a:off x="609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3" name="Content Placeholder 2"/>
          <p:cNvSpPr>
            <a:spLocks noGrp="1"/>
          </p:cNvSpPr>
          <p:nvPr>
            <p:ph idx="15" hasCustomPrompt="1"/>
          </p:nvPr>
        </p:nvSpPr>
        <p:spPr>
          <a:xfrm>
            <a:off x="2895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4" name="Content Placeholder 2"/>
          <p:cNvSpPr>
            <a:spLocks noGrp="1"/>
          </p:cNvSpPr>
          <p:nvPr>
            <p:ph idx="16"/>
          </p:nvPr>
        </p:nvSpPr>
        <p:spPr>
          <a:xfrm>
            <a:off x="2895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5" name="Content Placeholder 2"/>
          <p:cNvSpPr>
            <a:spLocks noGrp="1"/>
          </p:cNvSpPr>
          <p:nvPr>
            <p:ph idx="17" hasCustomPrompt="1"/>
          </p:nvPr>
        </p:nvSpPr>
        <p:spPr>
          <a:xfrm>
            <a:off x="7467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6" name="Content Placeholder 2"/>
          <p:cNvSpPr>
            <a:spLocks noGrp="1"/>
          </p:cNvSpPr>
          <p:nvPr>
            <p:ph idx="18"/>
          </p:nvPr>
        </p:nvSpPr>
        <p:spPr>
          <a:xfrm>
            <a:off x="7467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18" name="Picture Placeholder 17"/>
          <p:cNvSpPr>
            <a:spLocks noGrp="1"/>
          </p:cNvSpPr>
          <p:nvPr>
            <p:ph type="pic" sz="quarter" idx="19" hasCustomPrompt="1"/>
          </p:nvPr>
        </p:nvSpPr>
        <p:spPr>
          <a:xfrm>
            <a:off x="1066800" y="2586132"/>
            <a:ext cx="914400" cy="914400"/>
          </a:xfrm>
        </p:spPr>
        <p:txBody>
          <a:bodyPr/>
          <a:lstStyle>
            <a:lvl1pPr marL="0" indent="0" algn="ctr">
              <a:buNone/>
              <a:defRPr sz="1100"/>
            </a:lvl1pPr>
          </a:lstStyle>
          <a:p>
            <a:r>
              <a:rPr lang="en-IN"/>
              <a:t>Icon</a:t>
            </a:r>
            <a:endParaRPr lang="en-US"/>
          </a:p>
        </p:txBody>
      </p:sp>
      <p:sp>
        <p:nvSpPr>
          <p:cNvPr id="20" name="Picture Placeholder 17"/>
          <p:cNvSpPr>
            <a:spLocks noGrp="1"/>
          </p:cNvSpPr>
          <p:nvPr>
            <p:ph type="pic" sz="quarter" idx="20" hasCustomPrompt="1"/>
          </p:nvPr>
        </p:nvSpPr>
        <p:spPr>
          <a:xfrm>
            <a:off x="7924800" y="2586132"/>
            <a:ext cx="914400" cy="914400"/>
          </a:xfrm>
        </p:spPr>
        <p:txBody>
          <a:bodyPr/>
          <a:lstStyle>
            <a:lvl1pPr marL="0" indent="0" algn="ctr">
              <a:buNone/>
              <a:defRPr sz="1100"/>
            </a:lvl1pPr>
          </a:lstStyle>
          <a:p>
            <a:r>
              <a:rPr lang="en-IN"/>
              <a:t>Icon</a:t>
            </a:r>
            <a:endParaRPr lang="en-US"/>
          </a:p>
        </p:txBody>
      </p:sp>
      <p:sp>
        <p:nvSpPr>
          <p:cNvPr id="21" name="Picture Placeholder 17"/>
          <p:cNvSpPr>
            <a:spLocks noGrp="1"/>
          </p:cNvSpPr>
          <p:nvPr>
            <p:ph type="pic" sz="quarter" idx="21" hasCustomPrompt="1"/>
          </p:nvPr>
        </p:nvSpPr>
        <p:spPr>
          <a:xfrm>
            <a:off x="10210800" y="2586132"/>
            <a:ext cx="914400" cy="914400"/>
          </a:xfrm>
        </p:spPr>
        <p:txBody>
          <a:bodyPr/>
          <a:lstStyle>
            <a:lvl1pPr marL="0" indent="0" algn="ctr">
              <a:buNone/>
              <a:defRPr sz="1100"/>
            </a:lvl1pPr>
          </a:lstStyle>
          <a:p>
            <a:r>
              <a:rPr lang="en-IN"/>
              <a:t>Icon</a:t>
            </a:r>
            <a:endParaRPr lang="en-US"/>
          </a:p>
        </p:txBody>
      </p:sp>
      <p:sp>
        <p:nvSpPr>
          <p:cNvPr id="17" name="Content Placeholder 2"/>
          <p:cNvSpPr>
            <a:spLocks noGrp="1"/>
          </p:cNvSpPr>
          <p:nvPr>
            <p:ph idx="22" hasCustomPrompt="1"/>
          </p:nvPr>
        </p:nvSpPr>
        <p:spPr>
          <a:xfrm>
            <a:off x="5181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19" name="Content Placeholder 2"/>
          <p:cNvSpPr>
            <a:spLocks noGrp="1"/>
          </p:cNvSpPr>
          <p:nvPr>
            <p:ph idx="23"/>
          </p:nvPr>
        </p:nvSpPr>
        <p:spPr>
          <a:xfrm>
            <a:off x="5181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22" name="Picture Placeholder 17"/>
          <p:cNvSpPr>
            <a:spLocks noGrp="1"/>
          </p:cNvSpPr>
          <p:nvPr>
            <p:ph type="pic" sz="quarter" idx="24" hasCustomPrompt="1"/>
          </p:nvPr>
        </p:nvSpPr>
        <p:spPr>
          <a:xfrm>
            <a:off x="5638800" y="2586132"/>
            <a:ext cx="914400" cy="914400"/>
          </a:xfrm>
        </p:spPr>
        <p:txBody>
          <a:bodyPr/>
          <a:lstStyle>
            <a:lvl1pPr marL="0" indent="0" algn="ctr">
              <a:buNone/>
              <a:defRPr sz="1100"/>
            </a:lvl1pPr>
          </a:lstStyle>
          <a:p>
            <a:r>
              <a:rPr lang="en-IN"/>
              <a:t>Icon</a:t>
            </a:r>
            <a:endParaRPr lang="en-US"/>
          </a:p>
        </p:txBody>
      </p:sp>
      <p:sp>
        <p:nvSpPr>
          <p:cNvPr id="23" name="Content Placeholder 2"/>
          <p:cNvSpPr>
            <a:spLocks noGrp="1"/>
          </p:cNvSpPr>
          <p:nvPr>
            <p:ph idx="25" hasCustomPrompt="1"/>
          </p:nvPr>
        </p:nvSpPr>
        <p:spPr>
          <a:xfrm>
            <a:off x="9753600" y="3920058"/>
            <a:ext cx="1828800" cy="221599"/>
          </a:xfrm>
        </p:spPr>
        <p:txBody>
          <a:bodyPr wrap="square">
            <a:spAutoFit/>
          </a:bodyPr>
          <a:lstStyle>
            <a:lvl1pPr marL="0" indent="0" algn="ctr">
              <a:buNone/>
              <a:defRPr sz="1200" baseline="0">
                <a:solidFill>
                  <a:srgbClr val="76787A"/>
                </a:solidFill>
                <a:latin typeface="Gotham Medium" panose="02000604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a:t>Heading goes here</a:t>
            </a:r>
            <a:endParaRPr lang="en-US"/>
          </a:p>
        </p:txBody>
      </p:sp>
      <p:sp>
        <p:nvSpPr>
          <p:cNvPr id="24" name="Content Placeholder 2"/>
          <p:cNvSpPr>
            <a:spLocks noGrp="1"/>
          </p:cNvSpPr>
          <p:nvPr>
            <p:ph idx="26"/>
          </p:nvPr>
        </p:nvSpPr>
        <p:spPr>
          <a:xfrm>
            <a:off x="9753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Edit Master text styles</a:t>
            </a:r>
          </a:p>
        </p:txBody>
      </p:sp>
      <p:sp>
        <p:nvSpPr>
          <p:cNvPr id="25" name="Picture Placeholder 17"/>
          <p:cNvSpPr>
            <a:spLocks noGrp="1"/>
          </p:cNvSpPr>
          <p:nvPr>
            <p:ph type="pic" sz="quarter" idx="27" hasCustomPrompt="1"/>
          </p:nvPr>
        </p:nvSpPr>
        <p:spPr>
          <a:xfrm>
            <a:off x="3352800" y="2586132"/>
            <a:ext cx="914400" cy="914400"/>
          </a:xfrm>
        </p:spPr>
        <p:txBody>
          <a:bodyPr/>
          <a:lstStyle>
            <a:lvl1pPr marL="0" indent="0" algn="ctr">
              <a:buNone/>
              <a:defRPr sz="1100"/>
            </a:lvl1pPr>
          </a:lstStyle>
          <a:p>
            <a:r>
              <a:rPr lang="en-IN"/>
              <a:t>Icon</a:t>
            </a:r>
            <a:endParaRPr lang="en-US"/>
          </a:p>
        </p:txBody>
      </p:sp>
      <p:sp>
        <p:nvSpPr>
          <p:cNvPr id="26"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Tree>
    <p:extLst>
      <p:ext uri="{BB962C8B-B14F-4D97-AF65-F5344CB8AC3E}">
        <p14:creationId xmlns:p14="http://schemas.microsoft.com/office/powerpoint/2010/main" val="122424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eenOrange_Title slide">
    <p:bg>
      <p:bgPr>
        <a:gradFill>
          <a:gsLst>
            <a:gs pos="0">
              <a:schemeClr val="accent5"/>
            </a:gs>
            <a:gs pos="50000">
              <a:srgbClr val="7B9082"/>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833238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6" name="Table Placeholder 5"/>
          <p:cNvSpPr>
            <a:spLocks noGrp="1"/>
          </p:cNvSpPr>
          <p:nvPr>
            <p:ph type="tbl" sz="quarter" idx="12"/>
          </p:nvPr>
        </p:nvSpPr>
        <p:spPr>
          <a:xfrm>
            <a:off x="609600" y="1371600"/>
            <a:ext cx="10972800" cy="4724400"/>
          </a:xfrm>
        </p:spPr>
        <p:txBody>
          <a:bodyPr/>
          <a:lstStyle>
            <a:lvl1pPr marL="0" indent="0" algn="ctr">
              <a:buNone/>
              <a:defRPr/>
            </a:lvl1pPr>
          </a:lstStyle>
          <a:p>
            <a:r>
              <a:rPr lang="en-US"/>
              <a:t>Click icon to add table</a:t>
            </a:r>
          </a:p>
        </p:txBody>
      </p:sp>
    </p:spTree>
    <p:extLst>
      <p:ext uri="{BB962C8B-B14F-4D97-AF65-F5344CB8AC3E}">
        <p14:creationId xmlns:p14="http://schemas.microsoft.com/office/powerpoint/2010/main" val="915781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6" name="Chart Placeholder 5"/>
          <p:cNvSpPr>
            <a:spLocks noGrp="1"/>
          </p:cNvSpPr>
          <p:nvPr>
            <p:ph type="chart" sz="quarter" idx="12"/>
          </p:nvPr>
        </p:nvSpPr>
        <p:spPr>
          <a:xfrm>
            <a:off x="609600" y="1371600"/>
            <a:ext cx="10991850" cy="4724400"/>
          </a:xfrm>
        </p:spPr>
        <p:txBody>
          <a:bodyPr/>
          <a:lstStyle>
            <a:lvl1pPr marL="0" indent="0" algn="ctr">
              <a:buNone/>
              <a:defRPr/>
            </a:lvl1pPr>
          </a:lstStyle>
          <a:p>
            <a:r>
              <a:rPr lang="en-US"/>
              <a:t>Click icon to add chart</a:t>
            </a:r>
          </a:p>
        </p:txBody>
      </p:sp>
    </p:spTree>
    <p:extLst>
      <p:ext uri="{BB962C8B-B14F-4D97-AF65-F5344CB8AC3E}">
        <p14:creationId xmlns:p14="http://schemas.microsoft.com/office/powerpoint/2010/main" val="2720653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6" name="Chart Placeholder 5"/>
          <p:cNvSpPr>
            <a:spLocks noGrp="1"/>
          </p:cNvSpPr>
          <p:nvPr>
            <p:ph type="chart" sz="quarter" idx="12"/>
          </p:nvPr>
        </p:nvSpPr>
        <p:spPr>
          <a:xfrm>
            <a:off x="3886200" y="1371600"/>
            <a:ext cx="7715250" cy="4724400"/>
          </a:xfrm>
        </p:spPr>
        <p:txBody>
          <a:bodyPr/>
          <a:lstStyle>
            <a:lvl1pPr marL="0" indent="0" algn="ctr">
              <a:buNone/>
              <a:defRPr/>
            </a:lvl1pPr>
          </a:lstStyle>
          <a:p>
            <a:r>
              <a:rPr lang="en-US"/>
              <a:t>Click icon to add chart</a:t>
            </a:r>
          </a:p>
        </p:txBody>
      </p:sp>
      <p:sp>
        <p:nvSpPr>
          <p:cNvPr id="7" name="Text Placeholder 6"/>
          <p:cNvSpPr>
            <a:spLocks noGrp="1"/>
          </p:cNvSpPr>
          <p:nvPr>
            <p:ph type="body" sz="quarter" idx="13"/>
          </p:nvPr>
        </p:nvSpPr>
        <p:spPr>
          <a:xfrm>
            <a:off x="609600" y="1371600"/>
            <a:ext cx="2898648" cy="4724400"/>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686504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cxnSp>
        <p:nvCxnSpPr>
          <p:cNvPr id="22" name="Straight Connector 21"/>
          <p:cNvCxnSpPr>
            <a:endCxn id="42" idx="4"/>
          </p:cNvCxnSpPr>
          <p:nvPr userDrawn="1"/>
        </p:nvCxnSpPr>
        <p:spPr>
          <a:xfrm>
            <a:off x="-2115" y="2768051"/>
            <a:ext cx="862763"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24" name="Text Placeholder 6"/>
          <p:cNvSpPr>
            <a:spLocks noGrp="1"/>
          </p:cNvSpPr>
          <p:nvPr>
            <p:ph type="body" sz="quarter" idx="13"/>
          </p:nvPr>
        </p:nvSpPr>
        <p:spPr>
          <a:xfrm>
            <a:off x="609600"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5" name="Text Placeholder 6"/>
          <p:cNvSpPr>
            <a:spLocks noGrp="1"/>
          </p:cNvSpPr>
          <p:nvPr>
            <p:ph type="body" sz="quarter" idx="14"/>
          </p:nvPr>
        </p:nvSpPr>
        <p:spPr>
          <a:xfrm>
            <a:off x="2476628"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6" name="Text Placeholder 6"/>
          <p:cNvSpPr>
            <a:spLocks noGrp="1"/>
          </p:cNvSpPr>
          <p:nvPr>
            <p:ph type="body" sz="quarter" idx="15"/>
          </p:nvPr>
        </p:nvSpPr>
        <p:spPr>
          <a:xfrm>
            <a:off x="4343656"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7" name="Text Placeholder 6"/>
          <p:cNvSpPr>
            <a:spLocks noGrp="1"/>
          </p:cNvSpPr>
          <p:nvPr>
            <p:ph type="body" sz="quarter" idx="16"/>
          </p:nvPr>
        </p:nvSpPr>
        <p:spPr>
          <a:xfrm>
            <a:off x="6210684"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8" name="Text Placeholder 6"/>
          <p:cNvSpPr>
            <a:spLocks noGrp="1"/>
          </p:cNvSpPr>
          <p:nvPr>
            <p:ph type="body" sz="quarter" idx="17"/>
          </p:nvPr>
        </p:nvSpPr>
        <p:spPr>
          <a:xfrm>
            <a:off x="8077712"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9" name="Text Placeholder 6"/>
          <p:cNvSpPr>
            <a:spLocks noGrp="1"/>
          </p:cNvSpPr>
          <p:nvPr>
            <p:ph type="body" sz="quarter" idx="18"/>
          </p:nvPr>
        </p:nvSpPr>
        <p:spPr>
          <a:xfrm>
            <a:off x="9944738"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2" name="Freeform 41"/>
          <p:cNvSpPr/>
          <p:nvPr userDrawn="1"/>
        </p:nvSpPr>
        <p:spPr>
          <a:xfrm>
            <a:off x="860648"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3" name="Freeform 42"/>
          <p:cNvSpPr/>
          <p:nvPr userDrawn="1"/>
        </p:nvSpPr>
        <p:spPr>
          <a:xfrm>
            <a:off x="2727676"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4" name="Freeform 43"/>
          <p:cNvSpPr/>
          <p:nvPr userDrawn="1"/>
        </p:nvSpPr>
        <p:spPr>
          <a:xfrm>
            <a:off x="4594704"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5" name="Freeform 44"/>
          <p:cNvSpPr/>
          <p:nvPr userDrawn="1"/>
        </p:nvSpPr>
        <p:spPr>
          <a:xfrm>
            <a:off x="6461732"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6" name="Freeform 45"/>
          <p:cNvSpPr/>
          <p:nvPr userDrawn="1"/>
        </p:nvSpPr>
        <p:spPr>
          <a:xfrm>
            <a:off x="8328760"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7" name="Freeform 46"/>
          <p:cNvSpPr/>
          <p:nvPr userDrawn="1"/>
        </p:nvSpPr>
        <p:spPr>
          <a:xfrm>
            <a:off x="10195786"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3" name="Straight Connector 52"/>
          <p:cNvCxnSpPr>
            <a:stCxn id="42" idx="0"/>
          </p:cNvCxnSpPr>
          <p:nvPr userDrawn="1"/>
        </p:nvCxnSpPr>
        <p:spPr>
          <a:xfrm>
            <a:off x="2015902"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3882930"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5749958"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7616986"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9484012"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7" idx="0"/>
          </p:cNvCxnSpPr>
          <p:nvPr userDrawn="1"/>
        </p:nvCxnSpPr>
        <p:spPr>
          <a:xfrm>
            <a:off x="11351040" y="2768051"/>
            <a:ext cx="840960"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62" name="Text Placeholder 21"/>
          <p:cNvSpPr>
            <a:spLocks noGrp="1"/>
          </p:cNvSpPr>
          <p:nvPr>
            <p:ph type="body" sz="quarter" idx="12" hasCustomPrompt="1"/>
          </p:nvPr>
        </p:nvSpPr>
        <p:spPr>
          <a:xfrm>
            <a:off x="923925"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3" name="Text Placeholder 21"/>
          <p:cNvSpPr>
            <a:spLocks noGrp="1"/>
          </p:cNvSpPr>
          <p:nvPr>
            <p:ph type="body" sz="quarter" idx="19" hasCustomPrompt="1"/>
          </p:nvPr>
        </p:nvSpPr>
        <p:spPr>
          <a:xfrm>
            <a:off x="2793585"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4" name="Text Placeholder 21"/>
          <p:cNvSpPr>
            <a:spLocks noGrp="1"/>
          </p:cNvSpPr>
          <p:nvPr>
            <p:ph type="body" sz="quarter" idx="20" hasCustomPrompt="1"/>
          </p:nvPr>
        </p:nvSpPr>
        <p:spPr>
          <a:xfrm>
            <a:off x="4660613"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5" name="Text Placeholder 21"/>
          <p:cNvSpPr>
            <a:spLocks noGrp="1"/>
          </p:cNvSpPr>
          <p:nvPr>
            <p:ph type="body" sz="quarter" idx="21" hasCustomPrompt="1"/>
          </p:nvPr>
        </p:nvSpPr>
        <p:spPr>
          <a:xfrm>
            <a:off x="6527641"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6" name="Text Placeholder 21"/>
          <p:cNvSpPr>
            <a:spLocks noGrp="1"/>
          </p:cNvSpPr>
          <p:nvPr>
            <p:ph type="body" sz="quarter" idx="22" hasCustomPrompt="1"/>
          </p:nvPr>
        </p:nvSpPr>
        <p:spPr>
          <a:xfrm>
            <a:off x="8394669"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
        <p:nvSpPr>
          <p:cNvPr id="67" name="Text Placeholder 21"/>
          <p:cNvSpPr>
            <a:spLocks noGrp="1"/>
          </p:cNvSpPr>
          <p:nvPr>
            <p:ph type="body" sz="quarter" idx="23" hasCustomPrompt="1"/>
          </p:nvPr>
        </p:nvSpPr>
        <p:spPr>
          <a:xfrm>
            <a:off x="10261697"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a:t>20##</a:t>
            </a:r>
          </a:p>
        </p:txBody>
      </p:sp>
    </p:spTree>
    <p:extLst>
      <p:ext uri="{BB962C8B-B14F-4D97-AF65-F5344CB8AC3E}">
        <p14:creationId xmlns:p14="http://schemas.microsoft.com/office/powerpoint/2010/main" val="972339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ice mock up slide_Lapto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92488" y="759925"/>
            <a:ext cx="9257697" cy="5431325"/>
          </a:xfrm>
          <a:prstGeom prst="rect">
            <a:avLst/>
          </a:prstGeom>
        </p:spPr>
      </p:pic>
      <p:sp>
        <p:nvSpPr>
          <p:cNvPr id="7" name="Picture Placeholder 4"/>
          <p:cNvSpPr>
            <a:spLocks noGrp="1"/>
          </p:cNvSpPr>
          <p:nvPr>
            <p:ph type="pic" sz="quarter" idx="15" hasCustomPrompt="1"/>
          </p:nvPr>
        </p:nvSpPr>
        <p:spPr>
          <a:xfrm>
            <a:off x="5257316" y="1180629"/>
            <a:ext cx="6934683" cy="4325397"/>
          </a:xfrm>
          <a:prstGeom prst="rect">
            <a:avLst/>
          </a:prstGeom>
          <a:solidFill>
            <a:schemeClr val="bg1"/>
          </a:solidFill>
          <a:ln w="3175">
            <a:noFill/>
          </a:ln>
        </p:spPr>
        <p:txBody>
          <a:bodyPr tIns="91440" bIns="1371600" anchor="ctr">
            <a:noAutofit/>
          </a:bodyPr>
          <a:lstStyle>
            <a:lvl1pPr marL="0" indent="0" algn="ctr">
              <a:buNone/>
              <a:defRPr>
                <a:solidFill>
                  <a:schemeClr val="bg2"/>
                </a:solidFill>
              </a:defRPr>
            </a:lvl1pPr>
          </a:lstStyle>
          <a:p>
            <a:r>
              <a:rPr lang="en-IN"/>
              <a:t>Screenshot</a:t>
            </a:r>
            <a:endParaRPr lang="en-US"/>
          </a:p>
        </p:txBody>
      </p:sp>
      <p:sp>
        <p:nvSpPr>
          <p:cNvPr id="2" name="Title 1"/>
          <p:cNvSpPr>
            <a:spLocks noGrp="1"/>
          </p:cNvSpPr>
          <p:nvPr>
            <p:ph type="title"/>
          </p:nvPr>
        </p:nvSpPr>
        <p:spPr>
          <a:xfrm>
            <a:off x="609600" y="387148"/>
            <a:ext cx="4239986" cy="615553"/>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5" name="Text Placeholder 6"/>
          <p:cNvSpPr>
            <a:spLocks noGrp="1"/>
          </p:cNvSpPr>
          <p:nvPr>
            <p:ph type="body" sz="quarter" idx="13"/>
          </p:nvPr>
        </p:nvSpPr>
        <p:spPr>
          <a:xfrm>
            <a:off x="609600" y="1972164"/>
            <a:ext cx="2933700" cy="412383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258500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evice mock up slide_Mobi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7148"/>
            <a:ext cx="4857750" cy="1231106"/>
          </a:xfrm>
        </p:spPr>
        <p:txBody>
          <a:bodyPr/>
          <a:lstStyle>
            <a:lvl1pPr>
              <a:defRPr sz="4000"/>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p>
        </p:txBody>
      </p:sp>
      <p:sp>
        <p:nvSpPr>
          <p:cNvPr id="4" name="Slide Number Placeholder 3"/>
          <p:cNvSpPr>
            <a:spLocks noGrp="1"/>
          </p:cNvSpPr>
          <p:nvPr>
            <p:ph type="sldNum" sz="quarter" idx="11"/>
          </p:nvPr>
        </p:nvSpPr>
        <p:spPr/>
        <p:txBody>
          <a:bodyPr/>
          <a:lstStyle/>
          <a:p>
            <a:r>
              <a:rPr lang="en-US"/>
              <a:t>| </a:t>
            </a:r>
            <a:fld id="{2C8F94F2-79B1-4F8D-B2F0-3428BA660B51}" type="slidenum">
              <a:rPr lang="en-US" smtClean="0"/>
              <a:pPr/>
              <a:t>‹#›</a:t>
            </a:fld>
            <a:endParaRPr lang="en-US"/>
          </a:p>
        </p:txBody>
      </p:sp>
      <p:sp>
        <p:nvSpPr>
          <p:cNvPr id="5" name="Text Placeholder 6"/>
          <p:cNvSpPr>
            <a:spLocks noGrp="1"/>
          </p:cNvSpPr>
          <p:nvPr>
            <p:ph type="body" sz="quarter" idx="13"/>
          </p:nvPr>
        </p:nvSpPr>
        <p:spPr>
          <a:xfrm>
            <a:off x="609600" y="1972164"/>
            <a:ext cx="4857750" cy="412383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12975"/>
          <a:stretch/>
        </p:blipFill>
        <p:spPr>
          <a:xfrm>
            <a:off x="6897503" y="806889"/>
            <a:ext cx="3418890" cy="6051111"/>
          </a:xfrm>
          <a:prstGeom prst="rect">
            <a:avLst/>
          </a:prstGeom>
        </p:spPr>
      </p:pic>
      <p:sp>
        <p:nvSpPr>
          <p:cNvPr id="9" name="Picture Placeholder 4"/>
          <p:cNvSpPr>
            <a:spLocks noGrp="1"/>
          </p:cNvSpPr>
          <p:nvPr>
            <p:ph type="pic" sz="quarter" idx="17" hasCustomPrompt="1"/>
          </p:nvPr>
        </p:nvSpPr>
        <p:spPr>
          <a:xfrm>
            <a:off x="7133292" y="1655064"/>
            <a:ext cx="2945962" cy="5202936"/>
          </a:xfrm>
          <a:prstGeom prst="rect">
            <a:avLst/>
          </a:prstGeom>
          <a:noFill/>
        </p:spPr>
        <p:txBody>
          <a:bodyPr tIns="91440" bIns="1371600" anchor="ctr">
            <a:noAutofit/>
          </a:bodyPr>
          <a:lstStyle>
            <a:lvl1pPr marL="0" indent="0" algn="ctr">
              <a:buNone/>
              <a:defRPr>
                <a:solidFill>
                  <a:schemeClr val="bg2"/>
                </a:solidFill>
              </a:defRPr>
            </a:lvl1pPr>
          </a:lstStyle>
          <a:p>
            <a:r>
              <a:rPr lang="en-IN"/>
              <a:t>Screenshot</a:t>
            </a:r>
            <a:endParaRPr lang="en-US"/>
          </a:p>
        </p:txBody>
      </p:sp>
    </p:spTree>
    <p:extLst>
      <p:ext uri="{BB962C8B-B14F-4D97-AF65-F5344CB8AC3E}">
        <p14:creationId xmlns:p14="http://schemas.microsoft.com/office/powerpoint/2010/main" val="2107984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ueGreen_Thank you slide">
    <p:bg>
      <p:bgPr>
        <a:gradFill>
          <a:gsLst>
            <a:gs pos="50000">
              <a:schemeClr val="accent5"/>
            </a:gs>
            <a:gs pos="0">
              <a:srgbClr val="034EA2"/>
            </a:gs>
            <a:gs pos="100000">
              <a:srgbClr val="B0D235"/>
            </a:gs>
          </a:gsLst>
          <a:lin ang="1890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23" name="Freeform 22">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23">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24">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9" name="Group 8">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10"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675638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ueTeal_Thank you slide">
    <p:bg>
      <p:bgPr>
        <a:gradFill>
          <a:gsLst>
            <a:gs pos="50000">
              <a:srgbClr val="1586B0"/>
            </a:gs>
            <a:gs pos="0">
              <a:schemeClr val="accent1"/>
            </a:gs>
            <a:gs pos="100000">
              <a:schemeClr val="accent5"/>
            </a:gs>
          </a:gsLst>
          <a:lin ang="18900000" scaled="1"/>
        </a:gra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52" name="Freeform 51">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Freeform 52">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Freeform 53">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4" name="Group 33">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41034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urpleTeal_Thank you slide">
    <p:bg>
      <p:bgPr>
        <a:gradFill>
          <a:gsLst>
            <a:gs pos="50000">
              <a:srgbClr val="5D72A7"/>
            </a:gs>
            <a:gs pos="0">
              <a:schemeClr val="accent3"/>
            </a:gs>
            <a:gs pos="100000">
              <a:schemeClr val="accent5"/>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72689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eenOrange_Thank you slide">
    <p:bg>
      <p:bgPr>
        <a:gradFill>
          <a:gsLst>
            <a:gs pos="0">
              <a:schemeClr val="accent5"/>
            </a:gs>
            <a:gs pos="50000">
              <a:srgbClr val="8D9770"/>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66133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urpleOrange_Title slide">
    <p:bg>
      <p:bgPr>
        <a:gradFill>
          <a:gsLst>
            <a:gs pos="50000">
              <a:srgbClr val="AC6766"/>
            </a:gs>
            <a:gs pos="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866835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urpleOrange_Thank you slide">
    <p:bg>
      <p:bgPr>
        <a:gradFill>
          <a:gsLst>
            <a:gs pos="0">
              <a:schemeClr val="accent3"/>
            </a:gs>
            <a:gs pos="50000">
              <a:srgbClr val="C34C58"/>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4108876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uePurple_Thank you slide">
    <p:bg>
      <p:bgPr>
        <a:gradFill>
          <a:gsLst>
            <a:gs pos="0">
              <a:schemeClr val="accent1"/>
            </a:gs>
            <a:gs pos="50000">
              <a:srgbClr val="4B3B99"/>
            </a:gs>
            <a:gs pos="100000">
              <a:schemeClr val="accent3"/>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105245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ueOrange_Thank you slide">
    <p:bg>
      <p:bgPr>
        <a:gradFill>
          <a:gsLst>
            <a:gs pos="50000">
              <a:srgbClr val="7B5F62"/>
            </a:gs>
            <a:gs pos="0">
              <a:schemeClr val="accent1"/>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a:t>Thank you</a:t>
            </a:r>
          </a:p>
        </p:txBody>
      </p:sp>
    </p:spTree>
    <p:extLst>
      <p:ext uri="{BB962C8B-B14F-4D97-AF65-F5344CB8AC3E}">
        <p14:creationId xmlns:p14="http://schemas.microsoft.com/office/powerpoint/2010/main" val="3663118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083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99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Purple_Title slide">
    <p:bg>
      <p:bgPr>
        <a:gradFill>
          <a:gsLst>
            <a:gs pos="50000">
              <a:srgbClr val="3457A7"/>
            </a:gs>
            <a:gs pos="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274191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Orange_Title slide">
    <p:bg>
      <p:bgPr>
        <a:gradFill>
          <a:gsLst>
            <a:gs pos="50000">
              <a:srgbClr val="7C8162"/>
            </a:gs>
            <a:gs pos="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a:t>Title of </a:t>
            </a:r>
            <a:br>
              <a:rPr lang="en-US"/>
            </a:br>
            <a:r>
              <a:rPr lang="en-US"/>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Confidential</a:t>
            </a:r>
          </a:p>
        </p:txBody>
      </p:sp>
      <p:grpSp>
        <p:nvGrpSpPr>
          <p:cNvPr id="34" name="Group 33"/>
          <p:cNvGrpSpPr/>
          <p:nvPr userDrawn="1"/>
        </p:nvGrpSpPr>
        <p:grpSpPr>
          <a:xfrm>
            <a:off x="12257109" y="1062946"/>
            <a:ext cx="2010434" cy="4732109"/>
            <a:chOff x="12257109" y="1105729"/>
            <a:chExt cx="1740570" cy="4005066"/>
          </a:xfrm>
        </p:grpSpPr>
        <p:sp>
          <p:nvSpPr>
            <p:cNvPr id="35" name="TextBox 34"/>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094172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Green_Divider slide">
    <p:bg>
      <p:bgPr>
        <a:gradFill>
          <a:gsLst>
            <a:gs pos="50000">
              <a:schemeClr val="accent5"/>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93104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Teal_Divider slide">
    <p:bg>
      <p:bgPr>
        <a:gradFill>
          <a:gsLst>
            <a:gs pos="50000">
              <a:srgbClr val="0381C2"/>
            </a:gs>
            <a:gs pos="0">
              <a:schemeClr val="bg2"/>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09600" y="6339245"/>
            <a:ext cx="3632405" cy="123111"/>
          </a:xfrm>
        </p:spPr>
        <p:txBody>
          <a:bodyPr/>
          <a:lstStyle>
            <a:lvl1pPr>
              <a:defRPr>
                <a:solidFill>
                  <a:schemeClr val="bg1"/>
                </a:solidFill>
              </a:defRPr>
            </a:lvl1pPr>
          </a:lstStyle>
          <a:p>
            <a:r>
              <a:rPr lang="en-US"/>
              <a:t>Title of Presentation | Confidential</a:t>
            </a:r>
          </a:p>
        </p:txBody>
      </p:sp>
      <p:grpSp>
        <p:nvGrpSpPr>
          <p:cNvPr id="11" name="Group 10"/>
          <p:cNvGrpSpPr/>
          <p:nvPr userDrawn="1"/>
        </p:nvGrpSpPr>
        <p:grpSpPr>
          <a:xfrm>
            <a:off x="12257109" y="1062946"/>
            <a:ext cx="2010434" cy="4732109"/>
            <a:chOff x="12257109" y="1105729"/>
            <a:chExt cx="1740570" cy="4005066"/>
          </a:xfrm>
        </p:grpSpPr>
        <p:sp>
          <p:nvSpPr>
            <p:cNvPr id="12" name="TextBox 11"/>
            <p:cNvSpPr txBox="1"/>
            <p:nvPr userDrawn="1"/>
          </p:nvSpPr>
          <p:spPr>
            <a:xfrm>
              <a:off x="12257110" y="1105729"/>
              <a:ext cx="1740569" cy="54702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TO CUSTOMIZE WITH</a:t>
              </a:r>
              <a:r>
                <a:rPr sz="1200" b="0" baseline="0">
                  <a:solidFill>
                    <a:schemeClr val="bg2"/>
                  </a:solidFill>
                  <a:latin typeface="Gotham Medium" panose="02000604030000020004" pitchFamily="50" charset="0"/>
                </a:rPr>
                <a:t> A NEW PICTURE</a:t>
              </a:r>
              <a:endParaRPr sz="1200" b="0">
                <a:solidFill>
                  <a:schemeClr val="bg2"/>
                </a:solidFill>
                <a:latin typeface="Gotham Medium" panose="02000604030000020004" pitchFamily="50"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latin typeface="Gotham Medium" panose="02000604030000020004" pitchFamily="50" charset="0"/>
                </a:rPr>
                <a:t>Delete</a:t>
              </a:r>
              <a:r>
                <a:rPr sz="1200" b="0">
                  <a:solidFill>
                    <a:schemeClr val="bg2"/>
                  </a:solidFill>
                </a:rPr>
                <a:t> </a:t>
              </a:r>
              <a:r>
                <a:rPr sz="1200" b="0" baseline="0">
                  <a:solidFill>
                    <a:schemeClr val="bg2"/>
                  </a:solidFill>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a:solidFill>
                    <a:schemeClr val="bg2"/>
                  </a:solidFill>
                </a:rPr>
                <a:t>On the </a:t>
              </a:r>
              <a:r>
                <a:rPr sz="1200" b="0">
                  <a:solidFill>
                    <a:schemeClr val="bg2"/>
                  </a:solidFill>
                  <a:latin typeface="Gotham Medium" panose="02000604030000020004" pitchFamily="50" charset="0"/>
                </a:rPr>
                <a:t>Insert</a:t>
              </a:r>
              <a:r>
                <a:rPr sz="1200" b="0">
                  <a:solidFill>
                    <a:schemeClr val="bg2"/>
                  </a:solidFill>
                </a:rPr>
                <a:t> tab, click</a:t>
              </a:r>
              <a:r>
                <a:rPr sz="1200" b="0" baseline="0">
                  <a:solidFill>
                    <a:schemeClr val="bg2"/>
                  </a:solidFill>
                </a:rPr>
                <a:t> the </a:t>
              </a:r>
              <a:r>
                <a:rPr sz="1200" b="0" baseline="0">
                  <a:solidFill>
                    <a:schemeClr val="bg2"/>
                  </a:solidFill>
                  <a:latin typeface="Gotham Medium" panose="02000604030000020004" pitchFamily="50" charset="0"/>
                </a:rPr>
                <a:t>Pictures</a:t>
              </a:r>
              <a:r>
                <a:rPr sz="1200" b="0" baseline="0">
                  <a:solidFill>
                    <a:schemeClr val="bg2"/>
                  </a:solidFill>
                </a:rPr>
                <a:t>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Navigate to the image you want to use and select </a:t>
              </a:r>
              <a:r>
                <a:rPr sz="1200" b="0" baseline="0">
                  <a:solidFill>
                    <a:schemeClr val="bg2"/>
                  </a:solidFill>
                  <a:latin typeface="Gotham Medium" panose="02000604030000020004" pitchFamily="50" charset="0"/>
                </a:rPr>
                <a:t>Insert</a:t>
              </a:r>
              <a:r>
                <a:rPr sz="1200" b="0" baseline="0">
                  <a:solidFill>
                    <a:schemeClr val="bg2"/>
                  </a:solidFill>
                </a:rPr>
                <a: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Resize the picture to fit the slide, as needed. Hold the </a:t>
              </a:r>
              <a:r>
                <a:rPr sz="1200" b="0" baseline="0">
                  <a:solidFill>
                    <a:schemeClr val="bg2"/>
                  </a:solidFill>
                  <a:latin typeface="Gotham Medium" panose="02000604030000020004" pitchFamily="50" charset="0"/>
                </a:rPr>
                <a:t>Shift</a:t>
              </a:r>
              <a:r>
                <a:rPr sz="1200" b="0" baseline="0">
                  <a:solidFill>
                    <a:schemeClr val="bg2"/>
                  </a:solidFill>
                </a:rPr>
                <a:t> </a:t>
              </a:r>
              <a:r>
                <a:rPr sz="1200" b="0" baseline="0">
                  <a:solidFill>
                    <a:schemeClr val="bg2"/>
                  </a:solidFill>
                  <a:latin typeface="Gotham Medium" panose="02000604030000020004" pitchFamily="50" charset="0"/>
                </a:rPr>
                <a:t>key</a:t>
              </a:r>
              <a:r>
                <a:rPr sz="1200" b="0" baseline="0">
                  <a:solidFill>
                    <a:schemeClr val="bg2"/>
                  </a:solidFill>
                </a:rPr>
                <a:t>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On the </a:t>
              </a:r>
              <a:r>
                <a:rPr sz="1200" b="0" baseline="0">
                  <a:solidFill>
                    <a:schemeClr val="bg2"/>
                  </a:solidFill>
                  <a:latin typeface="Gotham Medium" panose="02000604030000020004" pitchFamily="50" charset="0"/>
                </a:rPr>
                <a:t>Home</a:t>
              </a:r>
              <a:r>
                <a:rPr sz="1200" b="0" baseline="0">
                  <a:solidFill>
                    <a:schemeClr val="bg2"/>
                  </a:solidFill>
                </a:rPr>
                <a:t> tab, click the </a:t>
              </a:r>
              <a:r>
                <a:rPr sz="1200" b="0" baseline="0">
                  <a:solidFill>
                    <a:schemeClr val="bg2"/>
                  </a:solidFill>
                  <a:latin typeface="Gotham Medium" panose="02000604030000020004" pitchFamily="50" charset="0"/>
                </a:rPr>
                <a:t>Arrange</a:t>
              </a:r>
              <a:r>
                <a:rPr sz="1200" b="0" baseline="0">
                  <a:solidFill>
                    <a:schemeClr val="bg2"/>
                  </a:solidFill>
                </a:rPr>
                <a:t> button, then </a:t>
              </a:r>
              <a:r>
                <a:rPr sz="1200" b="0" baseline="0">
                  <a:solidFill>
                    <a:schemeClr val="bg2"/>
                  </a:solidFill>
                  <a:latin typeface="Gotham Medium" panose="02000604030000020004" pitchFamily="50" charset="0"/>
                </a:rPr>
                <a:t>Send to Back</a:t>
              </a:r>
              <a:r>
                <a:rPr sz="1200" b="0" baseline="0">
                  <a:solidFill>
                    <a:schemeClr val="bg2"/>
                  </a:solidFill>
                </a:rPr>
                <a:t> so the photo is behind the </a:t>
              </a:r>
              <a:r>
                <a:rPr lang="en-US" sz="1200" b="0" baseline="0">
                  <a:solidFill>
                    <a:schemeClr val="bg2"/>
                  </a:solidFill>
                </a:rPr>
                <a:t>logos, </a:t>
              </a:r>
              <a:r>
                <a:rPr sz="1200" b="0" baseline="0">
                  <a:solidFill>
                    <a:schemeClr val="bg2"/>
                  </a:solidFill>
                </a:rPr>
                <a:t>text</a:t>
              </a:r>
              <a:r>
                <a:rPr lang="en-US" sz="1200" b="0" baseline="0">
                  <a:solidFill>
                    <a:schemeClr val="bg2"/>
                  </a:solidFill>
                </a:rPr>
                <a:t>,</a:t>
              </a:r>
              <a:r>
                <a:rPr sz="1200" b="0" baseline="0">
                  <a:solidFill>
                    <a:schemeClr val="bg2"/>
                  </a:solidFill>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baseline="0">
                  <a:solidFill>
                    <a:schemeClr val="bg2"/>
                  </a:solidFill>
                </a:rPr>
                <a:t>Click the </a:t>
              </a:r>
              <a:r>
                <a:rPr sz="1200" b="0" baseline="0">
                  <a:solidFill>
                    <a:schemeClr val="bg2"/>
                  </a:solidFill>
                  <a:latin typeface="Gotham Medium" panose="02000604030000020004" pitchFamily="50" charset="0"/>
                </a:rPr>
                <a:t>Reset</a:t>
              </a:r>
              <a:r>
                <a:rPr sz="1200" b="0" baseline="0">
                  <a:solidFill>
                    <a:schemeClr val="bg2"/>
                  </a:solidFill>
                </a:rPr>
                <a: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7170257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7148"/>
            <a:ext cx="10698480" cy="615553"/>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609600" y="1371600"/>
            <a:ext cx="10972800" cy="47244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339245"/>
            <a:ext cx="3632405" cy="123111"/>
          </a:xfrm>
          <a:prstGeom prst="rect">
            <a:avLst/>
          </a:prstGeom>
        </p:spPr>
        <p:txBody>
          <a:bodyPr vert="horz" wrap="none" lIns="0" tIns="0" rIns="0" bIns="0" rtlCol="0" anchor="ctr">
            <a:spAutoFit/>
          </a:bodyPr>
          <a:lstStyle>
            <a:lvl1pPr algn="l">
              <a:defRPr sz="800" cap="all" spc="300" baseline="0">
                <a:solidFill>
                  <a:schemeClr val="tx2"/>
                </a:solidFill>
              </a:defRPr>
            </a:lvl1pPr>
          </a:lstStyle>
          <a:p>
            <a:r>
              <a:rPr lang="en-US"/>
              <a:t>Title of Presentation | Confidential</a:t>
            </a:r>
          </a:p>
        </p:txBody>
      </p:sp>
      <p:sp>
        <p:nvSpPr>
          <p:cNvPr id="6" name="Slide Number Placeholder 5"/>
          <p:cNvSpPr>
            <a:spLocks noGrp="1"/>
          </p:cNvSpPr>
          <p:nvPr>
            <p:ph type="sldNum" sz="quarter" idx="4"/>
          </p:nvPr>
        </p:nvSpPr>
        <p:spPr>
          <a:xfrm>
            <a:off x="11602088" y="393569"/>
            <a:ext cx="19556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a:t>| </a:t>
            </a:r>
            <a:fld id="{2C8F94F2-79B1-4F8D-B2F0-3428BA660B51}" type="slidenum">
              <a:rPr lang="en-US" smtClean="0"/>
              <a:pPr/>
              <a:t>‹#›</a:t>
            </a:fld>
            <a:endParaRPr lang="en-US"/>
          </a:p>
        </p:txBody>
      </p:sp>
      <p:sp>
        <p:nvSpPr>
          <p:cNvPr id="10" name="Rectangle 9">
            <a:extLst>
              <a:ext uri="{FF2B5EF4-FFF2-40B4-BE49-F238E27FC236}">
                <a16:creationId xmlns:a16="http://schemas.microsoft.com/office/drawing/2014/main" id="{FAC2883B-E752-B249-8BE3-C916632D1DD6}"/>
              </a:ext>
            </a:extLst>
          </p:cNvPr>
          <p:cNvSpPr/>
          <p:nvPr userDrawn="1"/>
        </p:nvSpPr>
        <p:spPr>
          <a:xfrm>
            <a:off x="0" y="-1"/>
            <a:ext cx="12192000" cy="72000"/>
          </a:xfrm>
          <a:prstGeom prst="rect">
            <a:avLst/>
          </a:prstGeom>
          <a:gradFill>
            <a:gsLst>
              <a:gs pos="50000">
                <a:schemeClr val="accent5"/>
              </a:gs>
              <a:gs pos="0">
                <a:schemeClr val="accent1"/>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a:p>
        </p:txBody>
      </p:sp>
      <p:grpSp>
        <p:nvGrpSpPr>
          <p:cNvPr id="16" name="Group 15">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17"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223496181"/>
      </p:ext>
    </p:extLst>
  </p:cSld>
  <p:clrMap bg1="lt1" tx1="dk1" bg2="lt2" tx2="dk2" accent1="accent1" accent2="accent2" accent3="accent3" accent4="accent4" accent5="accent5" accent6="accent6" hlink="hlink" folHlink="folHlink"/>
  <p:sldLayoutIdLst>
    <p:sldLayoutId id="2147483683" r:id="rId1"/>
    <p:sldLayoutId id="2147483694" r:id="rId2"/>
    <p:sldLayoutId id="2147483695" r:id="rId3"/>
    <p:sldLayoutId id="2147483696" r:id="rId4"/>
    <p:sldLayoutId id="2147483697" r:id="rId5"/>
    <p:sldLayoutId id="2147483698" r:id="rId6"/>
    <p:sldLayoutId id="2147483699" r:id="rId7"/>
    <p:sldLayoutId id="2147483685" r:id="rId8"/>
    <p:sldLayoutId id="2147483700" r:id="rId9"/>
    <p:sldLayoutId id="2147483701" r:id="rId10"/>
    <p:sldLayoutId id="2147483702" r:id="rId11"/>
    <p:sldLayoutId id="2147483703" r:id="rId12"/>
    <p:sldLayoutId id="2147483704" r:id="rId13"/>
    <p:sldLayoutId id="2147483705" r:id="rId14"/>
    <p:sldLayoutId id="2147483713" r:id="rId15"/>
    <p:sldLayoutId id="2147483706" r:id="rId16"/>
    <p:sldLayoutId id="2147483707" r:id="rId17"/>
    <p:sldLayoutId id="2147483708" r:id="rId18"/>
    <p:sldLayoutId id="2147483709" r:id="rId19"/>
    <p:sldLayoutId id="2147483710" r:id="rId20"/>
    <p:sldLayoutId id="2147483711" r:id="rId21"/>
    <p:sldLayoutId id="2147483712" r:id="rId22"/>
    <p:sldLayoutId id="2147483684" r:id="rId23"/>
    <p:sldLayoutId id="2147483715" r:id="rId24"/>
    <p:sldLayoutId id="2147483716" r:id="rId25"/>
    <p:sldLayoutId id="2147483717" r:id="rId26"/>
    <p:sldLayoutId id="2147483714" r:id="rId27"/>
    <p:sldLayoutId id="2147483718" r:id="rId28"/>
    <p:sldLayoutId id="2147483719" r:id="rId29"/>
    <p:sldLayoutId id="2147483721" r:id="rId30"/>
    <p:sldLayoutId id="2147483743" r:id="rId31"/>
    <p:sldLayoutId id="2147483744" r:id="rId32"/>
    <p:sldLayoutId id="2147483745" r:id="rId33"/>
    <p:sldLayoutId id="2147483746" r:id="rId34"/>
    <p:sldLayoutId id="2147483747" r:id="rId35"/>
    <p:sldLayoutId id="2147483748" r:id="rId36"/>
    <p:sldLayoutId id="214748368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50" r:id="rId54"/>
  </p:sldLayoutIdLst>
  <p:hf hdr="0" dt="0"/>
  <p:txStyles>
    <p:titleStyle>
      <a:lvl1pPr algn="l" defTabSz="9144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84" userDrawn="1">
          <p15:clr>
            <a:srgbClr val="F26B43"/>
          </p15:clr>
        </p15:guide>
        <p15:guide id="3" pos="7296" userDrawn="1">
          <p15:clr>
            <a:srgbClr val="F26B43"/>
          </p15:clr>
        </p15:guide>
        <p15:guide id="4" orient="horz" pos="3840" userDrawn="1">
          <p15:clr>
            <a:srgbClr val="F26B43"/>
          </p15:clr>
        </p15:guide>
        <p15:guide id="5" orient="horz" pos="864" userDrawn="1">
          <p15:clr>
            <a:srgbClr val="F26B43"/>
          </p15:clr>
        </p15:guide>
        <p15:guide id="6" orient="horz" pos="10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2.xml"/><Relationship Id="rId5" Type="http://schemas.openxmlformats.org/officeDocument/2006/relationships/image" Target="../media/image74.emf"/><Relationship Id="rId4" Type="http://schemas.openxmlformats.org/officeDocument/2006/relationships/image" Target="../media/image73.emf"/></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9.xml"/><Relationship Id="rId7" Type="http://schemas.openxmlformats.org/officeDocument/2006/relationships/image" Target="../media/image77.pn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emf"/></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tiff"/><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4.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5.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29.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emf"/></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115.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8.xml"/><Relationship Id="rId5" Type="http://schemas.openxmlformats.org/officeDocument/2006/relationships/image" Target="../media/image115.png"/><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84.png"/><Relationship Id="rId7"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83.tiff"/><Relationship Id="rId4" Type="http://schemas.openxmlformats.org/officeDocument/2006/relationships/image" Target="../media/image119.png"/><Relationship Id="rId9" Type="http://schemas.openxmlformats.org/officeDocument/2006/relationships/image" Target="../media/image124.tiff"/></Relationships>
</file>

<file path=ppt/slides/_rels/slide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127.png"/><Relationship Id="rId4" Type="http://schemas.openxmlformats.org/officeDocument/2006/relationships/image" Target="../media/image1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tiff"/><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hyperlink" Target="https://www.nutanix.com/documents/datasheets/nutanix-flow.pdf" TargetMode="External"/><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hyperlink" Target="https://www.nutanix.com/products/acropolis/object-storage-service/" TargetMode="External"/><Relationship Id="rId11" Type="http://schemas.openxmlformats.org/officeDocument/2006/relationships/image" Target="../media/image28.png"/><Relationship Id="rId5" Type="http://schemas.openxmlformats.org/officeDocument/2006/relationships/hyperlink" Target="https://www.nutanix.com/products/karbon" TargetMode="External"/><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hyperlink" Target="https://www.nutanix.com/documents/solution-briefs/nutanix-era.pdf" TargetMode="External"/><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emf"/></Relationships>
</file>

<file path=ppt/slides/_rels/slide8.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tiff"/><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2" Type="http://schemas.openxmlformats.org/officeDocument/2006/relationships/notesSlide" Target="../notesSlides/notesSlide6.xml"/><Relationship Id="rId16" Type="http://schemas.openxmlformats.org/officeDocument/2006/relationships/image" Target="../media/image53.tiff"/><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43.jpe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tiff"/><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tiff"/><Relationship Id="rId30" Type="http://schemas.openxmlformats.org/officeDocument/2006/relationships/image" Target="../media/image67.jpe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7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0"/>
          </p:nvPr>
        </p:nvPicPr>
        <p:blipFill>
          <a:blip r:embed="rId2">
            <a:alphaModFix amt="5000"/>
            <a:extLst>
              <a:ext uri="{28A0092B-C50C-407E-A947-70E740481C1C}">
                <a14:useLocalDpi xmlns:a14="http://schemas.microsoft.com/office/drawing/2010/main" val="0"/>
              </a:ext>
            </a:extLst>
          </a:blip>
          <a:srcRect t="13" b="13"/>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BCDF122-8555-7B41-A3D0-67E29D37E09E}"/>
              </a:ext>
            </a:extLst>
          </p:cNvPr>
          <p:cNvGrpSpPr>
            <a:grpSpLocks noChangeAspect="1"/>
          </p:cNvGrpSpPr>
          <p:nvPr/>
        </p:nvGrpSpPr>
        <p:grpSpPr>
          <a:xfrm>
            <a:off x="1877052" y="476918"/>
            <a:ext cx="8437896" cy="5904164"/>
            <a:chOff x="6935788" y="3157538"/>
            <a:chExt cx="1136650" cy="795337"/>
          </a:xfrm>
          <a:solidFill>
            <a:schemeClr val="bg1">
              <a:alpha val="15000"/>
            </a:schemeClr>
          </a:solidFill>
        </p:grpSpPr>
        <p:sp>
          <p:nvSpPr>
            <p:cNvPr id="6" name="Freeform 5">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6">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7">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 name="Title 1"/>
          <p:cNvSpPr>
            <a:spLocks noGrp="1"/>
          </p:cNvSpPr>
          <p:nvPr>
            <p:ph type="ctrTitle"/>
          </p:nvPr>
        </p:nvSpPr>
        <p:spPr>
          <a:xfrm>
            <a:off x="723900" y="3179702"/>
            <a:ext cx="10744200" cy="1191095"/>
          </a:xfrm>
        </p:spPr>
        <p:txBody>
          <a:bodyPr/>
          <a:lstStyle/>
          <a:p>
            <a:r>
              <a:rPr lang="en-US" dirty="0"/>
              <a:t>Modernizing IT with HCI</a:t>
            </a:r>
            <a:br>
              <a:rPr lang="en-US" dirty="0"/>
            </a:br>
            <a:endParaRPr lang="en-US" sz="3500" dirty="0">
              <a:latin typeface="Gotham Medium" panose="02000604030000020004" pitchFamily="2" charset="0"/>
            </a:endParaRPr>
          </a:p>
        </p:txBody>
      </p:sp>
      <p:grpSp>
        <p:nvGrpSpPr>
          <p:cNvPr id="9" name="Group 8">
            <a:extLst>
              <a:ext uri="{FF2B5EF4-FFF2-40B4-BE49-F238E27FC236}">
                <a16:creationId xmlns:a16="http://schemas.microsoft.com/office/drawing/2014/main" id="{61392844-4C1B-794E-BDC5-91FBFB7ED4A7}"/>
              </a:ext>
            </a:extLst>
          </p:cNvPr>
          <p:cNvGrpSpPr/>
          <p:nvPr/>
        </p:nvGrpSpPr>
        <p:grpSpPr>
          <a:xfrm>
            <a:off x="4821936" y="2318150"/>
            <a:ext cx="2548128" cy="315914"/>
            <a:chOff x="1757363" y="3146425"/>
            <a:chExt cx="6607175" cy="819150"/>
          </a:xfrm>
          <a:solidFill>
            <a:schemeClr val="bg1"/>
          </a:solidFill>
        </p:grpSpPr>
        <p:sp>
          <p:nvSpPr>
            <p:cNvPr id="10"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 name="TextBox 2">
            <a:extLst>
              <a:ext uri="{FF2B5EF4-FFF2-40B4-BE49-F238E27FC236}">
                <a16:creationId xmlns:a16="http://schemas.microsoft.com/office/drawing/2014/main" id="{C460D8DE-64B4-C94F-A58F-C2D7E3745074}"/>
              </a:ext>
            </a:extLst>
          </p:cNvPr>
          <p:cNvSpPr txBox="1"/>
          <p:nvPr/>
        </p:nvSpPr>
        <p:spPr>
          <a:xfrm>
            <a:off x="3081867" y="4622800"/>
            <a:ext cx="6350000" cy="461665"/>
          </a:xfrm>
          <a:prstGeom prst="rect">
            <a:avLst/>
          </a:prstGeom>
          <a:noFill/>
        </p:spPr>
        <p:txBody>
          <a:bodyPr wrap="square" rtlCol="0">
            <a:spAutoFit/>
          </a:bodyPr>
          <a:lstStyle/>
          <a:p>
            <a:pPr algn="ctr"/>
            <a:r>
              <a:rPr lang="en-US" sz="2400" b="1" dirty="0"/>
              <a:t>Mark Perry- Sr. Systems Engineer </a:t>
            </a:r>
          </a:p>
        </p:txBody>
      </p:sp>
    </p:spTree>
    <p:extLst>
      <p:ext uri="{BB962C8B-B14F-4D97-AF65-F5344CB8AC3E}">
        <p14:creationId xmlns:p14="http://schemas.microsoft.com/office/powerpoint/2010/main" val="1501428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Converging Storage Services</a:t>
            </a:r>
          </a:p>
        </p:txBody>
      </p:sp>
      <p:cxnSp>
        <p:nvCxnSpPr>
          <p:cNvPr id="91" name="Straight Connector 90">
            <a:extLst>
              <a:ext uri="{FF2B5EF4-FFF2-40B4-BE49-F238E27FC236}">
                <a16:creationId xmlns:a16="http://schemas.microsoft.com/office/drawing/2014/main" id="{CA74B5C6-F4D0-4D04-9B26-88BF92AF8535}"/>
              </a:ext>
            </a:extLst>
          </p:cNvPr>
          <p:cNvCxnSpPr>
            <a:cxnSpLocks/>
          </p:cNvCxnSpPr>
          <p:nvPr/>
        </p:nvCxnSpPr>
        <p:spPr>
          <a:xfrm>
            <a:off x="5585155" y="3636294"/>
            <a:ext cx="0" cy="166502"/>
          </a:xfrm>
          <a:prstGeom prst="line">
            <a:avLst/>
          </a:prstGeom>
          <a:ln w="317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2" name="Left Bracket 91">
            <a:extLst>
              <a:ext uri="{FF2B5EF4-FFF2-40B4-BE49-F238E27FC236}">
                <a16:creationId xmlns:a16="http://schemas.microsoft.com/office/drawing/2014/main" id="{2F85D1EC-B1CB-4404-BF36-3B51129B7316}"/>
              </a:ext>
            </a:extLst>
          </p:cNvPr>
          <p:cNvSpPr/>
          <p:nvPr/>
        </p:nvSpPr>
        <p:spPr>
          <a:xfrm rot="16200000">
            <a:off x="3811776" y="3091824"/>
            <a:ext cx="233330" cy="2420178"/>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96" name="Left Bracket 95">
            <a:extLst>
              <a:ext uri="{FF2B5EF4-FFF2-40B4-BE49-F238E27FC236}">
                <a16:creationId xmlns:a16="http://schemas.microsoft.com/office/drawing/2014/main" id="{A0EC90F8-8771-4FF7-B613-61508633829B}"/>
              </a:ext>
            </a:extLst>
          </p:cNvPr>
          <p:cNvSpPr/>
          <p:nvPr/>
        </p:nvSpPr>
        <p:spPr>
          <a:xfrm rot="16200000">
            <a:off x="7392321" y="2857456"/>
            <a:ext cx="233330" cy="2892350"/>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97" name="Left Bracket 96">
            <a:extLst>
              <a:ext uri="{FF2B5EF4-FFF2-40B4-BE49-F238E27FC236}">
                <a16:creationId xmlns:a16="http://schemas.microsoft.com/office/drawing/2014/main" id="{C0E535D6-7A7D-40A0-ADA4-A129EBE44A64}"/>
              </a:ext>
            </a:extLst>
          </p:cNvPr>
          <p:cNvSpPr/>
          <p:nvPr/>
        </p:nvSpPr>
        <p:spPr>
          <a:xfrm rot="16200000">
            <a:off x="5642984" y="1920215"/>
            <a:ext cx="397486" cy="4934776"/>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105" name="Left Bracket 104">
            <a:extLst>
              <a:ext uri="{FF2B5EF4-FFF2-40B4-BE49-F238E27FC236}">
                <a16:creationId xmlns:a16="http://schemas.microsoft.com/office/drawing/2014/main" id="{458DB18B-F52B-45CD-ACF0-B90CF05946F9}"/>
              </a:ext>
            </a:extLst>
          </p:cNvPr>
          <p:cNvSpPr/>
          <p:nvPr/>
        </p:nvSpPr>
        <p:spPr>
          <a:xfrm rot="16200000">
            <a:off x="4106225" y="3008416"/>
            <a:ext cx="233330" cy="2422660"/>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106" name="Left Bracket 105">
            <a:extLst>
              <a:ext uri="{FF2B5EF4-FFF2-40B4-BE49-F238E27FC236}">
                <a16:creationId xmlns:a16="http://schemas.microsoft.com/office/drawing/2014/main" id="{7392AC4C-E58C-49D6-A6C1-2D05AFCCBE81}"/>
              </a:ext>
            </a:extLst>
          </p:cNvPr>
          <p:cNvSpPr/>
          <p:nvPr/>
        </p:nvSpPr>
        <p:spPr>
          <a:xfrm rot="16200000">
            <a:off x="7706550" y="2730023"/>
            <a:ext cx="233330" cy="2982885"/>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sp>
        <p:nvSpPr>
          <p:cNvPr id="107" name="Left Bracket 106">
            <a:extLst>
              <a:ext uri="{FF2B5EF4-FFF2-40B4-BE49-F238E27FC236}">
                <a16:creationId xmlns:a16="http://schemas.microsoft.com/office/drawing/2014/main" id="{58EA39DF-A869-4F2F-BA94-431B7434DCC1}"/>
              </a:ext>
            </a:extLst>
          </p:cNvPr>
          <p:cNvSpPr/>
          <p:nvPr/>
        </p:nvSpPr>
        <p:spPr>
          <a:xfrm rot="16200000">
            <a:off x="5960269" y="1827344"/>
            <a:ext cx="397486" cy="4956185"/>
          </a:xfrm>
          <a:prstGeom prst="leftBracket">
            <a:avLst>
              <a:gd name="adj" fmla="val 0"/>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cxnSp>
        <p:nvCxnSpPr>
          <p:cNvPr id="139" name="Straight Connector 138">
            <a:extLst>
              <a:ext uri="{FF2B5EF4-FFF2-40B4-BE49-F238E27FC236}">
                <a16:creationId xmlns:a16="http://schemas.microsoft.com/office/drawing/2014/main" id="{588741C3-0E01-4034-97E9-4A9A2936A6C7}"/>
              </a:ext>
            </a:extLst>
          </p:cNvPr>
          <p:cNvCxnSpPr>
            <a:cxnSpLocks/>
          </p:cNvCxnSpPr>
          <p:nvPr/>
        </p:nvCxnSpPr>
        <p:spPr>
          <a:xfrm>
            <a:off x="5880984"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F3163219-A349-440B-9657-28E3158A80D1}"/>
              </a:ext>
            </a:extLst>
          </p:cNvPr>
          <p:cNvCxnSpPr>
            <a:cxnSpLocks/>
          </p:cNvCxnSpPr>
          <p:nvPr/>
        </p:nvCxnSpPr>
        <p:spPr>
          <a:xfrm>
            <a:off x="5809753"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99E4D54E-09CF-4B9E-AC41-4674E38833F1}"/>
              </a:ext>
            </a:extLst>
          </p:cNvPr>
          <p:cNvCxnSpPr>
            <a:cxnSpLocks/>
          </p:cNvCxnSpPr>
          <p:nvPr/>
        </p:nvCxnSpPr>
        <p:spPr>
          <a:xfrm>
            <a:off x="6405105"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6C041BC6-F6DC-498E-B270-4B8F7CD18687}"/>
              </a:ext>
            </a:extLst>
          </p:cNvPr>
          <p:cNvCxnSpPr>
            <a:cxnSpLocks/>
          </p:cNvCxnSpPr>
          <p:nvPr/>
        </p:nvCxnSpPr>
        <p:spPr>
          <a:xfrm>
            <a:off x="6333874" y="45863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3" name="Rounded Rectangle 18">
            <a:extLst>
              <a:ext uri="{FF2B5EF4-FFF2-40B4-BE49-F238E27FC236}">
                <a16:creationId xmlns:a16="http://schemas.microsoft.com/office/drawing/2014/main" id="{0E7952CC-1A0E-4442-BC5B-98C14C1E00D1}"/>
              </a:ext>
            </a:extLst>
          </p:cNvPr>
          <p:cNvSpPr/>
          <p:nvPr/>
        </p:nvSpPr>
        <p:spPr bwMode="gray">
          <a:xfrm>
            <a:off x="2121111" y="1997347"/>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45" name="Rounded Rectangle 18">
            <a:extLst>
              <a:ext uri="{FF2B5EF4-FFF2-40B4-BE49-F238E27FC236}">
                <a16:creationId xmlns:a16="http://schemas.microsoft.com/office/drawing/2014/main" id="{B8D8A682-433B-4139-89DC-26B2DED4DCCA}"/>
              </a:ext>
            </a:extLst>
          </p:cNvPr>
          <p:cNvSpPr/>
          <p:nvPr/>
        </p:nvSpPr>
        <p:spPr bwMode="gray">
          <a:xfrm>
            <a:off x="7772401" y="2004060"/>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46" name="Rounded Rectangle 18">
            <a:extLst>
              <a:ext uri="{FF2B5EF4-FFF2-40B4-BE49-F238E27FC236}">
                <a16:creationId xmlns:a16="http://schemas.microsoft.com/office/drawing/2014/main" id="{CF71CF7E-D776-4A9C-BDD2-3935AB768862}"/>
              </a:ext>
            </a:extLst>
          </p:cNvPr>
          <p:cNvSpPr/>
          <p:nvPr/>
        </p:nvSpPr>
        <p:spPr bwMode="gray">
          <a:xfrm>
            <a:off x="4600432"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47" name="Left Bracket 146">
            <a:extLst>
              <a:ext uri="{FF2B5EF4-FFF2-40B4-BE49-F238E27FC236}">
                <a16:creationId xmlns:a16="http://schemas.microsoft.com/office/drawing/2014/main" id="{BD14248D-A909-483C-9AE2-6F85F0805EFA}"/>
              </a:ext>
            </a:extLst>
          </p:cNvPr>
          <p:cNvSpPr/>
          <p:nvPr/>
        </p:nvSpPr>
        <p:spPr>
          <a:xfrm rot="5400000" flipV="1">
            <a:off x="6022104" y="3830176"/>
            <a:ext cx="164611" cy="3007952"/>
          </a:xfrm>
          <a:prstGeom prst="leftBracket">
            <a:avLst>
              <a:gd name="adj" fmla="val 56095"/>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endParaRPr lang="en-US" sz="1350"/>
          </a:p>
        </p:txBody>
      </p:sp>
      <p:cxnSp>
        <p:nvCxnSpPr>
          <p:cNvPr id="148" name="Straight Connector 147">
            <a:extLst>
              <a:ext uri="{FF2B5EF4-FFF2-40B4-BE49-F238E27FC236}">
                <a16:creationId xmlns:a16="http://schemas.microsoft.com/office/drawing/2014/main" id="{D53CBDF5-6C41-45E5-8D78-FD45B27B3087}"/>
              </a:ext>
            </a:extLst>
          </p:cNvPr>
          <p:cNvCxnSpPr>
            <a:cxnSpLocks/>
          </p:cNvCxnSpPr>
          <p:nvPr/>
        </p:nvCxnSpPr>
        <p:spPr>
          <a:xfrm>
            <a:off x="6848768" y="5251846"/>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9" name="Group 148">
            <a:extLst>
              <a:ext uri="{FF2B5EF4-FFF2-40B4-BE49-F238E27FC236}">
                <a16:creationId xmlns:a16="http://schemas.microsoft.com/office/drawing/2014/main" id="{E6DE6A56-D6DB-4460-88A6-04E04973D804}"/>
              </a:ext>
            </a:extLst>
          </p:cNvPr>
          <p:cNvGrpSpPr>
            <a:grpSpLocks noChangeAspect="1"/>
          </p:cNvGrpSpPr>
          <p:nvPr/>
        </p:nvGrpSpPr>
        <p:grpSpPr bwMode="ltGray">
          <a:xfrm>
            <a:off x="2439056" y="3398188"/>
            <a:ext cx="1551360" cy="227945"/>
            <a:chOff x="5855615" y="2607175"/>
            <a:chExt cx="1555222" cy="234026"/>
          </a:xfrm>
        </p:grpSpPr>
        <p:sp>
          <p:nvSpPr>
            <p:cNvPr id="150" name="Rounded Rectangle 67">
              <a:extLst>
                <a:ext uri="{FF2B5EF4-FFF2-40B4-BE49-F238E27FC236}">
                  <a16:creationId xmlns:a16="http://schemas.microsoft.com/office/drawing/2014/main" id="{C226E1F0-4793-41E0-9E71-241CB1EF1D7D}"/>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51" name="Straight Connector 150">
              <a:extLst>
                <a:ext uri="{FF2B5EF4-FFF2-40B4-BE49-F238E27FC236}">
                  <a16:creationId xmlns:a16="http://schemas.microsoft.com/office/drawing/2014/main" id="{C54A1065-A2E3-4EC8-851B-959D392CFC75}"/>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52" name="Straight Connector 151">
              <a:extLst>
                <a:ext uri="{FF2B5EF4-FFF2-40B4-BE49-F238E27FC236}">
                  <a16:creationId xmlns:a16="http://schemas.microsoft.com/office/drawing/2014/main" id="{0978A4DB-8B72-4C25-9BEB-98590F21CBD4}"/>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53" name="Straight Connector 152">
              <a:extLst>
                <a:ext uri="{FF2B5EF4-FFF2-40B4-BE49-F238E27FC236}">
                  <a16:creationId xmlns:a16="http://schemas.microsoft.com/office/drawing/2014/main" id="{533D95E8-917A-4776-B350-A6573E1C2EFF}"/>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54" name="Straight Connector 153">
              <a:extLst>
                <a:ext uri="{FF2B5EF4-FFF2-40B4-BE49-F238E27FC236}">
                  <a16:creationId xmlns:a16="http://schemas.microsoft.com/office/drawing/2014/main" id="{89F8DF0D-965F-4964-B600-F6D6C430B7C8}"/>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55" name="Straight Connector 154">
              <a:extLst>
                <a:ext uri="{FF2B5EF4-FFF2-40B4-BE49-F238E27FC236}">
                  <a16:creationId xmlns:a16="http://schemas.microsoft.com/office/drawing/2014/main" id="{E1572E16-0FA7-42B5-9F9E-21665372099B}"/>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56" name="Straight Connector 155">
              <a:extLst>
                <a:ext uri="{FF2B5EF4-FFF2-40B4-BE49-F238E27FC236}">
                  <a16:creationId xmlns:a16="http://schemas.microsoft.com/office/drawing/2014/main" id="{09689AF9-82EC-4DD2-8ADF-EC614BDEB4FA}"/>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sp>
        <p:nvSpPr>
          <p:cNvPr id="157" name="TextBox 156">
            <a:extLst>
              <a:ext uri="{FF2B5EF4-FFF2-40B4-BE49-F238E27FC236}">
                <a16:creationId xmlns:a16="http://schemas.microsoft.com/office/drawing/2014/main" id="{2CA656CD-6B6F-494C-95CF-227CC8AC48F0}"/>
              </a:ext>
            </a:extLst>
          </p:cNvPr>
          <p:cNvSpPr txBox="1"/>
          <p:nvPr/>
        </p:nvSpPr>
        <p:spPr bwMode="ltGray">
          <a:xfrm>
            <a:off x="2120015"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1</a:t>
            </a:r>
          </a:p>
        </p:txBody>
      </p:sp>
      <p:sp>
        <p:nvSpPr>
          <p:cNvPr id="158" name="TextBox 157">
            <a:extLst>
              <a:ext uri="{FF2B5EF4-FFF2-40B4-BE49-F238E27FC236}">
                <a16:creationId xmlns:a16="http://schemas.microsoft.com/office/drawing/2014/main" id="{7D01C5D9-BB9C-4DD0-93EE-F9C7ACF5C556}"/>
              </a:ext>
            </a:extLst>
          </p:cNvPr>
          <p:cNvSpPr txBox="1"/>
          <p:nvPr/>
        </p:nvSpPr>
        <p:spPr bwMode="ltGray">
          <a:xfrm>
            <a:off x="4600434" y="2027620"/>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2</a:t>
            </a:r>
          </a:p>
        </p:txBody>
      </p:sp>
      <p:sp>
        <p:nvSpPr>
          <p:cNvPr id="159" name="TextBox 158">
            <a:extLst>
              <a:ext uri="{FF2B5EF4-FFF2-40B4-BE49-F238E27FC236}">
                <a16:creationId xmlns:a16="http://schemas.microsoft.com/office/drawing/2014/main" id="{F1BE5C82-66F0-4CF4-9D66-38B220466626}"/>
              </a:ext>
            </a:extLst>
          </p:cNvPr>
          <p:cNvSpPr txBox="1"/>
          <p:nvPr/>
        </p:nvSpPr>
        <p:spPr bwMode="ltGray">
          <a:xfrm>
            <a:off x="7753752"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N</a:t>
            </a:r>
          </a:p>
        </p:txBody>
      </p:sp>
      <p:cxnSp>
        <p:nvCxnSpPr>
          <p:cNvPr id="160" name="Straight Connector 159">
            <a:extLst>
              <a:ext uri="{FF2B5EF4-FFF2-40B4-BE49-F238E27FC236}">
                <a16:creationId xmlns:a16="http://schemas.microsoft.com/office/drawing/2014/main" id="{DC18176B-CEF4-485D-9889-816ED1537995}"/>
              </a:ext>
            </a:extLst>
          </p:cNvPr>
          <p:cNvCxnSpPr>
            <a:cxnSpLocks/>
          </p:cNvCxnSpPr>
          <p:nvPr/>
        </p:nvCxnSpPr>
        <p:spPr>
          <a:xfrm>
            <a:off x="5878882"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81732755-20AF-4FE2-A03C-9E5CA4807C5B}"/>
              </a:ext>
            </a:extLst>
          </p:cNvPr>
          <p:cNvCxnSpPr>
            <a:cxnSpLocks/>
          </p:cNvCxnSpPr>
          <p:nvPr/>
        </p:nvCxnSpPr>
        <p:spPr>
          <a:xfrm>
            <a:off x="5807651"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B19D6ECD-3D7B-49C4-B03E-38DCE98939FC}"/>
              </a:ext>
            </a:extLst>
          </p:cNvPr>
          <p:cNvCxnSpPr>
            <a:cxnSpLocks/>
          </p:cNvCxnSpPr>
          <p:nvPr/>
        </p:nvCxnSpPr>
        <p:spPr>
          <a:xfrm>
            <a:off x="6403003"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35ED6B40-4C84-49D3-95E0-D30152058402}"/>
              </a:ext>
            </a:extLst>
          </p:cNvPr>
          <p:cNvCxnSpPr>
            <a:cxnSpLocks/>
          </p:cNvCxnSpPr>
          <p:nvPr/>
        </p:nvCxnSpPr>
        <p:spPr>
          <a:xfrm>
            <a:off x="6331772" y="4937732"/>
            <a:ext cx="0" cy="314114"/>
          </a:xfrm>
          <a:prstGeom prst="line">
            <a:avLst/>
          </a:prstGeom>
          <a:ln w="19050" cap="rnd">
            <a:solidFill>
              <a:schemeClr val="bg2">
                <a:lumMod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64" name="Rounded Rectangle 40">
            <a:extLst>
              <a:ext uri="{FF2B5EF4-FFF2-40B4-BE49-F238E27FC236}">
                <a16:creationId xmlns:a16="http://schemas.microsoft.com/office/drawing/2014/main" id="{97446295-3E72-4CA4-A26C-C06F93E65AEA}"/>
              </a:ext>
            </a:extLst>
          </p:cNvPr>
          <p:cNvSpPr/>
          <p:nvPr/>
        </p:nvSpPr>
        <p:spPr bwMode="gray">
          <a:xfrm>
            <a:off x="5642242"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cs typeface="Arial" pitchFamily="34" charset="0"/>
              </a:rPr>
              <a:t>C1</a:t>
            </a:r>
          </a:p>
        </p:txBody>
      </p:sp>
      <p:sp>
        <p:nvSpPr>
          <p:cNvPr id="165" name="Rounded Rectangle 41">
            <a:extLst>
              <a:ext uri="{FF2B5EF4-FFF2-40B4-BE49-F238E27FC236}">
                <a16:creationId xmlns:a16="http://schemas.microsoft.com/office/drawing/2014/main" id="{E94D749D-80E0-4493-A4C7-4470794C6013}"/>
              </a:ext>
            </a:extLst>
          </p:cNvPr>
          <p:cNvSpPr/>
          <p:nvPr/>
        </p:nvSpPr>
        <p:spPr bwMode="gray">
          <a:xfrm>
            <a:off x="6161337"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cs typeface="Arial" pitchFamily="34" charset="0"/>
              </a:rPr>
              <a:t>C2</a:t>
            </a:r>
          </a:p>
        </p:txBody>
      </p:sp>
      <p:sp>
        <p:nvSpPr>
          <p:cNvPr id="166" name="TextBox 165">
            <a:extLst>
              <a:ext uri="{FF2B5EF4-FFF2-40B4-BE49-F238E27FC236}">
                <a16:creationId xmlns:a16="http://schemas.microsoft.com/office/drawing/2014/main" id="{6FDEDECA-2403-4651-8326-903F35320045}"/>
              </a:ext>
            </a:extLst>
          </p:cNvPr>
          <p:cNvSpPr txBox="1"/>
          <p:nvPr/>
        </p:nvSpPr>
        <p:spPr bwMode="ltGray">
          <a:xfrm>
            <a:off x="3625510" y="1216396"/>
            <a:ext cx="1629606" cy="379652"/>
          </a:xfrm>
          <a:prstGeom prst="rect">
            <a:avLst/>
          </a:prstGeom>
          <a:noFill/>
        </p:spPr>
        <p:txBody>
          <a:bodyPr wrap="none" lIns="121917" tIns="60958" rIns="121917" bIns="60958" rtlCol="0">
            <a:spAutoFit/>
          </a:bodyPr>
          <a:lstStyle/>
          <a:p>
            <a:pPr algn="ctr" defTabSz="1219121">
              <a:defRPr/>
            </a:pPr>
            <a:r>
              <a:rPr lang="en-US" sz="1667" kern="0">
                <a:solidFill>
                  <a:schemeClr val="tx1">
                    <a:lumMod val="85000"/>
                    <a:lumOff val="15000"/>
                  </a:schemeClr>
                </a:solidFill>
                <a:cs typeface="Gotham Medium" pitchFamily="2" charset="0"/>
              </a:rPr>
              <a:t>User Workloads</a:t>
            </a:r>
          </a:p>
        </p:txBody>
      </p:sp>
      <p:cxnSp>
        <p:nvCxnSpPr>
          <p:cNvPr id="167" name="Straight Connector 166">
            <a:extLst>
              <a:ext uri="{FF2B5EF4-FFF2-40B4-BE49-F238E27FC236}">
                <a16:creationId xmlns:a16="http://schemas.microsoft.com/office/drawing/2014/main" id="{5CD7B9FD-EBBE-49BD-AB40-8545CDADCF55}"/>
              </a:ext>
            </a:extLst>
          </p:cNvPr>
          <p:cNvCxnSpPr>
            <a:cxnSpLocks/>
          </p:cNvCxnSpPr>
          <p:nvPr/>
        </p:nvCxnSpPr>
        <p:spPr bwMode="ltGray">
          <a:xfrm flipV="1">
            <a:off x="2585704" y="1719272"/>
            <a:ext cx="5633736" cy="0"/>
          </a:xfrm>
          <a:prstGeom prst="line">
            <a:avLst/>
          </a:prstGeom>
          <a:noFill/>
          <a:ln w="19050" cap="rnd" cmpd="sng" algn="ctr">
            <a:solidFill>
              <a:srgbClr val="EA4158"/>
            </a:solidFill>
            <a:prstDash val="solid"/>
          </a:ln>
          <a:effectLst/>
        </p:spPr>
      </p:cxnSp>
      <p:cxnSp>
        <p:nvCxnSpPr>
          <p:cNvPr id="168" name="Straight Connector 167">
            <a:extLst>
              <a:ext uri="{FF2B5EF4-FFF2-40B4-BE49-F238E27FC236}">
                <a16:creationId xmlns:a16="http://schemas.microsoft.com/office/drawing/2014/main" id="{201DB6E0-A8AA-4424-A86A-FC00F5D67A1C}"/>
              </a:ext>
            </a:extLst>
          </p:cNvPr>
          <p:cNvCxnSpPr>
            <a:cxnSpLocks/>
          </p:cNvCxnSpPr>
          <p:nvPr/>
        </p:nvCxnSpPr>
        <p:spPr bwMode="ltGray">
          <a:xfrm>
            <a:off x="2585703" y="1728238"/>
            <a:ext cx="0" cy="886175"/>
          </a:xfrm>
          <a:prstGeom prst="line">
            <a:avLst/>
          </a:prstGeom>
          <a:noFill/>
          <a:ln w="19050" cap="rnd" cmpd="sng" algn="ctr">
            <a:solidFill>
              <a:srgbClr val="EA4158"/>
            </a:solidFill>
            <a:prstDash val="solid"/>
            <a:tailEnd type="arrow"/>
          </a:ln>
          <a:effectLst/>
        </p:spPr>
      </p:cxnSp>
      <p:cxnSp>
        <p:nvCxnSpPr>
          <p:cNvPr id="169" name="Straight Connector 168">
            <a:extLst>
              <a:ext uri="{FF2B5EF4-FFF2-40B4-BE49-F238E27FC236}">
                <a16:creationId xmlns:a16="http://schemas.microsoft.com/office/drawing/2014/main" id="{F428EB79-D835-4E44-A84B-44BD1D31CA23}"/>
              </a:ext>
            </a:extLst>
          </p:cNvPr>
          <p:cNvCxnSpPr>
            <a:cxnSpLocks/>
          </p:cNvCxnSpPr>
          <p:nvPr/>
        </p:nvCxnSpPr>
        <p:spPr bwMode="ltGray">
          <a:xfrm>
            <a:off x="5044991" y="1729766"/>
            <a:ext cx="10422" cy="884647"/>
          </a:xfrm>
          <a:prstGeom prst="line">
            <a:avLst/>
          </a:prstGeom>
          <a:noFill/>
          <a:ln w="19050" cap="rnd" cmpd="sng" algn="ctr">
            <a:solidFill>
              <a:srgbClr val="EA4158"/>
            </a:solidFill>
            <a:prstDash val="solid"/>
            <a:tailEnd type="arrow"/>
          </a:ln>
          <a:effectLst/>
        </p:spPr>
      </p:cxnSp>
      <p:cxnSp>
        <p:nvCxnSpPr>
          <p:cNvPr id="170" name="Straight Connector 169">
            <a:extLst>
              <a:ext uri="{FF2B5EF4-FFF2-40B4-BE49-F238E27FC236}">
                <a16:creationId xmlns:a16="http://schemas.microsoft.com/office/drawing/2014/main" id="{47D33D3A-5635-4CDA-8C25-5EB468F79723}"/>
              </a:ext>
            </a:extLst>
          </p:cNvPr>
          <p:cNvCxnSpPr>
            <a:cxnSpLocks/>
          </p:cNvCxnSpPr>
          <p:nvPr/>
        </p:nvCxnSpPr>
        <p:spPr bwMode="ltGray">
          <a:xfrm>
            <a:off x="8219439" y="1728238"/>
            <a:ext cx="0" cy="886175"/>
          </a:xfrm>
          <a:prstGeom prst="line">
            <a:avLst/>
          </a:prstGeom>
          <a:noFill/>
          <a:ln w="19050" cap="rnd" cmpd="sng" algn="ctr">
            <a:solidFill>
              <a:srgbClr val="EA4158"/>
            </a:solidFill>
            <a:prstDash val="solid"/>
            <a:tailEnd type="arrow"/>
          </a:ln>
          <a:effectLst/>
        </p:spPr>
      </p:cxnSp>
      <p:cxnSp>
        <p:nvCxnSpPr>
          <p:cNvPr id="171" name="Straight Connector 170">
            <a:extLst>
              <a:ext uri="{FF2B5EF4-FFF2-40B4-BE49-F238E27FC236}">
                <a16:creationId xmlns:a16="http://schemas.microsoft.com/office/drawing/2014/main" id="{139279DC-F384-4E3C-8D9F-0BC609FA4103}"/>
              </a:ext>
            </a:extLst>
          </p:cNvPr>
          <p:cNvCxnSpPr>
            <a:cxnSpLocks/>
            <a:endCxn id="166" idx="2"/>
          </p:cNvCxnSpPr>
          <p:nvPr/>
        </p:nvCxnSpPr>
        <p:spPr bwMode="ltGray">
          <a:xfrm flipV="1">
            <a:off x="4440312" y="1596048"/>
            <a:ext cx="1" cy="125814"/>
          </a:xfrm>
          <a:prstGeom prst="line">
            <a:avLst/>
          </a:prstGeom>
          <a:noFill/>
          <a:ln w="19050" cap="rnd" cmpd="sng" algn="ctr">
            <a:solidFill>
              <a:srgbClr val="EA4158"/>
            </a:solidFill>
            <a:prstDash val="solid"/>
            <a:tailEnd type="none"/>
          </a:ln>
          <a:effectLst/>
        </p:spPr>
      </p:cxnSp>
      <p:cxnSp>
        <p:nvCxnSpPr>
          <p:cNvPr id="172" name="Straight Connector 171">
            <a:extLst>
              <a:ext uri="{FF2B5EF4-FFF2-40B4-BE49-F238E27FC236}">
                <a16:creationId xmlns:a16="http://schemas.microsoft.com/office/drawing/2014/main" id="{669956A8-6955-4348-8150-49998057082E}"/>
              </a:ext>
            </a:extLst>
          </p:cNvPr>
          <p:cNvCxnSpPr>
            <a:cxnSpLocks/>
          </p:cNvCxnSpPr>
          <p:nvPr/>
        </p:nvCxnSpPr>
        <p:spPr>
          <a:xfrm>
            <a:off x="6980111" y="3110233"/>
            <a:ext cx="570304" cy="0"/>
          </a:xfrm>
          <a:prstGeom prst="line">
            <a:avLst/>
          </a:prstGeom>
          <a:ln w="31750" cap="rnd">
            <a:solidFill>
              <a:schemeClr val="tx1">
                <a:lumMod val="75000"/>
                <a:lumOff val="2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F6631982-FFAD-47B4-A5F0-02FA318C673A}"/>
              </a:ext>
            </a:extLst>
          </p:cNvPr>
          <p:cNvGrpSpPr/>
          <p:nvPr/>
        </p:nvGrpSpPr>
        <p:grpSpPr>
          <a:xfrm>
            <a:off x="4309458" y="5442663"/>
            <a:ext cx="3675550" cy="606781"/>
            <a:chOff x="5171350" y="6531195"/>
            <a:chExt cx="4410660" cy="728137"/>
          </a:xfrm>
        </p:grpSpPr>
        <p:pic>
          <p:nvPicPr>
            <p:cNvPr id="174" name="Picture 173">
              <a:extLst>
                <a:ext uri="{FF2B5EF4-FFF2-40B4-BE49-F238E27FC236}">
                  <a16:creationId xmlns:a16="http://schemas.microsoft.com/office/drawing/2014/main" id="{84281FC0-9F74-4235-ABEC-814C94432615}"/>
                </a:ext>
              </a:extLst>
            </p:cNvPr>
            <p:cNvPicPr>
              <a:picLocks noChangeAspect="1"/>
            </p:cNvPicPr>
            <p:nvPr/>
          </p:nvPicPr>
          <p:blipFill>
            <a:blip r:embed="rId4"/>
            <a:stretch>
              <a:fillRect/>
            </a:stretch>
          </p:blipFill>
          <p:spPr>
            <a:xfrm>
              <a:off x="8753440" y="6531195"/>
              <a:ext cx="828570" cy="728137"/>
            </a:xfrm>
            <a:prstGeom prst="rect">
              <a:avLst/>
            </a:prstGeom>
          </p:spPr>
        </p:pic>
        <p:pic>
          <p:nvPicPr>
            <p:cNvPr id="175" name="Picture 174">
              <a:extLst>
                <a:ext uri="{FF2B5EF4-FFF2-40B4-BE49-F238E27FC236}">
                  <a16:creationId xmlns:a16="http://schemas.microsoft.com/office/drawing/2014/main" id="{6FAB2A36-883D-4B1A-9752-CE2D99C46374}"/>
                </a:ext>
              </a:extLst>
            </p:cNvPr>
            <p:cNvPicPr>
              <a:picLocks noChangeAspect="1"/>
            </p:cNvPicPr>
            <p:nvPr/>
          </p:nvPicPr>
          <p:blipFill>
            <a:blip r:embed="rId4"/>
            <a:stretch>
              <a:fillRect/>
            </a:stretch>
          </p:blipFill>
          <p:spPr>
            <a:xfrm>
              <a:off x="6066872" y="6531195"/>
              <a:ext cx="828570" cy="728137"/>
            </a:xfrm>
            <a:prstGeom prst="rect">
              <a:avLst/>
            </a:prstGeom>
          </p:spPr>
        </p:pic>
        <p:pic>
          <p:nvPicPr>
            <p:cNvPr id="176" name="Picture 175">
              <a:extLst>
                <a:ext uri="{FF2B5EF4-FFF2-40B4-BE49-F238E27FC236}">
                  <a16:creationId xmlns:a16="http://schemas.microsoft.com/office/drawing/2014/main" id="{BB059180-44BF-4367-BB3C-466417E29D80}"/>
                </a:ext>
              </a:extLst>
            </p:cNvPr>
            <p:cNvPicPr>
              <a:picLocks noChangeAspect="1"/>
            </p:cNvPicPr>
            <p:nvPr/>
          </p:nvPicPr>
          <p:blipFill>
            <a:blip r:embed="rId4"/>
            <a:stretch>
              <a:fillRect/>
            </a:stretch>
          </p:blipFill>
          <p:spPr>
            <a:xfrm>
              <a:off x="6962394" y="6531195"/>
              <a:ext cx="828570" cy="728137"/>
            </a:xfrm>
            <a:prstGeom prst="rect">
              <a:avLst/>
            </a:prstGeom>
          </p:spPr>
        </p:pic>
        <p:pic>
          <p:nvPicPr>
            <p:cNvPr id="177" name="Picture 176">
              <a:extLst>
                <a:ext uri="{FF2B5EF4-FFF2-40B4-BE49-F238E27FC236}">
                  <a16:creationId xmlns:a16="http://schemas.microsoft.com/office/drawing/2014/main" id="{65C36280-80DC-4195-B0F3-1C5CFADEB1C6}"/>
                </a:ext>
              </a:extLst>
            </p:cNvPr>
            <p:cNvPicPr>
              <a:picLocks noChangeAspect="1"/>
            </p:cNvPicPr>
            <p:nvPr/>
          </p:nvPicPr>
          <p:blipFill>
            <a:blip r:embed="rId4"/>
            <a:stretch>
              <a:fillRect/>
            </a:stretch>
          </p:blipFill>
          <p:spPr>
            <a:xfrm>
              <a:off x="7857917" y="6531195"/>
              <a:ext cx="828570" cy="728137"/>
            </a:xfrm>
            <a:prstGeom prst="rect">
              <a:avLst/>
            </a:prstGeom>
          </p:spPr>
        </p:pic>
        <p:pic>
          <p:nvPicPr>
            <p:cNvPr id="178" name="Picture 177">
              <a:extLst>
                <a:ext uri="{FF2B5EF4-FFF2-40B4-BE49-F238E27FC236}">
                  <a16:creationId xmlns:a16="http://schemas.microsoft.com/office/drawing/2014/main" id="{FE791A7E-504B-4695-AFB2-FC44FA52A958}"/>
                </a:ext>
              </a:extLst>
            </p:cNvPr>
            <p:cNvPicPr>
              <a:picLocks noChangeAspect="1"/>
            </p:cNvPicPr>
            <p:nvPr/>
          </p:nvPicPr>
          <p:blipFill>
            <a:blip r:embed="rId4"/>
            <a:stretch>
              <a:fillRect/>
            </a:stretch>
          </p:blipFill>
          <p:spPr>
            <a:xfrm>
              <a:off x="5171350" y="6531195"/>
              <a:ext cx="828570" cy="728137"/>
            </a:xfrm>
            <a:prstGeom prst="rect">
              <a:avLst/>
            </a:prstGeom>
          </p:spPr>
        </p:pic>
      </p:grpSp>
      <p:grpSp>
        <p:nvGrpSpPr>
          <p:cNvPr id="179" name="Group 178">
            <a:extLst>
              <a:ext uri="{FF2B5EF4-FFF2-40B4-BE49-F238E27FC236}">
                <a16:creationId xmlns:a16="http://schemas.microsoft.com/office/drawing/2014/main" id="{5ED899B9-5334-4209-82F4-AAA3FD0EEC19}"/>
              </a:ext>
            </a:extLst>
          </p:cNvPr>
          <p:cNvGrpSpPr/>
          <p:nvPr/>
        </p:nvGrpSpPr>
        <p:grpSpPr>
          <a:xfrm>
            <a:off x="2439057" y="2655047"/>
            <a:ext cx="1547641" cy="637572"/>
            <a:chOff x="2926868" y="3186056"/>
            <a:chExt cx="1857169" cy="765086"/>
          </a:xfrm>
        </p:grpSpPr>
        <p:sp>
          <p:nvSpPr>
            <p:cNvPr id="180" name="Rectangle: Rounded Corners 179">
              <a:extLst>
                <a:ext uri="{FF2B5EF4-FFF2-40B4-BE49-F238E27FC236}">
                  <a16:creationId xmlns:a16="http://schemas.microsoft.com/office/drawing/2014/main" id="{A6DA0B5B-7724-42C1-B253-35C3D9152E0D}"/>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81" name="Picture 180">
              <a:extLst>
                <a:ext uri="{FF2B5EF4-FFF2-40B4-BE49-F238E27FC236}">
                  <a16:creationId xmlns:a16="http://schemas.microsoft.com/office/drawing/2014/main" id="{A11D350D-260B-4435-B8C1-F0474F8B5AAA}"/>
                </a:ext>
              </a:extLst>
            </p:cNvPr>
            <p:cNvPicPr>
              <a:picLocks noChangeAspect="1"/>
            </p:cNvPicPr>
            <p:nvPr/>
          </p:nvPicPr>
          <p:blipFill>
            <a:blip r:embed="rId5"/>
            <a:stretch>
              <a:fillRect/>
            </a:stretch>
          </p:blipFill>
          <p:spPr>
            <a:xfrm>
              <a:off x="2927020" y="3186056"/>
              <a:ext cx="351648" cy="338328"/>
            </a:xfrm>
            <a:prstGeom prst="rect">
              <a:avLst/>
            </a:prstGeom>
          </p:spPr>
        </p:pic>
        <p:pic>
          <p:nvPicPr>
            <p:cNvPr id="182" name="Picture 181">
              <a:extLst>
                <a:ext uri="{FF2B5EF4-FFF2-40B4-BE49-F238E27FC236}">
                  <a16:creationId xmlns:a16="http://schemas.microsoft.com/office/drawing/2014/main" id="{CDEBA860-829E-429B-B31D-E8A11E284532}"/>
                </a:ext>
              </a:extLst>
            </p:cNvPr>
            <p:cNvPicPr>
              <a:picLocks noChangeAspect="1"/>
            </p:cNvPicPr>
            <p:nvPr/>
          </p:nvPicPr>
          <p:blipFill>
            <a:blip r:embed="rId5"/>
            <a:stretch>
              <a:fillRect/>
            </a:stretch>
          </p:blipFill>
          <p:spPr>
            <a:xfrm>
              <a:off x="3357218" y="3186056"/>
              <a:ext cx="351648" cy="338328"/>
            </a:xfrm>
            <a:prstGeom prst="rect">
              <a:avLst/>
            </a:prstGeom>
          </p:spPr>
        </p:pic>
        <p:pic>
          <p:nvPicPr>
            <p:cNvPr id="183" name="Picture 182">
              <a:extLst>
                <a:ext uri="{FF2B5EF4-FFF2-40B4-BE49-F238E27FC236}">
                  <a16:creationId xmlns:a16="http://schemas.microsoft.com/office/drawing/2014/main" id="{3D23D310-D85C-4365-8F91-EEA80CA96D98}"/>
                </a:ext>
              </a:extLst>
            </p:cNvPr>
            <p:cNvPicPr>
              <a:picLocks noChangeAspect="1"/>
            </p:cNvPicPr>
            <p:nvPr/>
          </p:nvPicPr>
          <p:blipFill>
            <a:blip r:embed="rId5"/>
            <a:stretch>
              <a:fillRect/>
            </a:stretch>
          </p:blipFill>
          <p:spPr>
            <a:xfrm>
              <a:off x="3787415" y="3186056"/>
              <a:ext cx="351648" cy="338328"/>
            </a:xfrm>
            <a:prstGeom prst="rect">
              <a:avLst/>
            </a:prstGeom>
          </p:spPr>
        </p:pic>
      </p:grpSp>
      <p:grpSp>
        <p:nvGrpSpPr>
          <p:cNvPr id="184" name="Group 183">
            <a:extLst>
              <a:ext uri="{FF2B5EF4-FFF2-40B4-BE49-F238E27FC236}">
                <a16:creationId xmlns:a16="http://schemas.microsoft.com/office/drawing/2014/main" id="{31B663FF-4F2B-4F9D-9F17-ACFF0FFE6FEF}"/>
              </a:ext>
            </a:extLst>
          </p:cNvPr>
          <p:cNvGrpSpPr>
            <a:grpSpLocks noChangeAspect="1"/>
          </p:cNvGrpSpPr>
          <p:nvPr/>
        </p:nvGrpSpPr>
        <p:grpSpPr bwMode="ltGray">
          <a:xfrm>
            <a:off x="4944828" y="3400918"/>
            <a:ext cx="1551360" cy="227945"/>
            <a:chOff x="5855615" y="2607175"/>
            <a:chExt cx="1555222" cy="234026"/>
          </a:xfrm>
        </p:grpSpPr>
        <p:sp>
          <p:nvSpPr>
            <p:cNvPr id="185" name="Rounded Rectangle 138">
              <a:extLst>
                <a:ext uri="{FF2B5EF4-FFF2-40B4-BE49-F238E27FC236}">
                  <a16:creationId xmlns:a16="http://schemas.microsoft.com/office/drawing/2014/main" id="{0244D5E1-9465-42CC-87D5-3E65938E5DF5}"/>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86" name="Straight Connector 185">
              <a:extLst>
                <a:ext uri="{FF2B5EF4-FFF2-40B4-BE49-F238E27FC236}">
                  <a16:creationId xmlns:a16="http://schemas.microsoft.com/office/drawing/2014/main" id="{A8611CF7-8147-460B-8ACB-250AB63655B4}"/>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87" name="Straight Connector 186">
              <a:extLst>
                <a:ext uri="{FF2B5EF4-FFF2-40B4-BE49-F238E27FC236}">
                  <a16:creationId xmlns:a16="http://schemas.microsoft.com/office/drawing/2014/main" id="{3C4D5730-CB0D-42A7-A75F-817DEEAC9F55}"/>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88" name="Straight Connector 187">
              <a:extLst>
                <a:ext uri="{FF2B5EF4-FFF2-40B4-BE49-F238E27FC236}">
                  <a16:creationId xmlns:a16="http://schemas.microsoft.com/office/drawing/2014/main" id="{FEF3674E-E5EC-4018-ABA6-44C43EEFD0AA}"/>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89" name="Straight Connector 188">
              <a:extLst>
                <a:ext uri="{FF2B5EF4-FFF2-40B4-BE49-F238E27FC236}">
                  <a16:creationId xmlns:a16="http://schemas.microsoft.com/office/drawing/2014/main" id="{5557CD33-A421-4D0B-815A-170395B7C47E}"/>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90" name="Straight Connector 189">
              <a:extLst>
                <a:ext uri="{FF2B5EF4-FFF2-40B4-BE49-F238E27FC236}">
                  <a16:creationId xmlns:a16="http://schemas.microsoft.com/office/drawing/2014/main" id="{6A04745D-62A8-4590-ADAA-37254DCE7C3D}"/>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91" name="Straight Connector 190">
              <a:extLst>
                <a:ext uri="{FF2B5EF4-FFF2-40B4-BE49-F238E27FC236}">
                  <a16:creationId xmlns:a16="http://schemas.microsoft.com/office/drawing/2014/main" id="{7E246DA0-6994-48F5-A9C4-AADB02166C34}"/>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92" name="Group 191">
            <a:extLst>
              <a:ext uri="{FF2B5EF4-FFF2-40B4-BE49-F238E27FC236}">
                <a16:creationId xmlns:a16="http://schemas.microsoft.com/office/drawing/2014/main" id="{04A7002E-74B8-44F7-A143-2F2B8934D902}"/>
              </a:ext>
            </a:extLst>
          </p:cNvPr>
          <p:cNvGrpSpPr/>
          <p:nvPr/>
        </p:nvGrpSpPr>
        <p:grpSpPr>
          <a:xfrm>
            <a:off x="4944830" y="2657777"/>
            <a:ext cx="1547641" cy="637572"/>
            <a:chOff x="2926868" y="3186056"/>
            <a:chExt cx="1857169" cy="765086"/>
          </a:xfrm>
        </p:grpSpPr>
        <p:sp>
          <p:nvSpPr>
            <p:cNvPr id="193" name="Rectangle: Rounded Corners 107">
              <a:extLst>
                <a:ext uri="{FF2B5EF4-FFF2-40B4-BE49-F238E27FC236}">
                  <a16:creationId xmlns:a16="http://schemas.microsoft.com/office/drawing/2014/main" id="{640F18E8-046A-40D3-93AB-691471D9A92E}"/>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94" name="Picture 193">
              <a:extLst>
                <a:ext uri="{FF2B5EF4-FFF2-40B4-BE49-F238E27FC236}">
                  <a16:creationId xmlns:a16="http://schemas.microsoft.com/office/drawing/2014/main" id="{0909E88F-9385-457C-B1D2-8E7E8D3FB526}"/>
                </a:ext>
              </a:extLst>
            </p:cNvPr>
            <p:cNvPicPr>
              <a:picLocks noChangeAspect="1"/>
            </p:cNvPicPr>
            <p:nvPr/>
          </p:nvPicPr>
          <p:blipFill>
            <a:blip r:embed="rId5"/>
            <a:stretch>
              <a:fillRect/>
            </a:stretch>
          </p:blipFill>
          <p:spPr>
            <a:xfrm>
              <a:off x="2927020" y="3186056"/>
              <a:ext cx="351648" cy="338328"/>
            </a:xfrm>
            <a:prstGeom prst="rect">
              <a:avLst/>
            </a:prstGeom>
          </p:spPr>
        </p:pic>
        <p:pic>
          <p:nvPicPr>
            <p:cNvPr id="195" name="Picture 194">
              <a:extLst>
                <a:ext uri="{FF2B5EF4-FFF2-40B4-BE49-F238E27FC236}">
                  <a16:creationId xmlns:a16="http://schemas.microsoft.com/office/drawing/2014/main" id="{89A63D0D-3659-4302-9410-8ADE701A6FA2}"/>
                </a:ext>
              </a:extLst>
            </p:cNvPr>
            <p:cNvPicPr>
              <a:picLocks noChangeAspect="1"/>
            </p:cNvPicPr>
            <p:nvPr/>
          </p:nvPicPr>
          <p:blipFill>
            <a:blip r:embed="rId5"/>
            <a:stretch>
              <a:fillRect/>
            </a:stretch>
          </p:blipFill>
          <p:spPr>
            <a:xfrm>
              <a:off x="3357218" y="3186056"/>
              <a:ext cx="351648" cy="338328"/>
            </a:xfrm>
            <a:prstGeom prst="rect">
              <a:avLst/>
            </a:prstGeom>
          </p:spPr>
        </p:pic>
        <p:pic>
          <p:nvPicPr>
            <p:cNvPr id="196" name="Picture 195">
              <a:extLst>
                <a:ext uri="{FF2B5EF4-FFF2-40B4-BE49-F238E27FC236}">
                  <a16:creationId xmlns:a16="http://schemas.microsoft.com/office/drawing/2014/main" id="{EE12F460-6D32-4385-AAB8-1B6766779CB5}"/>
                </a:ext>
              </a:extLst>
            </p:cNvPr>
            <p:cNvPicPr>
              <a:picLocks noChangeAspect="1"/>
            </p:cNvPicPr>
            <p:nvPr/>
          </p:nvPicPr>
          <p:blipFill>
            <a:blip r:embed="rId5"/>
            <a:stretch>
              <a:fillRect/>
            </a:stretch>
          </p:blipFill>
          <p:spPr>
            <a:xfrm>
              <a:off x="3787415" y="3186056"/>
              <a:ext cx="351648" cy="338328"/>
            </a:xfrm>
            <a:prstGeom prst="rect">
              <a:avLst/>
            </a:prstGeom>
          </p:spPr>
        </p:pic>
      </p:grpSp>
      <p:grpSp>
        <p:nvGrpSpPr>
          <p:cNvPr id="197" name="Group 196">
            <a:extLst>
              <a:ext uri="{FF2B5EF4-FFF2-40B4-BE49-F238E27FC236}">
                <a16:creationId xmlns:a16="http://schemas.microsoft.com/office/drawing/2014/main" id="{780BD550-639E-4E50-951B-3D817C659156}"/>
              </a:ext>
            </a:extLst>
          </p:cNvPr>
          <p:cNvGrpSpPr>
            <a:grpSpLocks noChangeAspect="1"/>
          </p:cNvGrpSpPr>
          <p:nvPr/>
        </p:nvGrpSpPr>
        <p:grpSpPr bwMode="ltGray">
          <a:xfrm>
            <a:off x="8103903" y="3398188"/>
            <a:ext cx="1551360" cy="227945"/>
            <a:chOff x="5855615" y="2607175"/>
            <a:chExt cx="1555222" cy="234026"/>
          </a:xfrm>
        </p:grpSpPr>
        <p:sp>
          <p:nvSpPr>
            <p:cNvPr id="198" name="Rounded Rectangle 164">
              <a:extLst>
                <a:ext uri="{FF2B5EF4-FFF2-40B4-BE49-F238E27FC236}">
                  <a16:creationId xmlns:a16="http://schemas.microsoft.com/office/drawing/2014/main" id="{6B13BD6A-181F-408F-9AF2-D798D6ECD5F8}"/>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99" name="Straight Connector 198">
              <a:extLst>
                <a:ext uri="{FF2B5EF4-FFF2-40B4-BE49-F238E27FC236}">
                  <a16:creationId xmlns:a16="http://schemas.microsoft.com/office/drawing/2014/main" id="{48147BBD-3B85-4309-A9DF-F8B631CC3BEF}"/>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200" name="Straight Connector 199">
              <a:extLst>
                <a:ext uri="{FF2B5EF4-FFF2-40B4-BE49-F238E27FC236}">
                  <a16:creationId xmlns:a16="http://schemas.microsoft.com/office/drawing/2014/main" id="{A1707BB5-C719-46B3-8E0F-7DFC164878C5}"/>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201" name="Straight Connector 200">
              <a:extLst>
                <a:ext uri="{FF2B5EF4-FFF2-40B4-BE49-F238E27FC236}">
                  <a16:creationId xmlns:a16="http://schemas.microsoft.com/office/drawing/2014/main" id="{5A24A42E-7120-4FE3-B5E4-0A2DC28741E3}"/>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202" name="Straight Connector 201">
              <a:extLst>
                <a:ext uri="{FF2B5EF4-FFF2-40B4-BE49-F238E27FC236}">
                  <a16:creationId xmlns:a16="http://schemas.microsoft.com/office/drawing/2014/main" id="{833CE2D2-34A4-46A2-BABB-BDAC72C83FAA}"/>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203" name="Straight Connector 202">
              <a:extLst>
                <a:ext uri="{FF2B5EF4-FFF2-40B4-BE49-F238E27FC236}">
                  <a16:creationId xmlns:a16="http://schemas.microsoft.com/office/drawing/2014/main" id="{22AF85E9-BF6E-48CD-80CB-4CF39FD3489E}"/>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204" name="Straight Connector 203">
              <a:extLst>
                <a:ext uri="{FF2B5EF4-FFF2-40B4-BE49-F238E27FC236}">
                  <a16:creationId xmlns:a16="http://schemas.microsoft.com/office/drawing/2014/main" id="{7FFC1682-3A20-45C7-A44E-76C36636E377}"/>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205" name="Group 204">
            <a:extLst>
              <a:ext uri="{FF2B5EF4-FFF2-40B4-BE49-F238E27FC236}">
                <a16:creationId xmlns:a16="http://schemas.microsoft.com/office/drawing/2014/main" id="{F55AD243-6886-4803-BC9E-02BEF22B8C1E}"/>
              </a:ext>
            </a:extLst>
          </p:cNvPr>
          <p:cNvGrpSpPr/>
          <p:nvPr/>
        </p:nvGrpSpPr>
        <p:grpSpPr>
          <a:xfrm>
            <a:off x="8103904" y="2655047"/>
            <a:ext cx="1547641" cy="637572"/>
            <a:chOff x="2926868" y="3186056"/>
            <a:chExt cx="1857169" cy="765086"/>
          </a:xfrm>
        </p:grpSpPr>
        <p:sp>
          <p:nvSpPr>
            <p:cNvPr id="206" name="Rectangle: Rounded Corners 107">
              <a:extLst>
                <a:ext uri="{FF2B5EF4-FFF2-40B4-BE49-F238E27FC236}">
                  <a16:creationId xmlns:a16="http://schemas.microsoft.com/office/drawing/2014/main" id="{FB95F092-17F7-4231-B849-7E7CE9CCD21B}"/>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207" name="Picture 206">
              <a:extLst>
                <a:ext uri="{FF2B5EF4-FFF2-40B4-BE49-F238E27FC236}">
                  <a16:creationId xmlns:a16="http://schemas.microsoft.com/office/drawing/2014/main" id="{E894D5EA-E9AE-402F-959D-D18E812BB4B7}"/>
                </a:ext>
              </a:extLst>
            </p:cNvPr>
            <p:cNvPicPr>
              <a:picLocks noChangeAspect="1"/>
            </p:cNvPicPr>
            <p:nvPr/>
          </p:nvPicPr>
          <p:blipFill>
            <a:blip r:embed="rId5"/>
            <a:stretch>
              <a:fillRect/>
            </a:stretch>
          </p:blipFill>
          <p:spPr>
            <a:xfrm>
              <a:off x="2927020" y="3186056"/>
              <a:ext cx="351648" cy="338328"/>
            </a:xfrm>
            <a:prstGeom prst="rect">
              <a:avLst/>
            </a:prstGeom>
          </p:spPr>
        </p:pic>
        <p:pic>
          <p:nvPicPr>
            <p:cNvPr id="208" name="Picture 207">
              <a:extLst>
                <a:ext uri="{FF2B5EF4-FFF2-40B4-BE49-F238E27FC236}">
                  <a16:creationId xmlns:a16="http://schemas.microsoft.com/office/drawing/2014/main" id="{BFCDBC3B-B51A-4E4D-AD1A-5E93DA24A9B1}"/>
                </a:ext>
              </a:extLst>
            </p:cNvPr>
            <p:cNvPicPr>
              <a:picLocks noChangeAspect="1"/>
            </p:cNvPicPr>
            <p:nvPr/>
          </p:nvPicPr>
          <p:blipFill>
            <a:blip r:embed="rId5"/>
            <a:stretch>
              <a:fillRect/>
            </a:stretch>
          </p:blipFill>
          <p:spPr>
            <a:xfrm>
              <a:off x="3357218" y="3186056"/>
              <a:ext cx="351648" cy="338328"/>
            </a:xfrm>
            <a:prstGeom prst="rect">
              <a:avLst/>
            </a:prstGeom>
          </p:spPr>
        </p:pic>
        <p:pic>
          <p:nvPicPr>
            <p:cNvPr id="209" name="Picture 208">
              <a:extLst>
                <a:ext uri="{FF2B5EF4-FFF2-40B4-BE49-F238E27FC236}">
                  <a16:creationId xmlns:a16="http://schemas.microsoft.com/office/drawing/2014/main" id="{C3800DDD-0B5B-43C2-9056-F2F9ED894C8A}"/>
                </a:ext>
              </a:extLst>
            </p:cNvPr>
            <p:cNvPicPr>
              <a:picLocks noChangeAspect="1"/>
            </p:cNvPicPr>
            <p:nvPr/>
          </p:nvPicPr>
          <p:blipFill>
            <a:blip r:embed="rId5"/>
            <a:stretch>
              <a:fillRect/>
            </a:stretch>
          </p:blipFill>
          <p:spPr>
            <a:xfrm>
              <a:off x="3787415" y="3186056"/>
              <a:ext cx="351648" cy="338328"/>
            </a:xfrm>
            <a:prstGeom prst="rect">
              <a:avLst/>
            </a:prstGeom>
          </p:spPr>
        </p:pic>
      </p:grpSp>
    </p:spTree>
    <p:custDataLst>
      <p:tags r:id="rId1"/>
    </p:custDataLst>
    <p:extLst>
      <p:ext uri="{BB962C8B-B14F-4D97-AF65-F5344CB8AC3E}">
        <p14:creationId xmlns:p14="http://schemas.microsoft.com/office/powerpoint/2010/main" val="42410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92"/>
                                        </p:tgtEl>
                                        <p:attrNameLst>
                                          <p:attrName>ppt_x</p:attrName>
                                        </p:attrNameLst>
                                      </p:cBhvr>
                                      <p:tavLst>
                                        <p:tav tm="0">
                                          <p:val>
                                            <p:strVal val="ppt_x"/>
                                          </p:val>
                                        </p:tav>
                                        <p:tav tm="100000">
                                          <p:val>
                                            <p:strVal val="1+ppt_w/2"/>
                                          </p:val>
                                        </p:tav>
                                      </p:tavLst>
                                    </p:anim>
                                    <p:anim calcmode="lin" valueType="num">
                                      <p:cBhvr additive="base">
                                        <p:cTn id="7" dur="500"/>
                                        <p:tgtEl>
                                          <p:spTgt spid="92"/>
                                        </p:tgtEl>
                                        <p:attrNameLst>
                                          <p:attrName>ppt_y</p:attrName>
                                        </p:attrNameLst>
                                      </p:cBhvr>
                                      <p:tavLst>
                                        <p:tav tm="0">
                                          <p:val>
                                            <p:strVal val="ppt_y"/>
                                          </p:val>
                                        </p:tav>
                                        <p:tav tm="100000">
                                          <p:val>
                                            <p:strVal val="ppt_y"/>
                                          </p:val>
                                        </p:tav>
                                      </p:tavLst>
                                    </p:anim>
                                    <p:set>
                                      <p:cBhvr>
                                        <p:cTn id="8" dur="1" fill="hold">
                                          <p:stCondLst>
                                            <p:cond delay="499"/>
                                          </p:stCondLst>
                                        </p:cTn>
                                        <p:tgtEl>
                                          <p:spTgt spid="92"/>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96"/>
                                        </p:tgtEl>
                                        <p:attrNameLst>
                                          <p:attrName>ppt_x</p:attrName>
                                        </p:attrNameLst>
                                      </p:cBhvr>
                                      <p:tavLst>
                                        <p:tav tm="0">
                                          <p:val>
                                            <p:strVal val="ppt_x"/>
                                          </p:val>
                                        </p:tav>
                                        <p:tav tm="100000">
                                          <p:val>
                                            <p:strVal val="1+ppt_w/2"/>
                                          </p:val>
                                        </p:tav>
                                      </p:tavLst>
                                    </p:anim>
                                    <p:anim calcmode="lin" valueType="num">
                                      <p:cBhvr additive="base">
                                        <p:cTn id="11" dur="500"/>
                                        <p:tgtEl>
                                          <p:spTgt spid="96"/>
                                        </p:tgtEl>
                                        <p:attrNameLst>
                                          <p:attrName>ppt_y</p:attrName>
                                        </p:attrNameLst>
                                      </p:cBhvr>
                                      <p:tavLst>
                                        <p:tav tm="0">
                                          <p:val>
                                            <p:strVal val="ppt_y"/>
                                          </p:val>
                                        </p:tav>
                                        <p:tav tm="100000">
                                          <p:val>
                                            <p:strVal val="ppt_y"/>
                                          </p:val>
                                        </p:tav>
                                      </p:tavLst>
                                    </p:anim>
                                    <p:set>
                                      <p:cBhvr>
                                        <p:cTn id="12" dur="1" fill="hold">
                                          <p:stCondLst>
                                            <p:cond delay="499"/>
                                          </p:stCondLst>
                                        </p:cTn>
                                        <p:tgtEl>
                                          <p:spTgt spid="96"/>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500"/>
                                        <p:tgtEl>
                                          <p:spTgt spid="97"/>
                                        </p:tgtEl>
                                        <p:attrNameLst>
                                          <p:attrName>ppt_x</p:attrName>
                                        </p:attrNameLst>
                                      </p:cBhvr>
                                      <p:tavLst>
                                        <p:tav tm="0">
                                          <p:val>
                                            <p:strVal val="ppt_x"/>
                                          </p:val>
                                        </p:tav>
                                        <p:tav tm="100000">
                                          <p:val>
                                            <p:strVal val="1+ppt_w/2"/>
                                          </p:val>
                                        </p:tav>
                                      </p:tavLst>
                                    </p:anim>
                                    <p:anim calcmode="lin" valueType="num">
                                      <p:cBhvr additive="base">
                                        <p:cTn id="15" dur="500"/>
                                        <p:tgtEl>
                                          <p:spTgt spid="97"/>
                                        </p:tgtEl>
                                        <p:attrNameLst>
                                          <p:attrName>ppt_y</p:attrName>
                                        </p:attrNameLst>
                                      </p:cBhvr>
                                      <p:tavLst>
                                        <p:tav tm="0">
                                          <p:val>
                                            <p:strVal val="ppt_y"/>
                                          </p:val>
                                        </p:tav>
                                        <p:tav tm="100000">
                                          <p:val>
                                            <p:strVal val="ppt_y"/>
                                          </p:val>
                                        </p:tav>
                                      </p:tavLst>
                                    </p:anim>
                                    <p:set>
                                      <p:cBhvr>
                                        <p:cTn id="16" dur="1" fill="hold">
                                          <p:stCondLst>
                                            <p:cond delay="499"/>
                                          </p:stCondLst>
                                        </p:cTn>
                                        <p:tgtEl>
                                          <p:spTgt spid="97"/>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500"/>
                                        <p:tgtEl>
                                          <p:spTgt spid="105"/>
                                        </p:tgtEl>
                                        <p:attrNameLst>
                                          <p:attrName>ppt_x</p:attrName>
                                        </p:attrNameLst>
                                      </p:cBhvr>
                                      <p:tavLst>
                                        <p:tav tm="0">
                                          <p:val>
                                            <p:strVal val="ppt_x"/>
                                          </p:val>
                                        </p:tav>
                                        <p:tav tm="100000">
                                          <p:val>
                                            <p:strVal val="1+ppt_w/2"/>
                                          </p:val>
                                        </p:tav>
                                      </p:tavLst>
                                    </p:anim>
                                    <p:anim calcmode="lin" valueType="num">
                                      <p:cBhvr additive="base">
                                        <p:cTn id="19" dur="500"/>
                                        <p:tgtEl>
                                          <p:spTgt spid="105"/>
                                        </p:tgtEl>
                                        <p:attrNameLst>
                                          <p:attrName>ppt_y</p:attrName>
                                        </p:attrNameLst>
                                      </p:cBhvr>
                                      <p:tavLst>
                                        <p:tav tm="0">
                                          <p:val>
                                            <p:strVal val="ppt_y"/>
                                          </p:val>
                                        </p:tav>
                                        <p:tav tm="100000">
                                          <p:val>
                                            <p:strVal val="ppt_y"/>
                                          </p:val>
                                        </p:tav>
                                      </p:tavLst>
                                    </p:anim>
                                    <p:set>
                                      <p:cBhvr>
                                        <p:cTn id="20" dur="1" fill="hold">
                                          <p:stCondLst>
                                            <p:cond delay="499"/>
                                          </p:stCondLst>
                                        </p:cTn>
                                        <p:tgtEl>
                                          <p:spTgt spid="105"/>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500"/>
                                        <p:tgtEl>
                                          <p:spTgt spid="106"/>
                                        </p:tgtEl>
                                        <p:attrNameLst>
                                          <p:attrName>ppt_x</p:attrName>
                                        </p:attrNameLst>
                                      </p:cBhvr>
                                      <p:tavLst>
                                        <p:tav tm="0">
                                          <p:val>
                                            <p:strVal val="ppt_x"/>
                                          </p:val>
                                        </p:tav>
                                        <p:tav tm="100000">
                                          <p:val>
                                            <p:strVal val="1+ppt_w/2"/>
                                          </p:val>
                                        </p:tav>
                                      </p:tavLst>
                                    </p:anim>
                                    <p:anim calcmode="lin" valueType="num">
                                      <p:cBhvr additive="base">
                                        <p:cTn id="23" dur="500"/>
                                        <p:tgtEl>
                                          <p:spTgt spid="106"/>
                                        </p:tgtEl>
                                        <p:attrNameLst>
                                          <p:attrName>ppt_y</p:attrName>
                                        </p:attrNameLst>
                                      </p:cBhvr>
                                      <p:tavLst>
                                        <p:tav tm="0">
                                          <p:val>
                                            <p:strVal val="ppt_y"/>
                                          </p:val>
                                        </p:tav>
                                        <p:tav tm="100000">
                                          <p:val>
                                            <p:strVal val="ppt_y"/>
                                          </p:val>
                                        </p:tav>
                                      </p:tavLst>
                                    </p:anim>
                                    <p:set>
                                      <p:cBhvr>
                                        <p:cTn id="24" dur="1" fill="hold">
                                          <p:stCondLst>
                                            <p:cond delay="499"/>
                                          </p:stCondLst>
                                        </p:cTn>
                                        <p:tgtEl>
                                          <p:spTgt spid="106"/>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500"/>
                                        <p:tgtEl>
                                          <p:spTgt spid="107"/>
                                        </p:tgtEl>
                                        <p:attrNameLst>
                                          <p:attrName>ppt_x</p:attrName>
                                        </p:attrNameLst>
                                      </p:cBhvr>
                                      <p:tavLst>
                                        <p:tav tm="0">
                                          <p:val>
                                            <p:strVal val="ppt_x"/>
                                          </p:val>
                                        </p:tav>
                                        <p:tav tm="100000">
                                          <p:val>
                                            <p:strVal val="1+ppt_w/2"/>
                                          </p:val>
                                        </p:tav>
                                      </p:tavLst>
                                    </p:anim>
                                    <p:anim calcmode="lin" valueType="num">
                                      <p:cBhvr additive="base">
                                        <p:cTn id="27" dur="500"/>
                                        <p:tgtEl>
                                          <p:spTgt spid="107"/>
                                        </p:tgtEl>
                                        <p:attrNameLst>
                                          <p:attrName>ppt_y</p:attrName>
                                        </p:attrNameLst>
                                      </p:cBhvr>
                                      <p:tavLst>
                                        <p:tav tm="0">
                                          <p:val>
                                            <p:strVal val="ppt_y"/>
                                          </p:val>
                                        </p:tav>
                                        <p:tav tm="100000">
                                          <p:val>
                                            <p:strVal val="ppt_y"/>
                                          </p:val>
                                        </p:tav>
                                      </p:tavLst>
                                    </p:anim>
                                    <p:set>
                                      <p:cBhvr>
                                        <p:cTn id="28" dur="1" fill="hold">
                                          <p:stCondLst>
                                            <p:cond delay="499"/>
                                          </p:stCondLst>
                                        </p:cTn>
                                        <p:tgtEl>
                                          <p:spTgt spid="107"/>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500"/>
                                        <p:tgtEl>
                                          <p:spTgt spid="147"/>
                                        </p:tgtEl>
                                        <p:attrNameLst>
                                          <p:attrName>ppt_x</p:attrName>
                                        </p:attrNameLst>
                                      </p:cBhvr>
                                      <p:tavLst>
                                        <p:tav tm="0">
                                          <p:val>
                                            <p:strVal val="ppt_x"/>
                                          </p:val>
                                        </p:tav>
                                        <p:tav tm="100000">
                                          <p:val>
                                            <p:strVal val="1+ppt_w/2"/>
                                          </p:val>
                                        </p:tav>
                                      </p:tavLst>
                                    </p:anim>
                                    <p:anim calcmode="lin" valueType="num">
                                      <p:cBhvr additive="base">
                                        <p:cTn id="31" dur="500"/>
                                        <p:tgtEl>
                                          <p:spTgt spid="147"/>
                                        </p:tgtEl>
                                        <p:attrNameLst>
                                          <p:attrName>ppt_y</p:attrName>
                                        </p:attrNameLst>
                                      </p:cBhvr>
                                      <p:tavLst>
                                        <p:tav tm="0">
                                          <p:val>
                                            <p:strVal val="ppt_y"/>
                                          </p:val>
                                        </p:tav>
                                        <p:tav tm="100000">
                                          <p:val>
                                            <p:strVal val="ppt_y"/>
                                          </p:val>
                                        </p:tav>
                                      </p:tavLst>
                                    </p:anim>
                                    <p:set>
                                      <p:cBhvr>
                                        <p:cTn id="32" dur="1" fill="hold">
                                          <p:stCondLst>
                                            <p:cond delay="499"/>
                                          </p:stCondLst>
                                        </p:cTn>
                                        <p:tgtEl>
                                          <p:spTgt spid="147"/>
                                        </p:tgtEl>
                                        <p:attrNameLst>
                                          <p:attrName>style.visibility</p:attrName>
                                        </p:attrNameLst>
                                      </p:cBhvr>
                                      <p:to>
                                        <p:strVal val="hidden"/>
                                      </p:to>
                                    </p:set>
                                  </p:childTnLst>
                                </p:cTn>
                              </p:par>
                              <p:par>
                                <p:cTn id="33" presetID="2" presetClass="exit" presetSubtype="2" fill="hold" nodeType="withEffect">
                                  <p:stCondLst>
                                    <p:cond delay="0"/>
                                  </p:stCondLst>
                                  <p:childTnLst>
                                    <p:anim calcmode="lin" valueType="num">
                                      <p:cBhvr additive="base">
                                        <p:cTn id="34" dur="500"/>
                                        <p:tgtEl>
                                          <p:spTgt spid="91"/>
                                        </p:tgtEl>
                                        <p:attrNameLst>
                                          <p:attrName>ppt_x</p:attrName>
                                        </p:attrNameLst>
                                      </p:cBhvr>
                                      <p:tavLst>
                                        <p:tav tm="0">
                                          <p:val>
                                            <p:strVal val="ppt_x"/>
                                          </p:val>
                                        </p:tav>
                                        <p:tav tm="100000">
                                          <p:val>
                                            <p:strVal val="1+ppt_w/2"/>
                                          </p:val>
                                        </p:tav>
                                      </p:tavLst>
                                    </p:anim>
                                    <p:anim calcmode="lin" valueType="num">
                                      <p:cBhvr additive="base">
                                        <p:cTn id="35" dur="500"/>
                                        <p:tgtEl>
                                          <p:spTgt spid="91"/>
                                        </p:tgtEl>
                                        <p:attrNameLst>
                                          <p:attrName>ppt_y</p:attrName>
                                        </p:attrNameLst>
                                      </p:cBhvr>
                                      <p:tavLst>
                                        <p:tav tm="0">
                                          <p:val>
                                            <p:strVal val="ppt_y"/>
                                          </p:val>
                                        </p:tav>
                                        <p:tav tm="100000">
                                          <p:val>
                                            <p:strVal val="ppt_y"/>
                                          </p:val>
                                        </p:tav>
                                      </p:tavLst>
                                    </p:anim>
                                    <p:set>
                                      <p:cBhvr>
                                        <p:cTn id="36" dur="1" fill="hold">
                                          <p:stCondLst>
                                            <p:cond delay="499"/>
                                          </p:stCondLst>
                                        </p:cTn>
                                        <p:tgtEl>
                                          <p:spTgt spid="91"/>
                                        </p:tgtEl>
                                        <p:attrNameLst>
                                          <p:attrName>style.visibility</p:attrName>
                                        </p:attrNameLst>
                                      </p:cBhvr>
                                      <p:to>
                                        <p:strVal val="hidden"/>
                                      </p:to>
                                    </p:set>
                                  </p:childTnLst>
                                </p:cTn>
                              </p:par>
                              <p:par>
                                <p:cTn id="37" presetID="2" presetClass="exit" presetSubtype="2" fill="hold" nodeType="withEffect">
                                  <p:stCondLst>
                                    <p:cond delay="0"/>
                                  </p:stCondLst>
                                  <p:childTnLst>
                                    <p:anim calcmode="lin" valueType="num">
                                      <p:cBhvr additive="base">
                                        <p:cTn id="38" dur="500"/>
                                        <p:tgtEl>
                                          <p:spTgt spid="148"/>
                                        </p:tgtEl>
                                        <p:attrNameLst>
                                          <p:attrName>ppt_x</p:attrName>
                                        </p:attrNameLst>
                                      </p:cBhvr>
                                      <p:tavLst>
                                        <p:tav tm="0">
                                          <p:val>
                                            <p:strVal val="ppt_x"/>
                                          </p:val>
                                        </p:tav>
                                        <p:tav tm="100000">
                                          <p:val>
                                            <p:strVal val="1+ppt_w/2"/>
                                          </p:val>
                                        </p:tav>
                                      </p:tavLst>
                                    </p:anim>
                                    <p:anim calcmode="lin" valueType="num">
                                      <p:cBhvr additive="base">
                                        <p:cTn id="39" dur="500"/>
                                        <p:tgtEl>
                                          <p:spTgt spid="148"/>
                                        </p:tgtEl>
                                        <p:attrNameLst>
                                          <p:attrName>ppt_y</p:attrName>
                                        </p:attrNameLst>
                                      </p:cBhvr>
                                      <p:tavLst>
                                        <p:tav tm="0">
                                          <p:val>
                                            <p:strVal val="ppt_y"/>
                                          </p:val>
                                        </p:tav>
                                        <p:tav tm="100000">
                                          <p:val>
                                            <p:strVal val="ppt_y"/>
                                          </p:val>
                                        </p:tav>
                                      </p:tavLst>
                                    </p:anim>
                                    <p:set>
                                      <p:cBhvr>
                                        <p:cTn id="40" dur="1" fill="hold">
                                          <p:stCondLst>
                                            <p:cond delay="499"/>
                                          </p:stCondLst>
                                        </p:cTn>
                                        <p:tgtEl>
                                          <p:spTgt spid="148"/>
                                        </p:tgtEl>
                                        <p:attrNameLst>
                                          <p:attrName>style.visibility</p:attrName>
                                        </p:attrNameLst>
                                      </p:cBhvr>
                                      <p:to>
                                        <p:strVal val="hidden"/>
                                      </p:to>
                                    </p:set>
                                  </p:childTnLst>
                                </p:cTn>
                              </p:par>
                              <p:par>
                                <p:cTn id="41" presetID="2" presetClass="exit" presetSubtype="2" fill="hold" nodeType="withEffect">
                                  <p:stCondLst>
                                    <p:cond delay="0"/>
                                  </p:stCondLst>
                                  <p:childTnLst>
                                    <p:anim calcmode="lin" valueType="num">
                                      <p:cBhvr additive="base">
                                        <p:cTn id="42" dur="500"/>
                                        <p:tgtEl>
                                          <p:spTgt spid="139"/>
                                        </p:tgtEl>
                                        <p:attrNameLst>
                                          <p:attrName>ppt_x</p:attrName>
                                        </p:attrNameLst>
                                      </p:cBhvr>
                                      <p:tavLst>
                                        <p:tav tm="0">
                                          <p:val>
                                            <p:strVal val="ppt_x"/>
                                          </p:val>
                                        </p:tav>
                                        <p:tav tm="100000">
                                          <p:val>
                                            <p:strVal val="1+ppt_w/2"/>
                                          </p:val>
                                        </p:tav>
                                      </p:tavLst>
                                    </p:anim>
                                    <p:anim calcmode="lin" valueType="num">
                                      <p:cBhvr additive="base">
                                        <p:cTn id="43" dur="500"/>
                                        <p:tgtEl>
                                          <p:spTgt spid="139"/>
                                        </p:tgtEl>
                                        <p:attrNameLst>
                                          <p:attrName>ppt_y</p:attrName>
                                        </p:attrNameLst>
                                      </p:cBhvr>
                                      <p:tavLst>
                                        <p:tav tm="0">
                                          <p:val>
                                            <p:strVal val="ppt_y"/>
                                          </p:val>
                                        </p:tav>
                                        <p:tav tm="100000">
                                          <p:val>
                                            <p:strVal val="ppt_y"/>
                                          </p:val>
                                        </p:tav>
                                      </p:tavLst>
                                    </p:anim>
                                    <p:set>
                                      <p:cBhvr>
                                        <p:cTn id="44" dur="1" fill="hold">
                                          <p:stCondLst>
                                            <p:cond delay="499"/>
                                          </p:stCondLst>
                                        </p:cTn>
                                        <p:tgtEl>
                                          <p:spTgt spid="139"/>
                                        </p:tgtEl>
                                        <p:attrNameLst>
                                          <p:attrName>style.visibility</p:attrName>
                                        </p:attrNameLst>
                                      </p:cBhvr>
                                      <p:to>
                                        <p:strVal val="hidden"/>
                                      </p:to>
                                    </p:set>
                                  </p:childTnLst>
                                </p:cTn>
                              </p:par>
                              <p:par>
                                <p:cTn id="45" presetID="2" presetClass="exit" presetSubtype="2" fill="hold" nodeType="withEffect">
                                  <p:stCondLst>
                                    <p:cond delay="0"/>
                                  </p:stCondLst>
                                  <p:childTnLst>
                                    <p:anim calcmode="lin" valueType="num">
                                      <p:cBhvr additive="base">
                                        <p:cTn id="46" dur="500"/>
                                        <p:tgtEl>
                                          <p:spTgt spid="140"/>
                                        </p:tgtEl>
                                        <p:attrNameLst>
                                          <p:attrName>ppt_x</p:attrName>
                                        </p:attrNameLst>
                                      </p:cBhvr>
                                      <p:tavLst>
                                        <p:tav tm="0">
                                          <p:val>
                                            <p:strVal val="ppt_x"/>
                                          </p:val>
                                        </p:tav>
                                        <p:tav tm="100000">
                                          <p:val>
                                            <p:strVal val="1+ppt_w/2"/>
                                          </p:val>
                                        </p:tav>
                                      </p:tavLst>
                                    </p:anim>
                                    <p:anim calcmode="lin" valueType="num">
                                      <p:cBhvr additive="base">
                                        <p:cTn id="47" dur="500"/>
                                        <p:tgtEl>
                                          <p:spTgt spid="140"/>
                                        </p:tgtEl>
                                        <p:attrNameLst>
                                          <p:attrName>ppt_y</p:attrName>
                                        </p:attrNameLst>
                                      </p:cBhvr>
                                      <p:tavLst>
                                        <p:tav tm="0">
                                          <p:val>
                                            <p:strVal val="ppt_y"/>
                                          </p:val>
                                        </p:tav>
                                        <p:tav tm="100000">
                                          <p:val>
                                            <p:strVal val="ppt_y"/>
                                          </p:val>
                                        </p:tav>
                                      </p:tavLst>
                                    </p:anim>
                                    <p:set>
                                      <p:cBhvr>
                                        <p:cTn id="48" dur="1" fill="hold">
                                          <p:stCondLst>
                                            <p:cond delay="499"/>
                                          </p:stCondLst>
                                        </p:cTn>
                                        <p:tgtEl>
                                          <p:spTgt spid="140"/>
                                        </p:tgtEl>
                                        <p:attrNameLst>
                                          <p:attrName>style.visibility</p:attrName>
                                        </p:attrNameLst>
                                      </p:cBhvr>
                                      <p:to>
                                        <p:strVal val="hidden"/>
                                      </p:to>
                                    </p:set>
                                  </p:childTnLst>
                                </p:cTn>
                              </p:par>
                              <p:par>
                                <p:cTn id="49" presetID="2" presetClass="exit" presetSubtype="2" fill="hold" nodeType="withEffect">
                                  <p:stCondLst>
                                    <p:cond delay="0"/>
                                  </p:stCondLst>
                                  <p:childTnLst>
                                    <p:anim calcmode="lin" valueType="num">
                                      <p:cBhvr additive="base">
                                        <p:cTn id="50" dur="500"/>
                                        <p:tgtEl>
                                          <p:spTgt spid="141"/>
                                        </p:tgtEl>
                                        <p:attrNameLst>
                                          <p:attrName>ppt_x</p:attrName>
                                        </p:attrNameLst>
                                      </p:cBhvr>
                                      <p:tavLst>
                                        <p:tav tm="0">
                                          <p:val>
                                            <p:strVal val="ppt_x"/>
                                          </p:val>
                                        </p:tav>
                                        <p:tav tm="100000">
                                          <p:val>
                                            <p:strVal val="1+ppt_w/2"/>
                                          </p:val>
                                        </p:tav>
                                      </p:tavLst>
                                    </p:anim>
                                    <p:anim calcmode="lin" valueType="num">
                                      <p:cBhvr additive="base">
                                        <p:cTn id="51" dur="500"/>
                                        <p:tgtEl>
                                          <p:spTgt spid="141"/>
                                        </p:tgtEl>
                                        <p:attrNameLst>
                                          <p:attrName>ppt_y</p:attrName>
                                        </p:attrNameLst>
                                      </p:cBhvr>
                                      <p:tavLst>
                                        <p:tav tm="0">
                                          <p:val>
                                            <p:strVal val="ppt_y"/>
                                          </p:val>
                                        </p:tav>
                                        <p:tav tm="100000">
                                          <p:val>
                                            <p:strVal val="ppt_y"/>
                                          </p:val>
                                        </p:tav>
                                      </p:tavLst>
                                    </p:anim>
                                    <p:set>
                                      <p:cBhvr>
                                        <p:cTn id="52" dur="1" fill="hold">
                                          <p:stCondLst>
                                            <p:cond delay="499"/>
                                          </p:stCondLst>
                                        </p:cTn>
                                        <p:tgtEl>
                                          <p:spTgt spid="141"/>
                                        </p:tgtEl>
                                        <p:attrNameLst>
                                          <p:attrName>style.visibility</p:attrName>
                                        </p:attrNameLst>
                                      </p:cBhvr>
                                      <p:to>
                                        <p:strVal val="hidden"/>
                                      </p:to>
                                    </p:set>
                                  </p:childTnLst>
                                </p:cTn>
                              </p:par>
                              <p:par>
                                <p:cTn id="53" presetID="2" presetClass="exit" presetSubtype="2" fill="hold" nodeType="withEffect">
                                  <p:stCondLst>
                                    <p:cond delay="0"/>
                                  </p:stCondLst>
                                  <p:childTnLst>
                                    <p:anim calcmode="lin" valueType="num">
                                      <p:cBhvr additive="base">
                                        <p:cTn id="54" dur="500"/>
                                        <p:tgtEl>
                                          <p:spTgt spid="142"/>
                                        </p:tgtEl>
                                        <p:attrNameLst>
                                          <p:attrName>ppt_x</p:attrName>
                                        </p:attrNameLst>
                                      </p:cBhvr>
                                      <p:tavLst>
                                        <p:tav tm="0">
                                          <p:val>
                                            <p:strVal val="ppt_x"/>
                                          </p:val>
                                        </p:tav>
                                        <p:tav tm="100000">
                                          <p:val>
                                            <p:strVal val="1+ppt_w/2"/>
                                          </p:val>
                                        </p:tav>
                                      </p:tavLst>
                                    </p:anim>
                                    <p:anim calcmode="lin" valueType="num">
                                      <p:cBhvr additive="base">
                                        <p:cTn id="55" dur="500"/>
                                        <p:tgtEl>
                                          <p:spTgt spid="142"/>
                                        </p:tgtEl>
                                        <p:attrNameLst>
                                          <p:attrName>ppt_y</p:attrName>
                                        </p:attrNameLst>
                                      </p:cBhvr>
                                      <p:tavLst>
                                        <p:tav tm="0">
                                          <p:val>
                                            <p:strVal val="ppt_y"/>
                                          </p:val>
                                        </p:tav>
                                        <p:tav tm="100000">
                                          <p:val>
                                            <p:strVal val="ppt_y"/>
                                          </p:val>
                                        </p:tav>
                                      </p:tavLst>
                                    </p:anim>
                                    <p:set>
                                      <p:cBhvr>
                                        <p:cTn id="56" dur="1" fill="hold">
                                          <p:stCondLst>
                                            <p:cond delay="499"/>
                                          </p:stCondLst>
                                        </p:cTn>
                                        <p:tgtEl>
                                          <p:spTgt spid="142"/>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500"/>
                                        <p:tgtEl>
                                          <p:spTgt spid="160"/>
                                        </p:tgtEl>
                                        <p:attrNameLst>
                                          <p:attrName>ppt_x</p:attrName>
                                        </p:attrNameLst>
                                      </p:cBhvr>
                                      <p:tavLst>
                                        <p:tav tm="0">
                                          <p:val>
                                            <p:strVal val="ppt_x"/>
                                          </p:val>
                                        </p:tav>
                                        <p:tav tm="100000">
                                          <p:val>
                                            <p:strVal val="1+ppt_w/2"/>
                                          </p:val>
                                        </p:tav>
                                      </p:tavLst>
                                    </p:anim>
                                    <p:anim calcmode="lin" valueType="num">
                                      <p:cBhvr additive="base">
                                        <p:cTn id="59" dur="500"/>
                                        <p:tgtEl>
                                          <p:spTgt spid="160"/>
                                        </p:tgtEl>
                                        <p:attrNameLst>
                                          <p:attrName>ppt_y</p:attrName>
                                        </p:attrNameLst>
                                      </p:cBhvr>
                                      <p:tavLst>
                                        <p:tav tm="0">
                                          <p:val>
                                            <p:strVal val="ppt_y"/>
                                          </p:val>
                                        </p:tav>
                                        <p:tav tm="100000">
                                          <p:val>
                                            <p:strVal val="ppt_y"/>
                                          </p:val>
                                        </p:tav>
                                      </p:tavLst>
                                    </p:anim>
                                    <p:set>
                                      <p:cBhvr>
                                        <p:cTn id="60" dur="1" fill="hold">
                                          <p:stCondLst>
                                            <p:cond delay="499"/>
                                          </p:stCondLst>
                                        </p:cTn>
                                        <p:tgtEl>
                                          <p:spTgt spid="160"/>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61"/>
                                        </p:tgtEl>
                                        <p:attrNameLst>
                                          <p:attrName>ppt_x</p:attrName>
                                        </p:attrNameLst>
                                      </p:cBhvr>
                                      <p:tavLst>
                                        <p:tav tm="0">
                                          <p:val>
                                            <p:strVal val="ppt_x"/>
                                          </p:val>
                                        </p:tav>
                                        <p:tav tm="100000">
                                          <p:val>
                                            <p:strVal val="1+ppt_w/2"/>
                                          </p:val>
                                        </p:tav>
                                      </p:tavLst>
                                    </p:anim>
                                    <p:anim calcmode="lin" valueType="num">
                                      <p:cBhvr additive="base">
                                        <p:cTn id="63" dur="500"/>
                                        <p:tgtEl>
                                          <p:spTgt spid="161"/>
                                        </p:tgtEl>
                                        <p:attrNameLst>
                                          <p:attrName>ppt_y</p:attrName>
                                        </p:attrNameLst>
                                      </p:cBhvr>
                                      <p:tavLst>
                                        <p:tav tm="0">
                                          <p:val>
                                            <p:strVal val="ppt_y"/>
                                          </p:val>
                                        </p:tav>
                                        <p:tav tm="100000">
                                          <p:val>
                                            <p:strVal val="ppt_y"/>
                                          </p:val>
                                        </p:tav>
                                      </p:tavLst>
                                    </p:anim>
                                    <p:set>
                                      <p:cBhvr>
                                        <p:cTn id="64" dur="1" fill="hold">
                                          <p:stCondLst>
                                            <p:cond delay="499"/>
                                          </p:stCondLst>
                                        </p:cTn>
                                        <p:tgtEl>
                                          <p:spTgt spid="161"/>
                                        </p:tgtEl>
                                        <p:attrNameLst>
                                          <p:attrName>style.visibility</p:attrName>
                                        </p:attrNameLst>
                                      </p:cBhvr>
                                      <p:to>
                                        <p:strVal val="hidden"/>
                                      </p:to>
                                    </p:set>
                                  </p:childTnLst>
                                </p:cTn>
                              </p:par>
                              <p:par>
                                <p:cTn id="65" presetID="2" presetClass="exit" presetSubtype="2" fill="hold" nodeType="withEffect">
                                  <p:stCondLst>
                                    <p:cond delay="0"/>
                                  </p:stCondLst>
                                  <p:childTnLst>
                                    <p:anim calcmode="lin" valueType="num">
                                      <p:cBhvr additive="base">
                                        <p:cTn id="66" dur="500"/>
                                        <p:tgtEl>
                                          <p:spTgt spid="162"/>
                                        </p:tgtEl>
                                        <p:attrNameLst>
                                          <p:attrName>ppt_x</p:attrName>
                                        </p:attrNameLst>
                                      </p:cBhvr>
                                      <p:tavLst>
                                        <p:tav tm="0">
                                          <p:val>
                                            <p:strVal val="ppt_x"/>
                                          </p:val>
                                        </p:tav>
                                        <p:tav tm="100000">
                                          <p:val>
                                            <p:strVal val="1+ppt_w/2"/>
                                          </p:val>
                                        </p:tav>
                                      </p:tavLst>
                                    </p:anim>
                                    <p:anim calcmode="lin" valueType="num">
                                      <p:cBhvr additive="base">
                                        <p:cTn id="67" dur="500"/>
                                        <p:tgtEl>
                                          <p:spTgt spid="162"/>
                                        </p:tgtEl>
                                        <p:attrNameLst>
                                          <p:attrName>ppt_y</p:attrName>
                                        </p:attrNameLst>
                                      </p:cBhvr>
                                      <p:tavLst>
                                        <p:tav tm="0">
                                          <p:val>
                                            <p:strVal val="ppt_y"/>
                                          </p:val>
                                        </p:tav>
                                        <p:tav tm="100000">
                                          <p:val>
                                            <p:strVal val="ppt_y"/>
                                          </p:val>
                                        </p:tav>
                                      </p:tavLst>
                                    </p:anim>
                                    <p:set>
                                      <p:cBhvr>
                                        <p:cTn id="68" dur="1" fill="hold">
                                          <p:stCondLst>
                                            <p:cond delay="499"/>
                                          </p:stCondLst>
                                        </p:cTn>
                                        <p:tgtEl>
                                          <p:spTgt spid="162"/>
                                        </p:tgtEl>
                                        <p:attrNameLst>
                                          <p:attrName>style.visibility</p:attrName>
                                        </p:attrNameLst>
                                      </p:cBhvr>
                                      <p:to>
                                        <p:strVal val="hidden"/>
                                      </p:to>
                                    </p:set>
                                  </p:childTnLst>
                                </p:cTn>
                              </p:par>
                              <p:par>
                                <p:cTn id="69" presetID="2" presetClass="exit" presetSubtype="2" fill="hold" nodeType="withEffect">
                                  <p:stCondLst>
                                    <p:cond delay="0"/>
                                  </p:stCondLst>
                                  <p:childTnLst>
                                    <p:anim calcmode="lin" valueType="num">
                                      <p:cBhvr additive="base">
                                        <p:cTn id="70" dur="500"/>
                                        <p:tgtEl>
                                          <p:spTgt spid="163"/>
                                        </p:tgtEl>
                                        <p:attrNameLst>
                                          <p:attrName>ppt_x</p:attrName>
                                        </p:attrNameLst>
                                      </p:cBhvr>
                                      <p:tavLst>
                                        <p:tav tm="0">
                                          <p:val>
                                            <p:strVal val="ppt_x"/>
                                          </p:val>
                                        </p:tav>
                                        <p:tav tm="100000">
                                          <p:val>
                                            <p:strVal val="1+ppt_w/2"/>
                                          </p:val>
                                        </p:tav>
                                      </p:tavLst>
                                    </p:anim>
                                    <p:anim calcmode="lin" valueType="num">
                                      <p:cBhvr additive="base">
                                        <p:cTn id="71" dur="500"/>
                                        <p:tgtEl>
                                          <p:spTgt spid="163"/>
                                        </p:tgtEl>
                                        <p:attrNameLst>
                                          <p:attrName>ppt_y</p:attrName>
                                        </p:attrNameLst>
                                      </p:cBhvr>
                                      <p:tavLst>
                                        <p:tav tm="0">
                                          <p:val>
                                            <p:strVal val="ppt_y"/>
                                          </p:val>
                                        </p:tav>
                                        <p:tav tm="100000">
                                          <p:val>
                                            <p:strVal val="ppt_y"/>
                                          </p:val>
                                        </p:tav>
                                      </p:tavLst>
                                    </p:anim>
                                    <p:set>
                                      <p:cBhvr>
                                        <p:cTn id="72" dur="1" fill="hold">
                                          <p:stCondLst>
                                            <p:cond delay="499"/>
                                          </p:stCondLst>
                                        </p:cTn>
                                        <p:tgtEl>
                                          <p:spTgt spid="163"/>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500"/>
                                        <p:tgtEl>
                                          <p:spTgt spid="173"/>
                                        </p:tgtEl>
                                        <p:attrNameLst>
                                          <p:attrName>ppt_x</p:attrName>
                                        </p:attrNameLst>
                                      </p:cBhvr>
                                      <p:tavLst>
                                        <p:tav tm="0">
                                          <p:val>
                                            <p:strVal val="ppt_x"/>
                                          </p:val>
                                        </p:tav>
                                        <p:tav tm="100000">
                                          <p:val>
                                            <p:strVal val="1+ppt_w/2"/>
                                          </p:val>
                                        </p:tav>
                                      </p:tavLst>
                                    </p:anim>
                                    <p:anim calcmode="lin" valueType="num">
                                      <p:cBhvr additive="base">
                                        <p:cTn id="75" dur="500"/>
                                        <p:tgtEl>
                                          <p:spTgt spid="173"/>
                                        </p:tgtEl>
                                        <p:attrNameLst>
                                          <p:attrName>ppt_y</p:attrName>
                                        </p:attrNameLst>
                                      </p:cBhvr>
                                      <p:tavLst>
                                        <p:tav tm="0">
                                          <p:val>
                                            <p:strVal val="ppt_y"/>
                                          </p:val>
                                        </p:tav>
                                        <p:tav tm="100000">
                                          <p:val>
                                            <p:strVal val="ppt_y"/>
                                          </p:val>
                                        </p:tav>
                                      </p:tavLst>
                                    </p:anim>
                                    <p:set>
                                      <p:cBhvr>
                                        <p:cTn id="76" dur="1" fill="hold">
                                          <p:stCondLst>
                                            <p:cond delay="499"/>
                                          </p:stCondLst>
                                        </p:cTn>
                                        <p:tgtEl>
                                          <p:spTgt spid="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6" grpId="0" animBg="1"/>
      <p:bldP spid="97" grpId="0" animBg="1"/>
      <p:bldP spid="105" grpId="0" animBg="1"/>
      <p:bldP spid="106" grpId="0" animBg="1"/>
      <p:bldP spid="107" grpId="0" animBg="1"/>
      <p:bldP spid="1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18">
            <a:extLst>
              <a:ext uri="{FF2B5EF4-FFF2-40B4-BE49-F238E27FC236}">
                <a16:creationId xmlns:a16="http://schemas.microsoft.com/office/drawing/2014/main" id="{99B09BA3-0C8D-4965-8598-8C6EFBF0FB5C}"/>
              </a:ext>
            </a:extLst>
          </p:cNvPr>
          <p:cNvSpPr/>
          <p:nvPr/>
        </p:nvSpPr>
        <p:spPr bwMode="gray">
          <a:xfrm>
            <a:off x="4600432"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94" name="Rounded Rectangle 18">
            <a:extLst>
              <a:ext uri="{FF2B5EF4-FFF2-40B4-BE49-F238E27FC236}">
                <a16:creationId xmlns:a16="http://schemas.microsoft.com/office/drawing/2014/main" id="{EB8ADC5C-A853-4144-BF53-99A2A761DA60}"/>
              </a:ext>
            </a:extLst>
          </p:cNvPr>
          <p:cNvSpPr/>
          <p:nvPr/>
        </p:nvSpPr>
        <p:spPr bwMode="gray">
          <a:xfrm>
            <a:off x="7772401"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19" name="Rounded Rectangle 18"/>
          <p:cNvSpPr/>
          <p:nvPr/>
        </p:nvSpPr>
        <p:spPr bwMode="gray">
          <a:xfrm>
            <a:off x="2120015" y="2002502"/>
            <a:ext cx="2189444" cy="2221035"/>
          </a:xfrm>
          <a:prstGeom prst="roundRect">
            <a:avLst>
              <a:gd name="adj" fmla="val 0"/>
            </a:avLst>
          </a:prstGeom>
          <a:solidFill>
            <a:schemeClr val="bg1"/>
          </a:solidFill>
          <a:ln w="19050">
            <a:solidFill>
              <a:schemeClr val="accent1"/>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7C9CC"/>
              </a:solidFill>
              <a:cs typeface="Arial" pitchFamily="34" charset="0"/>
            </a:endParaRPr>
          </a:p>
        </p:txBody>
      </p:sp>
      <p:sp>
        <p:nvSpPr>
          <p:cNvPr id="2" name="Title 1"/>
          <p:cNvSpPr>
            <a:spLocks noGrp="1"/>
          </p:cNvSpPr>
          <p:nvPr>
            <p:ph type="title"/>
          </p:nvPr>
        </p:nvSpPr>
        <p:spPr>
          <a:xfrm>
            <a:off x="609600" y="387148"/>
            <a:ext cx="10698480" cy="492443"/>
          </a:xfrm>
        </p:spPr>
        <p:txBody>
          <a:bodyPr/>
          <a:lstStyle/>
          <a:p>
            <a:r>
              <a:rPr lang="en-US" sz="3200"/>
              <a:t>Flexible Scale-out Architecture</a:t>
            </a:r>
          </a:p>
        </p:txBody>
      </p:sp>
      <p:sp>
        <p:nvSpPr>
          <p:cNvPr id="98" name="TextBox 97">
            <a:extLst>
              <a:ext uri="{FF2B5EF4-FFF2-40B4-BE49-F238E27FC236}">
                <a16:creationId xmlns:a16="http://schemas.microsoft.com/office/drawing/2014/main" id="{FE0C234F-45C6-4C42-8831-62D7D8FCF69A}"/>
              </a:ext>
            </a:extLst>
          </p:cNvPr>
          <p:cNvSpPr txBox="1"/>
          <p:nvPr/>
        </p:nvSpPr>
        <p:spPr bwMode="ltGray">
          <a:xfrm>
            <a:off x="2120015"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1</a:t>
            </a:r>
          </a:p>
        </p:txBody>
      </p:sp>
      <p:sp>
        <p:nvSpPr>
          <p:cNvPr id="99" name="TextBox 98">
            <a:extLst>
              <a:ext uri="{FF2B5EF4-FFF2-40B4-BE49-F238E27FC236}">
                <a16:creationId xmlns:a16="http://schemas.microsoft.com/office/drawing/2014/main" id="{7208C1BB-7B82-4D11-929D-9339B6326F55}"/>
              </a:ext>
            </a:extLst>
          </p:cNvPr>
          <p:cNvSpPr txBox="1"/>
          <p:nvPr/>
        </p:nvSpPr>
        <p:spPr bwMode="ltGray">
          <a:xfrm>
            <a:off x="4600434" y="2027620"/>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2</a:t>
            </a:r>
          </a:p>
        </p:txBody>
      </p:sp>
      <p:sp>
        <p:nvSpPr>
          <p:cNvPr id="100" name="TextBox 99">
            <a:extLst>
              <a:ext uri="{FF2B5EF4-FFF2-40B4-BE49-F238E27FC236}">
                <a16:creationId xmlns:a16="http://schemas.microsoft.com/office/drawing/2014/main" id="{BBCBFB3E-8CFF-4036-BCFB-FB0A6DE8AB7C}"/>
              </a:ext>
            </a:extLst>
          </p:cNvPr>
          <p:cNvSpPr txBox="1"/>
          <p:nvPr/>
        </p:nvSpPr>
        <p:spPr bwMode="ltGray">
          <a:xfrm>
            <a:off x="7753752" y="2020719"/>
            <a:ext cx="2189443" cy="353939"/>
          </a:xfrm>
          <a:prstGeom prst="rect">
            <a:avLst/>
          </a:prstGeom>
          <a:noFill/>
        </p:spPr>
        <p:txBody>
          <a:bodyPr wrap="square" lIns="121917" tIns="60958" rIns="121917" bIns="60958" rtlCol="0">
            <a:spAutoFit/>
          </a:bodyPr>
          <a:lstStyle/>
          <a:p>
            <a:pPr algn="ctr"/>
            <a:r>
              <a:rPr lang="en-US" sz="1500">
                <a:cs typeface="Gotham Medium" pitchFamily="2" charset="0"/>
              </a:rPr>
              <a:t>Node N</a:t>
            </a:r>
          </a:p>
        </p:txBody>
      </p:sp>
      <p:sp>
        <p:nvSpPr>
          <p:cNvPr id="128" name="TextBox 127">
            <a:extLst>
              <a:ext uri="{FF2B5EF4-FFF2-40B4-BE49-F238E27FC236}">
                <a16:creationId xmlns:a16="http://schemas.microsoft.com/office/drawing/2014/main" id="{6E9A9012-A353-4E4A-8DA3-354EEB9E8348}"/>
              </a:ext>
            </a:extLst>
          </p:cNvPr>
          <p:cNvSpPr txBox="1"/>
          <p:nvPr/>
        </p:nvSpPr>
        <p:spPr bwMode="ltGray">
          <a:xfrm>
            <a:off x="3625510" y="1216396"/>
            <a:ext cx="1629606" cy="379652"/>
          </a:xfrm>
          <a:prstGeom prst="rect">
            <a:avLst/>
          </a:prstGeom>
          <a:noFill/>
        </p:spPr>
        <p:txBody>
          <a:bodyPr wrap="none" lIns="121917" tIns="60958" rIns="121917" bIns="60958" rtlCol="0">
            <a:spAutoFit/>
          </a:bodyPr>
          <a:lstStyle/>
          <a:p>
            <a:pPr algn="ctr" defTabSz="1219121">
              <a:defRPr/>
            </a:pPr>
            <a:r>
              <a:rPr lang="en-US" sz="1667" kern="0">
                <a:cs typeface="Gotham Medium" pitchFamily="2" charset="0"/>
              </a:rPr>
              <a:t>User Workloads</a:t>
            </a:r>
          </a:p>
        </p:txBody>
      </p:sp>
      <p:cxnSp>
        <p:nvCxnSpPr>
          <p:cNvPr id="133" name="Straight Connector 132">
            <a:extLst>
              <a:ext uri="{FF2B5EF4-FFF2-40B4-BE49-F238E27FC236}">
                <a16:creationId xmlns:a16="http://schemas.microsoft.com/office/drawing/2014/main" id="{AE8966C3-6C41-4D3F-961F-EA53C35556FE}"/>
              </a:ext>
            </a:extLst>
          </p:cNvPr>
          <p:cNvCxnSpPr>
            <a:cxnSpLocks/>
          </p:cNvCxnSpPr>
          <p:nvPr/>
        </p:nvCxnSpPr>
        <p:spPr bwMode="ltGray">
          <a:xfrm flipV="1">
            <a:off x="2585704" y="1719272"/>
            <a:ext cx="5633736" cy="0"/>
          </a:xfrm>
          <a:prstGeom prst="line">
            <a:avLst/>
          </a:prstGeom>
          <a:noFill/>
          <a:ln w="19050" cap="rnd" cmpd="sng" algn="ctr">
            <a:solidFill>
              <a:srgbClr val="EA4158"/>
            </a:solidFill>
            <a:prstDash val="solid"/>
          </a:ln>
          <a:effectLst/>
        </p:spPr>
      </p:cxnSp>
      <p:cxnSp>
        <p:nvCxnSpPr>
          <p:cNvPr id="134" name="Straight Connector 133">
            <a:extLst>
              <a:ext uri="{FF2B5EF4-FFF2-40B4-BE49-F238E27FC236}">
                <a16:creationId xmlns:a16="http://schemas.microsoft.com/office/drawing/2014/main" id="{E1E46DC6-A05F-4944-9117-14AD18C58E7A}"/>
              </a:ext>
            </a:extLst>
          </p:cNvPr>
          <p:cNvCxnSpPr>
            <a:cxnSpLocks/>
          </p:cNvCxnSpPr>
          <p:nvPr/>
        </p:nvCxnSpPr>
        <p:spPr bwMode="ltGray">
          <a:xfrm>
            <a:off x="2585703" y="1728238"/>
            <a:ext cx="0" cy="886175"/>
          </a:xfrm>
          <a:prstGeom prst="line">
            <a:avLst/>
          </a:prstGeom>
          <a:noFill/>
          <a:ln w="19050" cap="rnd" cmpd="sng" algn="ctr">
            <a:solidFill>
              <a:srgbClr val="EA4158"/>
            </a:solidFill>
            <a:prstDash val="solid"/>
            <a:tailEnd type="arrow"/>
          </a:ln>
          <a:effectLst/>
        </p:spPr>
      </p:cxnSp>
      <p:cxnSp>
        <p:nvCxnSpPr>
          <p:cNvPr id="135" name="Straight Connector 134">
            <a:extLst>
              <a:ext uri="{FF2B5EF4-FFF2-40B4-BE49-F238E27FC236}">
                <a16:creationId xmlns:a16="http://schemas.microsoft.com/office/drawing/2014/main" id="{D27DCE42-494D-4B3B-82AC-1AF3297ABC90}"/>
              </a:ext>
            </a:extLst>
          </p:cNvPr>
          <p:cNvCxnSpPr>
            <a:cxnSpLocks/>
          </p:cNvCxnSpPr>
          <p:nvPr/>
        </p:nvCxnSpPr>
        <p:spPr bwMode="ltGray">
          <a:xfrm>
            <a:off x="5044991" y="1729766"/>
            <a:ext cx="10422" cy="884647"/>
          </a:xfrm>
          <a:prstGeom prst="line">
            <a:avLst/>
          </a:prstGeom>
          <a:noFill/>
          <a:ln w="19050" cap="rnd" cmpd="sng" algn="ctr">
            <a:solidFill>
              <a:srgbClr val="EA4158"/>
            </a:solidFill>
            <a:prstDash val="solid"/>
            <a:tailEnd type="arrow"/>
          </a:ln>
          <a:effectLst/>
        </p:spPr>
      </p:cxnSp>
      <p:cxnSp>
        <p:nvCxnSpPr>
          <p:cNvPr id="136" name="Straight Connector 135">
            <a:extLst>
              <a:ext uri="{FF2B5EF4-FFF2-40B4-BE49-F238E27FC236}">
                <a16:creationId xmlns:a16="http://schemas.microsoft.com/office/drawing/2014/main" id="{4FE14B32-9736-48EC-ACFB-798D373283A3}"/>
              </a:ext>
            </a:extLst>
          </p:cNvPr>
          <p:cNvCxnSpPr>
            <a:cxnSpLocks/>
          </p:cNvCxnSpPr>
          <p:nvPr/>
        </p:nvCxnSpPr>
        <p:spPr bwMode="ltGray">
          <a:xfrm>
            <a:off x="8219439" y="1728238"/>
            <a:ext cx="0" cy="886175"/>
          </a:xfrm>
          <a:prstGeom prst="line">
            <a:avLst/>
          </a:prstGeom>
          <a:noFill/>
          <a:ln w="19050" cap="rnd" cmpd="sng" algn="ctr">
            <a:solidFill>
              <a:srgbClr val="EA4158"/>
            </a:solidFill>
            <a:prstDash val="solid"/>
            <a:tailEnd type="arrow"/>
          </a:ln>
          <a:effectLst/>
        </p:spPr>
      </p:cxnSp>
      <p:cxnSp>
        <p:nvCxnSpPr>
          <p:cNvPr id="137" name="Straight Connector 136">
            <a:extLst>
              <a:ext uri="{FF2B5EF4-FFF2-40B4-BE49-F238E27FC236}">
                <a16:creationId xmlns:a16="http://schemas.microsoft.com/office/drawing/2014/main" id="{9BA24B0C-F307-47C5-9867-C6C17BBA619B}"/>
              </a:ext>
            </a:extLst>
          </p:cNvPr>
          <p:cNvCxnSpPr>
            <a:cxnSpLocks/>
            <a:endCxn id="128" idx="2"/>
          </p:cNvCxnSpPr>
          <p:nvPr/>
        </p:nvCxnSpPr>
        <p:spPr bwMode="ltGray">
          <a:xfrm flipV="1">
            <a:off x="4440312" y="1596048"/>
            <a:ext cx="1" cy="125814"/>
          </a:xfrm>
          <a:prstGeom prst="line">
            <a:avLst/>
          </a:prstGeom>
          <a:noFill/>
          <a:ln w="19050" cap="rnd" cmpd="sng" algn="ctr">
            <a:solidFill>
              <a:srgbClr val="EA4158"/>
            </a:solidFill>
            <a:prstDash val="solid"/>
            <a:tailEnd type="none"/>
          </a:ln>
          <a:effectLst/>
        </p:spPr>
      </p:cxnSp>
      <p:cxnSp>
        <p:nvCxnSpPr>
          <p:cNvPr id="138" name="Straight Connector 137">
            <a:extLst>
              <a:ext uri="{FF2B5EF4-FFF2-40B4-BE49-F238E27FC236}">
                <a16:creationId xmlns:a16="http://schemas.microsoft.com/office/drawing/2014/main" id="{475BEBF0-2DDB-4601-B090-493C320EDE41}"/>
              </a:ext>
            </a:extLst>
          </p:cNvPr>
          <p:cNvCxnSpPr>
            <a:cxnSpLocks/>
          </p:cNvCxnSpPr>
          <p:nvPr/>
        </p:nvCxnSpPr>
        <p:spPr>
          <a:xfrm>
            <a:off x="6980111" y="3110233"/>
            <a:ext cx="570304" cy="0"/>
          </a:xfrm>
          <a:prstGeom prst="line">
            <a:avLst/>
          </a:prstGeom>
          <a:ln w="31750" cap="rnd">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210542D7-876F-4FA2-B788-B5980F398DBF}"/>
              </a:ext>
            </a:extLst>
          </p:cNvPr>
          <p:cNvSpPr txBox="1"/>
          <p:nvPr/>
        </p:nvSpPr>
        <p:spPr bwMode="ltGray">
          <a:xfrm>
            <a:off x="7149174" y="1216396"/>
            <a:ext cx="2876744" cy="379652"/>
          </a:xfrm>
          <a:prstGeom prst="rect">
            <a:avLst/>
          </a:prstGeom>
          <a:noFill/>
        </p:spPr>
        <p:txBody>
          <a:bodyPr wrap="none" lIns="121917" tIns="60958" rIns="121917" bIns="60958" rtlCol="0">
            <a:spAutoFit/>
          </a:bodyPr>
          <a:lstStyle/>
          <a:p>
            <a:pPr algn="ctr" defTabSz="1219121">
              <a:defRPr/>
            </a:pPr>
            <a:r>
              <a:rPr lang="en-US" sz="1667" kern="0">
                <a:cs typeface="Gotham Medium" pitchFamily="2" charset="0"/>
              </a:rPr>
              <a:t>Compute &amp; Storage Controller</a:t>
            </a:r>
          </a:p>
        </p:txBody>
      </p:sp>
      <p:cxnSp>
        <p:nvCxnSpPr>
          <p:cNvPr id="148" name="Straight Connector 147">
            <a:extLst>
              <a:ext uri="{FF2B5EF4-FFF2-40B4-BE49-F238E27FC236}">
                <a16:creationId xmlns:a16="http://schemas.microsoft.com/office/drawing/2014/main" id="{9513CCC4-0C09-4C4A-8A7E-0FCAF2FEB4CC}"/>
              </a:ext>
            </a:extLst>
          </p:cNvPr>
          <p:cNvCxnSpPr>
            <a:cxnSpLocks/>
          </p:cNvCxnSpPr>
          <p:nvPr/>
        </p:nvCxnSpPr>
        <p:spPr bwMode="ltGray">
          <a:xfrm>
            <a:off x="3822665" y="1832615"/>
            <a:ext cx="5655681" cy="0"/>
          </a:xfrm>
          <a:prstGeom prst="line">
            <a:avLst/>
          </a:prstGeom>
          <a:noFill/>
          <a:ln w="19050" cap="rnd" cmpd="sng" algn="ctr">
            <a:solidFill>
              <a:schemeClr val="accent6"/>
            </a:solidFill>
            <a:prstDash val="solid"/>
          </a:ln>
          <a:effectLst/>
        </p:spPr>
      </p:cxnSp>
      <p:cxnSp>
        <p:nvCxnSpPr>
          <p:cNvPr id="149" name="Straight Connector 148">
            <a:extLst>
              <a:ext uri="{FF2B5EF4-FFF2-40B4-BE49-F238E27FC236}">
                <a16:creationId xmlns:a16="http://schemas.microsoft.com/office/drawing/2014/main" id="{C49EF106-3126-4E9C-B64E-853828814D27}"/>
              </a:ext>
            </a:extLst>
          </p:cNvPr>
          <p:cNvCxnSpPr>
            <a:cxnSpLocks/>
          </p:cNvCxnSpPr>
          <p:nvPr/>
        </p:nvCxnSpPr>
        <p:spPr bwMode="ltGray">
          <a:xfrm>
            <a:off x="3822664" y="1841581"/>
            <a:ext cx="0" cy="767965"/>
          </a:xfrm>
          <a:prstGeom prst="line">
            <a:avLst/>
          </a:prstGeom>
          <a:noFill/>
          <a:ln w="19050" cap="rnd" cmpd="sng" algn="ctr">
            <a:solidFill>
              <a:schemeClr val="accent6"/>
            </a:solidFill>
            <a:prstDash val="solid"/>
            <a:tailEnd type="arrow"/>
          </a:ln>
          <a:effectLst/>
        </p:spPr>
      </p:cxnSp>
      <p:cxnSp>
        <p:nvCxnSpPr>
          <p:cNvPr id="150" name="Straight Connector 149">
            <a:extLst>
              <a:ext uri="{FF2B5EF4-FFF2-40B4-BE49-F238E27FC236}">
                <a16:creationId xmlns:a16="http://schemas.microsoft.com/office/drawing/2014/main" id="{BD0A0C7D-1E41-43BC-96F9-9ACA43D0D414}"/>
              </a:ext>
            </a:extLst>
          </p:cNvPr>
          <p:cNvCxnSpPr>
            <a:cxnSpLocks/>
          </p:cNvCxnSpPr>
          <p:nvPr/>
        </p:nvCxnSpPr>
        <p:spPr bwMode="ltGray">
          <a:xfrm>
            <a:off x="6311167" y="1841581"/>
            <a:ext cx="0" cy="767965"/>
          </a:xfrm>
          <a:prstGeom prst="line">
            <a:avLst/>
          </a:prstGeom>
          <a:noFill/>
          <a:ln w="19050" cap="rnd" cmpd="sng" algn="ctr">
            <a:solidFill>
              <a:schemeClr val="accent6"/>
            </a:solidFill>
            <a:prstDash val="solid"/>
            <a:tailEnd type="arrow"/>
          </a:ln>
          <a:effectLst/>
        </p:spPr>
      </p:cxnSp>
      <p:cxnSp>
        <p:nvCxnSpPr>
          <p:cNvPr id="151" name="Straight Connector 150">
            <a:extLst>
              <a:ext uri="{FF2B5EF4-FFF2-40B4-BE49-F238E27FC236}">
                <a16:creationId xmlns:a16="http://schemas.microsoft.com/office/drawing/2014/main" id="{E6C61B6E-AE5B-4BCB-917D-FF86F455604F}"/>
              </a:ext>
            </a:extLst>
          </p:cNvPr>
          <p:cNvCxnSpPr>
            <a:cxnSpLocks/>
          </p:cNvCxnSpPr>
          <p:nvPr/>
        </p:nvCxnSpPr>
        <p:spPr bwMode="ltGray">
          <a:xfrm>
            <a:off x="9475195" y="1832615"/>
            <a:ext cx="1" cy="781712"/>
          </a:xfrm>
          <a:prstGeom prst="line">
            <a:avLst/>
          </a:prstGeom>
          <a:noFill/>
          <a:ln w="19050" cap="rnd" cmpd="sng" algn="ctr">
            <a:solidFill>
              <a:schemeClr val="accent6"/>
            </a:solidFill>
            <a:prstDash val="solid"/>
            <a:tailEnd type="arrow"/>
          </a:ln>
          <a:effectLst/>
        </p:spPr>
      </p:cxnSp>
      <p:cxnSp>
        <p:nvCxnSpPr>
          <p:cNvPr id="152" name="Straight Connector 151">
            <a:extLst>
              <a:ext uri="{FF2B5EF4-FFF2-40B4-BE49-F238E27FC236}">
                <a16:creationId xmlns:a16="http://schemas.microsoft.com/office/drawing/2014/main" id="{27B8C8E4-BC95-47F8-BF37-13EFD09A56F3}"/>
              </a:ext>
            </a:extLst>
          </p:cNvPr>
          <p:cNvCxnSpPr>
            <a:cxnSpLocks/>
            <a:endCxn id="147" idx="2"/>
          </p:cNvCxnSpPr>
          <p:nvPr/>
        </p:nvCxnSpPr>
        <p:spPr bwMode="ltGray">
          <a:xfrm flipH="1" flipV="1">
            <a:off x="8587546" y="1596048"/>
            <a:ext cx="6" cy="236010"/>
          </a:xfrm>
          <a:prstGeom prst="line">
            <a:avLst/>
          </a:prstGeom>
          <a:noFill/>
          <a:ln w="19050" cap="rnd" cmpd="sng" algn="ctr">
            <a:solidFill>
              <a:schemeClr val="accent6"/>
            </a:solidFill>
            <a:prstDash val="solid"/>
            <a:tailEnd type="none"/>
          </a:ln>
          <a:effectLst/>
        </p:spPr>
      </p:cxnSp>
      <p:grpSp>
        <p:nvGrpSpPr>
          <p:cNvPr id="91" name="Group 90">
            <a:extLst>
              <a:ext uri="{FF2B5EF4-FFF2-40B4-BE49-F238E27FC236}">
                <a16:creationId xmlns:a16="http://schemas.microsoft.com/office/drawing/2014/main" id="{4F980A1C-15B4-D448-B1C1-10FB49E73E38}"/>
              </a:ext>
            </a:extLst>
          </p:cNvPr>
          <p:cNvGrpSpPr>
            <a:grpSpLocks noChangeAspect="1"/>
          </p:cNvGrpSpPr>
          <p:nvPr/>
        </p:nvGrpSpPr>
        <p:grpSpPr bwMode="ltGray">
          <a:xfrm>
            <a:off x="2439056" y="3398188"/>
            <a:ext cx="1551360" cy="227945"/>
            <a:chOff x="5855615" y="2607175"/>
            <a:chExt cx="1555222" cy="234026"/>
          </a:xfrm>
        </p:grpSpPr>
        <p:sp>
          <p:nvSpPr>
            <p:cNvPr id="92" name="Rounded Rectangle 91">
              <a:extLst>
                <a:ext uri="{FF2B5EF4-FFF2-40B4-BE49-F238E27FC236}">
                  <a16:creationId xmlns:a16="http://schemas.microsoft.com/office/drawing/2014/main" id="{1514821E-69FF-FB4B-975D-081BFD8AD15F}"/>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95" name="Straight Connector 94">
              <a:extLst>
                <a:ext uri="{FF2B5EF4-FFF2-40B4-BE49-F238E27FC236}">
                  <a16:creationId xmlns:a16="http://schemas.microsoft.com/office/drawing/2014/main" id="{779D168F-4B25-064A-904F-1DE04DE856BE}"/>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01" name="Straight Connector 100">
              <a:extLst>
                <a:ext uri="{FF2B5EF4-FFF2-40B4-BE49-F238E27FC236}">
                  <a16:creationId xmlns:a16="http://schemas.microsoft.com/office/drawing/2014/main" id="{DEF4B6CF-540B-7442-A97C-5A87B54843C7}"/>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02" name="Straight Connector 101">
              <a:extLst>
                <a:ext uri="{FF2B5EF4-FFF2-40B4-BE49-F238E27FC236}">
                  <a16:creationId xmlns:a16="http://schemas.microsoft.com/office/drawing/2014/main" id="{09F3411A-BA65-4D48-A266-C78AC53D66C3}"/>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03" name="Straight Connector 102">
              <a:extLst>
                <a:ext uri="{FF2B5EF4-FFF2-40B4-BE49-F238E27FC236}">
                  <a16:creationId xmlns:a16="http://schemas.microsoft.com/office/drawing/2014/main" id="{C1785C0C-C55F-8B44-A453-96850930217A}"/>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04" name="Straight Connector 103">
              <a:extLst>
                <a:ext uri="{FF2B5EF4-FFF2-40B4-BE49-F238E27FC236}">
                  <a16:creationId xmlns:a16="http://schemas.microsoft.com/office/drawing/2014/main" id="{D57530F2-C5E6-944C-9A11-9C69A621C2CF}"/>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15" name="Straight Connector 114">
              <a:extLst>
                <a:ext uri="{FF2B5EF4-FFF2-40B4-BE49-F238E27FC236}">
                  <a16:creationId xmlns:a16="http://schemas.microsoft.com/office/drawing/2014/main" id="{BF5C9819-8198-D740-AD6F-2C29F3AAC8BE}"/>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16" name="Group 115">
            <a:extLst>
              <a:ext uri="{FF2B5EF4-FFF2-40B4-BE49-F238E27FC236}">
                <a16:creationId xmlns:a16="http://schemas.microsoft.com/office/drawing/2014/main" id="{FF232972-31EE-924B-8830-B733AE86BED6}"/>
              </a:ext>
            </a:extLst>
          </p:cNvPr>
          <p:cNvGrpSpPr/>
          <p:nvPr/>
        </p:nvGrpSpPr>
        <p:grpSpPr>
          <a:xfrm>
            <a:off x="2439057" y="2655047"/>
            <a:ext cx="1547641" cy="637572"/>
            <a:chOff x="2926868" y="3186056"/>
            <a:chExt cx="1857169" cy="765086"/>
          </a:xfrm>
        </p:grpSpPr>
        <p:sp>
          <p:nvSpPr>
            <p:cNvPr id="117" name="Rectangle: Rounded Corners 107">
              <a:extLst>
                <a:ext uri="{FF2B5EF4-FFF2-40B4-BE49-F238E27FC236}">
                  <a16:creationId xmlns:a16="http://schemas.microsoft.com/office/drawing/2014/main" id="{EB5D5784-AEDD-D342-9647-BE79491F1AF3}"/>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18" name="Picture 117">
              <a:extLst>
                <a:ext uri="{FF2B5EF4-FFF2-40B4-BE49-F238E27FC236}">
                  <a16:creationId xmlns:a16="http://schemas.microsoft.com/office/drawing/2014/main" id="{8A15DBF8-0D33-CB41-A4A4-27DBFAEC7630}"/>
                </a:ext>
              </a:extLst>
            </p:cNvPr>
            <p:cNvPicPr>
              <a:picLocks noChangeAspect="1"/>
            </p:cNvPicPr>
            <p:nvPr/>
          </p:nvPicPr>
          <p:blipFill>
            <a:blip r:embed="rId4"/>
            <a:stretch>
              <a:fillRect/>
            </a:stretch>
          </p:blipFill>
          <p:spPr>
            <a:xfrm>
              <a:off x="2927020" y="3186056"/>
              <a:ext cx="351648" cy="338328"/>
            </a:xfrm>
            <a:prstGeom prst="rect">
              <a:avLst/>
            </a:prstGeom>
          </p:spPr>
        </p:pic>
        <p:pic>
          <p:nvPicPr>
            <p:cNvPr id="119" name="Picture 118">
              <a:extLst>
                <a:ext uri="{FF2B5EF4-FFF2-40B4-BE49-F238E27FC236}">
                  <a16:creationId xmlns:a16="http://schemas.microsoft.com/office/drawing/2014/main" id="{7185F102-D289-3F43-BBE9-EEF1B364C197}"/>
                </a:ext>
              </a:extLst>
            </p:cNvPr>
            <p:cNvPicPr>
              <a:picLocks noChangeAspect="1"/>
            </p:cNvPicPr>
            <p:nvPr/>
          </p:nvPicPr>
          <p:blipFill>
            <a:blip r:embed="rId4"/>
            <a:stretch>
              <a:fillRect/>
            </a:stretch>
          </p:blipFill>
          <p:spPr>
            <a:xfrm>
              <a:off x="3357218" y="3186056"/>
              <a:ext cx="351648" cy="338328"/>
            </a:xfrm>
            <a:prstGeom prst="rect">
              <a:avLst/>
            </a:prstGeom>
          </p:spPr>
        </p:pic>
        <p:pic>
          <p:nvPicPr>
            <p:cNvPr id="120" name="Picture 119">
              <a:extLst>
                <a:ext uri="{FF2B5EF4-FFF2-40B4-BE49-F238E27FC236}">
                  <a16:creationId xmlns:a16="http://schemas.microsoft.com/office/drawing/2014/main" id="{41D28250-1007-2442-9DFE-B9713210F4A2}"/>
                </a:ext>
              </a:extLst>
            </p:cNvPr>
            <p:cNvPicPr>
              <a:picLocks noChangeAspect="1"/>
            </p:cNvPicPr>
            <p:nvPr/>
          </p:nvPicPr>
          <p:blipFill>
            <a:blip r:embed="rId4"/>
            <a:stretch>
              <a:fillRect/>
            </a:stretch>
          </p:blipFill>
          <p:spPr>
            <a:xfrm>
              <a:off x="3787415" y="3186056"/>
              <a:ext cx="351648" cy="338328"/>
            </a:xfrm>
            <a:prstGeom prst="rect">
              <a:avLst/>
            </a:prstGeom>
          </p:spPr>
        </p:pic>
      </p:grpSp>
      <p:cxnSp>
        <p:nvCxnSpPr>
          <p:cNvPr id="122" name="Straight Connector 121">
            <a:extLst>
              <a:ext uri="{FF2B5EF4-FFF2-40B4-BE49-F238E27FC236}">
                <a16:creationId xmlns:a16="http://schemas.microsoft.com/office/drawing/2014/main" id="{2A425459-24DB-1642-866F-F2E3D72F40C4}"/>
              </a:ext>
            </a:extLst>
          </p:cNvPr>
          <p:cNvCxnSpPr>
            <a:cxnSpLocks/>
          </p:cNvCxnSpPr>
          <p:nvPr/>
        </p:nvCxnSpPr>
        <p:spPr>
          <a:xfrm>
            <a:off x="6980111" y="3110233"/>
            <a:ext cx="570304" cy="0"/>
          </a:xfrm>
          <a:prstGeom prst="line">
            <a:avLst/>
          </a:prstGeom>
          <a:ln w="31750" cap="rnd">
            <a:solidFill>
              <a:schemeClr val="tx1">
                <a:lumMod val="75000"/>
                <a:lumOff val="2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4D6218A4-4A82-3248-8840-F3A91A8CE625}"/>
              </a:ext>
            </a:extLst>
          </p:cNvPr>
          <p:cNvGrpSpPr>
            <a:grpSpLocks noChangeAspect="1"/>
          </p:cNvGrpSpPr>
          <p:nvPr/>
        </p:nvGrpSpPr>
        <p:grpSpPr bwMode="ltGray">
          <a:xfrm>
            <a:off x="4944828" y="3400918"/>
            <a:ext cx="1551360" cy="227945"/>
            <a:chOff x="5855615" y="2607175"/>
            <a:chExt cx="1555222" cy="234026"/>
          </a:xfrm>
        </p:grpSpPr>
        <p:sp>
          <p:nvSpPr>
            <p:cNvPr id="130" name="Rounded Rectangle 129">
              <a:extLst>
                <a:ext uri="{FF2B5EF4-FFF2-40B4-BE49-F238E27FC236}">
                  <a16:creationId xmlns:a16="http://schemas.microsoft.com/office/drawing/2014/main" id="{22560ACD-921F-B54C-8582-2AA2AD4FCCAE}"/>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31" name="Straight Connector 130">
              <a:extLst>
                <a:ext uri="{FF2B5EF4-FFF2-40B4-BE49-F238E27FC236}">
                  <a16:creationId xmlns:a16="http://schemas.microsoft.com/office/drawing/2014/main" id="{97C10DDD-1A2B-7544-B239-8A9BB2CA15D3}"/>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32" name="Straight Connector 131">
              <a:extLst>
                <a:ext uri="{FF2B5EF4-FFF2-40B4-BE49-F238E27FC236}">
                  <a16:creationId xmlns:a16="http://schemas.microsoft.com/office/drawing/2014/main" id="{434AEB7A-D379-264D-A58D-FECE74F29323}"/>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53" name="Straight Connector 152">
              <a:extLst>
                <a:ext uri="{FF2B5EF4-FFF2-40B4-BE49-F238E27FC236}">
                  <a16:creationId xmlns:a16="http://schemas.microsoft.com/office/drawing/2014/main" id="{740108EF-D4FA-C049-ABCD-69BB8173599B}"/>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62" name="Straight Connector 161">
              <a:extLst>
                <a:ext uri="{FF2B5EF4-FFF2-40B4-BE49-F238E27FC236}">
                  <a16:creationId xmlns:a16="http://schemas.microsoft.com/office/drawing/2014/main" id="{1AEB9C9A-6D65-A048-9672-CB0002D0DA03}"/>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66" name="Straight Connector 165">
              <a:extLst>
                <a:ext uri="{FF2B5EF4-FFF2-40B4-BE49-F238E27FC236}">
                  <a16:creationId xmlns:a16="http://schemas.microsoft.com/office/drawing/2014/main" id="{0A1A0183-A839-1844-B0F6-804334451030}"/>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67" name="Straight Connector 166">
              <a:extLst>
                <a:ext uri="{FF2B5EF4-FFF2-40B4-BE49-F238E27FC236}">
                  <a16:creationId xmlns:a16="http://schemas.microsoft.com/office/drawing/2014/main" id="{ADBA6073-BE44-E145-81A2-8EFA2C07594C}"/>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68" name="Group 167">
            <a:extLst>
              <a:ext uri="{FF2B5EF4-FFF2-40B4-BE49-F238E27FC236}">
                <a16:creationId xmlns:a16="http://schemas.microsoft.com/office/drawing/2014/main" id="{B44DDA3E-BFC4-5C4F-B040-E58BEAE8CFE5}"/>
              </a:ext>
            </a:extLst>
          </p:cNvPr>
          <p:cNvGrpSpPr/>
          <p:nvPr/>
        </p:nvGrpSpPr>
        <p:grpSpPr>
          <a:xfrm>
            <a:off x="4944830" y="2657777"/>
            <a:ext cx="1547641" cy="637572"/>
            <a:chOff x="2926868" y="3186056"/>
            <a:chExt cx="1857169" cy="765086"/>
          </a:xfrm>
        </p:grpSpPr>
        <p:sp>
          <p:nvSpPr>
            <p:cNvPr id="169" name="Rectangle: Rounded Corners 107">
              <a:extLst>
                <a:ext uri="{FF2B5EF4-FFF2-40B4-BE49-F238E27FC236}">
                  <a16:creationId xmlns:a16="http://schemas.microsoft.com/office/drawing/2014/main" id="{EEE854D8-2BB3-624F-9A23-555B1C8C0A17}"/>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70" name="Picture 169">
              <a:extLst>
                <a:ext uri="{FF2B5EF4-FFF2-40B4-BE49-F238E27FC236}">
                  <a16:creationId xmlns:a16="http://schemas.microsoft.com/office/drawing/2014/main" id="{2A55BEE5-D752-E94A-B2C2-34004BC01005}"/>
                </a:ext>
              </a:extLst>
            </p:cNvPr>
            <p:cNvPicPr>
              <a:picLocks noChangeAspect="1"/>
            </p:cNvPicPr>
            <p:nvPr/>
          </p:nvPicPr>
          <p:blipFill>
            <a:blip r:embed="rId4"/>
            <a:stretch>
              <a:fillRect/>
            </a:stretch>
          </p:blipFill>
          <p:spPr>
            <a:xfrm>
              <a:off x="2927020" y="3186056"/>
              <a:ext cx="351648" cy="338328"/>
            </a:xfrm>
            <a:prstGeom prst="rect">
              <a:avLst/>
            </a:prstGeom>
          </p:spPr>
        </p:pic>
        <p:pic>
          <p:nvPicPr>
            <p:cNvPr id="171" name="Picture 170">
              <a:extLst>
                <a:ext uri="{FF2B5EF4-FFF2-40B4-BE49-F238E27FC236}">
                  <a16:creationId xmlns:a16="http://schemas.microsoft.com/office/drawing/2014/main" id="{9ECF675E-E2F7-344D-BBFF-863B5C3B1F7A}"/>
                </a:ext>
              </a:extLst>
            </p:cNvPr>
            <p:cNvPicPr>
              <a:picLocks noChangeAspect="1"/>
            </p:cNvPicPr>
            <p:nvPr/>
          </p:nvPicPr>
          <p:blipFill>
            <a:blip r:embed="rId4"/>
            <a:stretch>
              <a:fillRect/>
            </a:stretch>
          </p:blipFill>
          <p:spPr>
            <a:xfrm>
              <a:off x="3357218" y="3186056"/>
              <a:ext cx="351648" cy="338328"/>
            </a:xfrm>
            <a:prstGeom prst="rect">
              <a:avLst/>
            </a:prstGeom>
          </p:spPr>
        </p:pic>
        <p:pic>
          <p:nvPicPr>
            <p:cNvPr id="172" name="Picture 171">
              <a:extLst>
                <a:ext uri="{FF2B5EF4-FFF2-40B4-BE49-F238E27FC236}">
                  <a16:creationId xmlns:a16="http://schemas.microsoft.com/office/drawing/2014/main" id="{F71F0EC3-BBC8-A04A-A814-73881B8E6ECD}"/>
                </a:ext>
              </a:extLst>
            </p:cNvPr>
            <p:cNvPicPr>
              <a:picLocks noChangeAspect="1"/>
            </p:cNvPicPr>
            <p:nvPr/>
          </p:nvPicPr>
          <p:blipFill>
            <a:blip r:embed="rId4"/>
            <a:stretch>
              <a:fillRect/>
            </a:stretch>
          </p:blipFill>
          <p:spPr>
            <a:xfrm>
              <a:off x="3787415" y="3186056"/>
              <a:ext cx="351648" cy="338328"/>
            </a:xfrm>
            <a:prstGeom prst="rect">
              <a:avLst/>
            </a:prstGeom>
          </p:spPr>
        </p:pic>
      </p:grpSp>
      <p:grpSp>
        <p:nvGrpSpPr>
          <p:cNvPr id="173" name="Group 172">
            <a:extLst>
              <a:ext uri="{FF2B5EF4-FFF2-40B4-BE49-F238E27FC236}">
                <a16:creationId xmlns:a16="http://schemas.microsoft.com/office/drawing/2014/main" id="{BBD8D76A-739D-9947-B712-98C4829FB827}"/>
              </a:ext>
            </a:extLst>
          </p:cNvPr>
          <p:cNvGrpSpPr>
            <a:grpSpLocks noChangeAspect="1"/>
          </p:cNvGrpSpPr>
          <p:nvPr/>
        </p:nvGrpSpPr>
        <p:grpSpPr bwMode="ltGray">
          <a:xfrm>
            <a:off x="8103903" y="3398188"/>
            <a:ext cx="1551360" cy="227945"/>
            <a:chOff x="5855615" y="2607175"/>
            <a:chExt cx="1555222" cy="234026"/>
          </a:xfrm>
        </p:grpSpPr>
        <p:sp>
          <p:nvSpPr>
            <p:cNvPr id="174" name="Rounded Rectangle 173">
              <a:extLst>
                <a:ext uri="{FF2B5EF4-FFF2-40B4-BE49-F238E27FC236}">
                  <a16:creationId xmlns:a16="http://schemas.microsoft.com/office/drawing/2014/main" id="{2F49935D-BD7A-0C46-8C9F-4D4657EFEAD3}"/>
                </a:ext>
              </a:extLst>
            </p:cNvPr>
            <p:cNvSpPr/>
            <p:nvPr/>
          </p:nvSpPr>
          <p:spPr bwMode="ltGray">
            <a:xfrm>
              <a:off x="5855615" y="2607175"/>
              <a:ext cx="1555222" cy="234026"/>
            </a:xfrm>
            <a:prstGeom prst="roundRect">
              <a:avLst>
                <a:gd name="adj" fmla="val 7790"/>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r>
                <a:rPr lang="en-US" sz="1050" kern="0">
                  <a:solidFill>
                    <a:schemeClr val="tx1">
                      <a:lumMod val="65000"/>
                      <a:lumOff val="35000"/>
                    </a:schemeClr>
                  </a:solidFill>
                  <a:cs typeface="Gotham Book" pitchFamily="2" charset="0"/>
                </a:rPr>
                <a:t>Server</a:t>
              </a:r>
            </a:p>
          </p:txBody>
        </p:sp>
        <p:cxnSp>
          <p:nvCxnSpPr>
            <p:cNvPr id="175" name="Straight Connector 174">
              <a:extLst>
                <a:ext uri="{FF2B5EF4-FFF2-40B4-BE49-F238E27FC236}">
                  <a16:creationId xmlns:a16="http://schemas.microsoft.com/office/drawing/2014/main" id="{441423E7-3F96-9C45-B6CC-BE3FDCCAE87E}"/>
                </a:ext>
              </a:extLst>
            </p:cNvPr>
            <p:cNvCxnSpPr/>
            <p:nvPr/>
          </p:nvCxnSpPr>
          <p:spPr bwMode="ltGray">
            <a:xfrm flipH="1">
              <a:off x="5918131" y="2680638"/>
              <a:ext cx="453510" cy="0"/>
            </a:xfrm>
            <a:prstGeom prst="line">
              <a:avLst/>
            </a:prstGeom>
            <a:noFill/>
            <a:ln w="15875" cap="flat" cmpd="sng" algn="ctr">
              <a:solidFill>
                <a:schemeClr val="tx1">
                  <a:lumMod val="65000"/>
                  <a:lumOff val="35000"/>
                </a:schemeClr>
              </a:solidFill>
              <a:prstDash val="solid"/>
            </a:ln>
            <a:effectLst/>
          </p:spPr>
        </p:cxnSp>
        <p:cxnSp>
          <p:nvCxnSpPr>
            <p:cNvPr id="176" name="Straight Connector 175">
              <a:extLst>
                <a:ext uri="{FF2B5EF4-FFF2-40B4-BE49-F238E27FC236}">
                  <a16:creationId xmlns:a16="http://schemas.microsoft.com/office/drawing/2014/main" id="{7893720B-1454-6247-BBF7-FF725A615C8C}"/>
                </a:ext>
              </a:extLst>
            </p:cNvPr>
            <p:cNvCxnSpPr/>
            <p:nvPr/>
          </p:nvCxnSpPr>
          <p:spPr bwMode="ltGray">
            <a:xfrm flipH="1">
              <a:off x="5918131" y="2728390"/>
              <a:ext cx="453510" cy="0"/>
            </a:xfrm>
            <a:prstGeom prst="line">
              <a:avLst/>
            </a:prstGeom>
            <a:noFill/>
            <a:ln w="15875" cap="flat" cmpd="sng" algn="ctr">
              <a:solidFill>
                <a:schemeClr val="tx1">
                  <a:lumMod val="65000"/>
                  <a:lumOff val="35000"/>
                </a:schemeClr>
              </a:solidFill>
              <a:prstDash val="solid"/>
            </a:ln>
            <a:effectLst/>
          </p:spPr>
        </p:cxnSp>
        <p:cxnSp>
          <p:nvCxnSpPr>
            <p:cNvPr id="177" name="Straight Connector 176">
              <a:extLst>
                <a:ext uri="{FF2B5EF4-FFF2-40B4-BE49-F238E27FC236}">
                  <a16:creationId xmlns:a16="http://schemas.microsoft.com/office/drawing/2014/main" id="{931FBCE6-3864-944E-A6AD-A58CE1B460EE}"/>
                </a:ext>
              </a:extLst>
            </p:cNvPr>
            <p:cNvCxnSpPr/>
            <p:nvPr/>
          </p:nvCxnSpPr>
          <p:spPr bwMode="ltGray">
            <a:xfrm flipH="1">
              <a:off x="5918131" y="2773487"/>
              <a:ext cx="453510" cy="0"/>
            </a:xfrm>
            <a:prstGeom prst="line">
              <a:avLst/>
            </a:prstGeom>
            <a:noFill/>
            <a:ln w="15875" cap="flat" cmpd="sng" algn="ctr">
              <a:solidFill>
                <a:schemeClr val="tx1">
                  <a:lumMod val="65000"/>
                  <a:lumOff val="35000"/>
                </a:schemeClr>
              </a:solidFill>
              <a:prstDash val="solid"/>
            </a:ln>
            <a:effectLst/>
          </p:spPr>
        </p:cxnSp>
        <p:cxnSp>
          <p:nvCxnSpPr>
            <p:cNvPr id="178" name="Straight Connector 177">
              <a:extLst>
                <a:ext uri="{FF2B5EF4-FFF2-40B4-BE49-F238E27FC236}">
                  <a16:creationId xmlns:a16="http://schemas.microsoft.com/office/drawing/2014/main" id="{CD67BA4E-E6CE-6E49-8A84-29F18C875C25}"/>
                </a:ext>
              </a:extLst>
            </p:cNvPr>
            <p:cNvCxnSpPr/>
            <p:nvPr/>
          </p:nvCxnSpPr>
          <p:spPr bwMode="ltGray">
            <a:xfrm flipH="1">
              <a:off x="6874752" y="2680638"/>
              <a:ext cx="453510" cy="0"/>
            </a:xfrm>
            <a:prstGeom prst="line">
              <a:avLst/>
            </a:prstGeom>
            <a:noFill/>
            <a:ln w="15875" cap="flat" cmpd="sng" algn="ctr">
              <a:solidFill>
                <a:schemeClr val="tx1">
                  <a:lumMod val="65000"/>
                  <a:lumOff val="35000"/>
                </a:schemeClr>
              </a:solidFill>
              <a:prstDash val="solid"/>
            </a:ln>
            <a:effectLst/>
          </p:spPr>
        </p:cxnSp>
        <p:cxnSp>
          <p:nvCxnSpPr>
            <p:cNvPr id="179" name="Straight Connector 178">
              <a:extLst>
                <a:ext uri="{FF2B5EF4-FFF2-40B4-BE49-F238E27FC236}">
                  <a16:creationId xmlns:a16="http://schemas.microsoft.com/office/drawing/2014/main" id="{1BE6562D-028D-4046-941C-02E38DBBFF67}"/>
                </a:ext>
              </a:extLst>
            </p:cNvPr>
            <p:cNvCxnSpPr/>
            <p:nvPr/>
          </p:nvCxnSpPr>
          <p:spPr bwMode="ltGray">
            <a:xfrm flipH="1">
              <a:off x="6874752" y="2728390"/>
              <a:ext cx="453510" cy="0"/>
            </a:xfrm>
            <a:prstGeom prst="line">
              <a:avLst/>
            </a:prstGeom>
            <a:noFill/>
            <a:ln w="15875" cap="flat" cmpd="sng" algn="ctr">
              <a:solidFill>
                <a:schemeClr val="tx1">
                  <a:lumMod val="65000"/>
                  <a:lumOff val="35000"/>
                </a:schemeClr>
              </a:solidFill>
              <a:prstDash val="solid"/>
            </a:ln>
            <a:effectLst/>
          </p:spPr>
        </p:cxnSp>
        <p:cxnSp>
          <p:nvCxnSpPr>
            <p:cNvPr id="180" name="Straight Connector 179">
              <a:extLst>
                <a:ext uri="{FF2B5EF4-FFF2-40B4-BE49-F238E27FC236}">
                  <a16:creationId xmlns:a16="http://schemas.microsoft.com/office/drawing/2014/main" id="{6B52B175-7DC0-544E-A707-035A373B460E}"/>
                </a:ext>
              </a:extLst>
            </p:cNvPr>
            <p:cNvCxnSpPr/>
            <p:nvPr/>
          </p:nvCxnSpPr>
          <p:spPr bwMode="ltGray">
            <a:xfrm flipH="1">
              <a:off x="6874752" y="2773487"/>
              <a:ext cx="453510" cy="0"/>
            </a:xfrm>
            <a:prstGeom prst="line">
              <a:avLst/>
            </a:prstGeom>
            <a:noFill/>
            <a:ln w="15875" cap="flat" cmpd="sng" algn="ctr">
              <a:solidFill>
                <a:schemeClr val="tx1">
                  <a:lumMod val="65000"/>
                  <a:lumOff val="35000"/>
                </a:schemeClr>
              </a:solidFill>
              <a:prstDash val="solid"/>
            </a:ln>
            <a:effectLst/>
          </p:spPr>
        </p:cxnSp>
      </p:grpSp>
      <p:grpSp>
        <p:nvGrpSpPr>
          <p:cNvPr id="181" name="Group 180">
            <a:extLst>
              <a:ext uri="{FF2B5EF4-FFF2-40B4-BE49-F238E27FC236}">
                <a16:creationId xmlns:a16="http://schemas.microsoft.com/office/drawing/2014/main" id="{76D3E2D9-008D-1242-82B9-B1BA6C042380}"/>
              </a:ext>
            </a:extLst>
          </p:cNvPr>
          <p:cNvGrpSpPr/>
          <p:nvPr/>
        </p:nvGrpSpPr>
        <p:grpSpPr>
          <a:xfrm>
            <a:off x="8103904" y="2655047"/>
            <a:ext cx="1547641" cy="637572"/>
            <a:chOff x="2926868" y="3186056"/>
            <a:chExt cx="1857169" cy="765086"/>
          </a:xfrm>
        </p:grpSpPr>
        <p:sp>
          <p:nvSpPr>
            <p:cNvPr id="182" name="Rectangle: Rounded Corners 107">
              <a:extLst>
                <a:ext uri="{FF2B5EF4-FFF2-40B4-BE49-F238E27FC236}">
                  <a16:creationId xmlns:a16="http://schemas.microsoft.com/office/drawing/2014/main" id="{CB405065-4CD5-F140-AD79-4943D397C1EE}"/>
                </a:ext>
              </a:extLst>
            </p:cNvPr>
            <p:cNvSpPr/>
            <p:nvPr/>
          </p:nvSpPr>
          <p:spPr bwMode="ltGray">
            <a:xfrm>
              <a:off x="2926868" y="3635585"/>
              <a:ext cx="1857169" cy="315557"/>
            </a:xfrm>
            <a:prstGeom prst="roundRect">
              <a:avLst>
                <a:gd name="adj" fmla="val 7928"/>
              </a:avLst>
            </a:prstGeom>
            <a:noFill/>
            <a:ln w="15875" cap="flat" cmpd="sng" algn="ctr">
              <a:solidFill>
                <a:schemeClr val="tx1">
                  <a:lumMod val="65000"/>
                  <a:lumOff val="35000"/>
                </a:schemeClr>
              </a:solidFill>
              <a:prstDash val="solid"/>
            </a:ln>
            <a:effectLst/>
          </p:spPr>
          <p:txBody>
            <a:bodyPr lIns="121917" tIns="60958" rIns="121917" bIns="60958" rtlCol="0" anchor="ctr"/>
            <a:lstStyle/>
            <a:p>
              <a:pPr algn="ctr" defTabSz="1219121">
                <a:defRPr/>
              </a:pPr>
              <a:r>
                <a:rPr lang="en-US" sz="1200" kern="0">
                  <a:solidFill>
                    <a:schemeClr val="tx1">
                      <a:lumMod val="65000"/>
                      <a:lumOff val="35000"/>
                    </a:schemeClr>
                  </a:solidFill>
                  <a:cs typeface="Gotham Book" pitchFamily="2" charset="0"/>
                </a:rPr>
                <a:t>Hypervisor</a:t>
              </a:r>
            </a:p>
          </p:txBody>
        </p:sp>
        <p:pic>
          <p:nvPicPr>
            <p:cNvPr id="183" name="Picture 182">
              <a:extLst>
                <a:ext uri="{FF2B5EF4-FFF2-40B4-BE49-F238E27FC236}">
                  <a16:creationId xmlns:a16="http://schemas.microsoft.com/office/drawing/2014/main" id="{DD245AA5-2776-B140-9869-13794F174440}"/>
                </a:ext>
              </a:extLst>
            </p:cNvPr>
            <p:cNvPicPr>
              <a:picLocks noChangeAspect="1"/>
            </p:cNvPicPr>
            <p:nvPr/>
          </p:nvPicPr>
          <p:blipFill>
            <a:blip r:embed="rId4"/>
            <a:stretch>
              <a:fillRect/>
            </a:stretch>
          </p:blipFill>
          <p:spPr>
            <a:xfrm>
              <a:off x="2927020" y="3186056"/>
              <a:ext cx="351648" cy="338328"/>
            </a:xfrm>
            <a:prstGeom prst="rect">
              <a:avLst/>
            </a:prstGeom>
          </p:spPr>
        </p:pic>
        <p:pic>
          <p:nvPicPr>
            <p:cNvPr id="184" name="Picture 183">
              <a:extLst>
                <a:ext uri="{FF2B5EF4-FFF2-40B4-BE49-F238E27FC236}">
                  <a16:creationId xmlns:a16="http://schemas.microsoft.com/office/drawing/2014/main" id="{AF336375-3F80-A342-BFB8-9E91DAB48EFE}"/>
                </a:ext>
              </a:extLst>
            </p:cNvPr>
            <p:cNvPicPr>
              <a:picLocks noChangeAspect="1"/>
            </p:cNvPicPr>
            <p:nvPr/>
          </p:nvPicPr>
          <p:blipFill>
            <a:blip r:embed="rId4"/>
            <a:stretch>
              <a:fillRect/>
            </a:stretch>
          </p:blipFill>
          <p:spPr>
            <a:xfrm>
              <a:off x="3357218" y="3186056"/>
              <a:ext cx="351648" cy="338328"/>
            </a:xfrm>
            <a:prstGeom prst="rect">
              <a:avLst/>
            </a:prstGeom>
          </p:spPr>
        </p:pic>
        <p:pic>
          <p:nvPicPr>
            <p:cNvPr id="185" name="Picture 184">
              <a:extLst>
                <a:ext uri="{FF2B5EF4-FFF2-40B4-BE49-F238E27FC236}">
                  <a16:creationId xmlns:a16="http://schemas.microsoft.com/office/drawing/2014/main" id="{EC0F46A7-0E30-604D-AAAF-AB813A12C570}"/>
                </a:ext>
              </a:extLst>
            </p:cNvPr>
            <p:cNvPicPr>
              <a:picLocks noChangeAspect="1"/>
            </p:cNvPicPr>
            <p:nvPr/>
          </p:nvPicPr>
          <p:blipFill>
            <a:blip r:embed="rId4"/>
            <a:stretch>
              <a:fillRect/>
            </a:stretch>
          </p:blipFill>
          <p:spPr>
            <a:xfrm>
              <a:off x="3787415" y="3186056"/>
              <a:ext cx="351648" cy="338328"/>
            </a:xfrm>
            <a:prstGeom prst="rect">
              <a:avLst/>
            </a:prstGeom>
          </p:spPr>
        </p:pic>
      </p:grpSp>
      <p:pic>
        <p:nvPicPr>
          <p:cNvPr id="6" name="Picture 5">
            <a:extLst>
              <a:ext uri="{FF2B5EF4-FFF2-40B4-BE49-F238E27FC236}">
                <a16:creationId xmlns:a16="http://schemas.microsoft.com/office/drawing/2014/main" id="{E3D0332C-E995-B043-B6FE-0F86655AC974}"/>
              </a:ext>
            </a:extLst>
          </p:cNvPr>
          <p:cNvPicPr>
            <a:picLocks noChangeAspect="1"/>
          </p:cNvPicPr>
          <p:nvPr/>
        </p:nvPicPr>
        <p:blipFill>
          <a:blip r:embed="rId5"/>
          <a:stretch>
            <a:fillRect/>
          </a:stretch>
        </p:blipFill>
        <p:spPr>
          <a:xfrm>
            <a:off x="3691644" y="2655047"/>
            <a:ext cx="295053" cy="281940"/>
          </a:xfrm>
          <a:prstGeom prst="rect">
            <a:avLst/>
          </a:prstGeom>
        </p:spPr>
      </p:pic>
      <p:pic>
        <p:nvPicPr>
          <p:cNvPr id="186" name="Picture 185">
            <a:extLst>
              <a:ext uri="{FF2B5EF4-FFF2-40B4-BE49-F238E27FC236}">
                <a16:creationId xmlns:a16="http://schemas.microsoft.com/office/drawing/2014/main" id="{036A774A-89EA-9C49-A42E-05C6E7262652}"/>
              </a:ext>
            </a:extLst>
          </p:cNvPr>
          <p:cNvPicPr>
            <a:picLocks noChangeAspect="1"/>
          </p:cNvPicPr>
          <p:nvPr/>
        </p:nvPicPr>
        <p:blipFill>
          <a:blip r:embed="rId5"/>
          <a:stretch>
            <a:fillRect/>
          </a:stretch>
        </p:blipFill>
        <p:spPr>
          <a:xfrm>
            <a:off x="6172062" y="2659590"/>
            <a:ext cx="295053" cy="281940"/>
          </a:xfrm>
          <a:prstGeom prst="rect">
            <a:avLst/>
          </a:prstGeom>
        </p:spPr>
      </p:pic>
      <p:pic>
        <p:nvPicPr>
          <p:cNvPr id="187" name="Picture 186">
            <a:extLst>
              <a:ext uri="{FF2B5EF4-FFF2-40B4-BE49-F238E27FC236}">
                <a16:creationId xmlns:a16="http://schemas.microsoft.com/office/drawing/2014/main" id="{EFC54A9F-AAE5-2841-A8EA-F491F77054F5}"/>
              </a:ext>
            </a:extLst>
          </p:cNvPr>
          <p:cNvPicPr>
            <a:picLocks noChangeAspect="1"/>
          </p:cNvPicPr>
          <p:nvPr/>
        </p:nvPicPr>
        <p:blipFill>
          <a:blip r:embed="rId5"/>
          <a:stretch>
            <a:fillRect/>
          </a:stretch>
        </p:blipFill>
        <p:spPr>
          <a:xfrm>
            <a:off x="9327669" y="2657777"/>
            <a:ext cx="295053" cy="281940"/>
          </a:xfrm>
          <a:prstGeom prst="rect">
            <a:avLst/>
          </a:prstGeom>
        </p:spPr>
      </p:pic>
      <p:sp>
        <p:nvSpPr>
          <p:cNvPr id="4" name="TextBox 3"/>
          <p:cNvSpPr txBox="1"/>
          <p:nvPr/>
        </p:nvSpPr>
        <p:spPr>
          <a:xfrm>
            <a:off x="1036535" y="5287474"/>
            <a:ext cx="4941409" cy="888833"/>
          </a:xfrm>
          <a:prstGeom prst="rect">
            <a:avLst/>
          </a:prstGeom>
          <a:noFill/>
        </p:spPr>
        <p:txBody>
          <a:bodyPr wrap="square" rtlCol="0" anchor="t">
            <a:spAutoFit/>
          </a:bodyPr>
          <a:lstStyle/>
          <a:p>
            <a:pPr marL="285750" lvl="1" indent="-285750">
              <a:lnSpc>
                <a:spcPct val="120000"/>
              </a:lnSpc>
              <a:spcBef>
                <a:spcPts val="1200"/>
              </a:spcBef>
              <a:buClr>
                <a:schemeClr val="accent1"/>
              </a:buClr>
              <a:buSzPct val="110000"/>
              <a:buFont typeface="Wingdings" panose="05000000000000000000" pitchFamily="2" charset="2"/>
              <a:buChar char="ü"/>
            </a:pPr>
            <a:r>
              <a:rPr lang="en-US">
                <a:solidFill>
                  <a:schemeClr val="tx2"/>
                </a:solidFill>
              </a:rPr>
              <a:t>Start small and scale without limits</a:t>
            </a:r>
          </a:p>
          <a:p>
            <a:pPr marL="285750" lvl="1" indent="-285750">
              <a:lnSpc>
                <a:spcPct val="120000"/>
              </a:lnSpc>
              <a:spcBef>
                <a:spcPts val="1200"/>
              </a:spcBef>
              <a:buClr>
                <a:schemeClr val="accent1"/>
              </a:buClr>
              <a:buSzPct val="110000"/>
              <a:buFont typeface="Wingdings" panose="05000000000000000000" pitchFamily="2" charset="2"/>
              <a:buChar char="ü"/>
            </a:pPr>
            <a:r>
              <a:rPr lang="en-US">
                <a:solidFill>
                  <a:schemeClr val="tx2"/>
                </a:solidFill>
              </a:rPr>
              <a:t>Increase capacity one node at a time </a:t>
            </a:r>
          </a:p>
        </p:txBody>
      </p:sp>
      <p:sp>
        <p:nvSpPr>
          <p:cNvPr id="8" name="Rounded Rectangle 7">
            <a:extLst>
              <a:ext uri="{FF2B5EF4-FFF2-40B4-BE49-F238E27FC236}">
                <a16:creationId xmlns:a16="http://schemas.microsoft.com/office/drawing/2014/main" id="{B81CF457-0117-3747-B97E-62A29AA6A6E8}"/>
              </a:ext>
            </a:extLst>
          </p:cNvPr>
          <p:cNvSpPr/>
          <p:nvPr/>
        </p:nvSpPr>
        <p:spPr>
          <a:xfrm>
            <a:off x="2039526" y="3665300"/>
            <a:ext cx="8812860" cy="576454"/>
          </a:xfrm>
          <a:prstGeom prst="roundRect">
            <a:avLst>
              <a:gd name="adj" fmla="val 0"/>
            </a:avLst>
          </a:prstGeom>
          <a:solidFill>
            <a:schemeClr val="bg1">
              <a:alpha val="80000"/>
            </a:schemeClr>
          </a:solidFill>
          <a:ln w="19050">
            <a:solidFill>
              <a:schemeClr val="accent5"/>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a:solidFill>
                  <a:schemeClr val="tx1"/>
                </a:solidFill>
                <a:cs typeface="Arial" pitchFamily="34" charset="0"/>
              </a:rPr>
              <a:t>Storage</a:t>
            </a:r>
          </a:p>
          <a:p>
            <a:pPr algn="r"/>
            <a:r>
              <a:rPr lang="en-US" sz="1400">
                <a:solidFill>
                  <a:schemeClr val="tx1"/>
                </a:solidFill>
                <a:cs typeface="Arial" pitchFamily="34" charset="0"/>
              </a:rPr>
              <a:t>Pool</a:t>
            </a:r>
          </a:p>
        </p:txBody>
      </p:sp>
      <p:grpSp>
        <p:nvGrpSpPr>
          <p:cNvPr id="25" name="Group 24">
            <a:extLst>
              <a:ext uri="{FF2B5EF4-FFF2-40B4-BE49-F238E27FC236}">
                <a16:creationId xmlns:a16="http://schemas.microsoft.com/office/drawing/2014/main" id="{7FC01B5B-D30F-49E5-AC6F-8039AD635B4B}"/>
              </a:ext>
            </a:extLst>
          </p:cNvPr>
          <p:cNvGrpSpPr/>
          <p:nvPr/>
        </p:nvGrpSpPr>
        <p:grpSpPr>
          <a:xfrm>
            <a:off x="2599752" y="3709842"/>
            <a:ext cx="1226250" cy="487370"/>
            <a:chOff x="3004911" y="4352150"/>
            <a:chExt cx="1226250" cy="487370"/>
          </a:xfrm>
        </p:grpSpPr>
        <p:pic>
          <p:nvPicPr>
            <p:cNvPr id="15" name="Picture 14">
              <a:extLst>
                <a:ext uri="{FF2B5EF4-FFF2-40B4-BE49-F238E27FC236}">
                  <a16:creationId xmlns:a16="http://schemas.microsoft.com/office/drawing/2014/main" id="{A6932793-29BC-4D52-9158-54049E420204}"/>
                </a:ext>
              </a:extLst>
            </p:cNvPr>
            <p:cNvPicPr>
              <a:picLocks noChangeAspect="1"/>
            </p:cNvPicPr>
            <p:nvPr/>
          </p:nvPicPr>
          <p:blipFill>
            <a:blip r:embed="rId6"/>
            <a:stretch>
              <a:fillRect/>
            </a:stretch>
          </p:blipFill>
          <p:spPr>
            <a:xfrm>
              <a:off x="3004911" y="4352150"/>
              <a:ext cx="369049" cy="482675"/>
            </a:xfrm>
            <a:prstGeom prst="rect">
              <a:avLst/>
            </a:prstGeom>
          </p:spPr>
        </p:pic>
        <p:pic>
          <p:nvPicPr>
            <p:cNvPr id="18" name="Picture 17">
              <a:extLst>
                <a:ext uri="{FF2B5EF4-FFF2-40B4-BE49-F238E27FC236}">
                  <a16:creationId xmlns:a16="http://schemas.microsoft.com/office/drawing/2014/main" id="{E727305D-8CEF-4E28-BA04-09C536966137}"/>
                </a:ext>
              </a:extLst>
            </p:cNvPr>
            <p:cNvPicPr>
              <a:picLocks noChangeAspect="1"/>
            </p:cNvPicPr>
            <p:nvPr/>
          </p:nvPicPr>
          <p:blipFill>
            <a:blip r:embed="rId7"/>
            <a:stretch>
              <a:fillRect/>
            </a:stretch>
          </p:blipFill>
          <p:spPr>
            <a:xfrm>
              <a:off x="3864929" y="4352150"/>
              <a:ext cx="366232" cy="478918"/>
            </a:xfrm>
            <a:prstGeom prst="rect">
              <a:avLst/>
            </a:prstGeom>
          </p:spPr>
        </p:pic>
        <p:pic>
          <p:nvPicPr>
            <p:cNvPr id="24" name="Picture 23">
              <a:extLst>
                <a:ext uri="{FF2B5EF4-FFF2-40B4-BE49-F238E27FC236}">
                  <a16:creationId xmlns:a16="http://schemas.microsoft.com/office/drawing/2014/main" id="{952B3BC2-5559-4980-AB90-434E40773811}"/>
                </a:ext>
              </a:extLst>
            </p:cNvPr>
            <p:cNvPicPr>
              <a:picLocks noChangeAspect="1"/>
            </p:cNvPicPr>
            <p:nvPr/>
          </p:nvPicPr>
          <p:blipFill>
            <a:blip r:embed="rId8"/>
            <a:stretch>
              <a:fillRect/>
            </a:stretch>
          </p:blipFill>
          <p:spPr>
            <a:xfrm>
              <a:off x="3427877" y="4352150"/>
              <a:ext cx="383135" cy="487370"/>
            </a:xfrm>
            <a:prstGeom prst="rect">
              <a:avLst/>
            </a:prstGeom>
          </p:spPr>
        </p:pic>
      </p:grpSp>
      <p:grpSp>
        <p:nvGrpSpPr>
          <p:cNvPr id="108" name="Group 107">
            <a:extLst>
              <a:ext uri="{FF2B5EF4-FFF2-40B4-BE49-F238E27FC236}">
                <a16:creationId xmlns:a16="http://schemas.microsoft.com/office/drawing/2014/main" id="{8A5A7D1D-5537-4333-867A-88E1899B0D02}"/>
              </a:ext>
            </a:extLst>
          </p:cNvPr>
          <p:cNvGrpSpPr/>
          <p:nvPr/>
        </p:nvGrpSpPr>
        <p:grpSpPr>
          <a:xfrm>
            <a:off x="5105525" y="3709842"/>
            <a:ext cx="1226250" cy="487370"/>
            <a:chOff x="3004911" y="4352150"/>
            <a:chExt cx="1226250" cy="487370"/>
          </a:xfrm>
        </p:grpSpPr>
        <p:pic>
          <p:nvPicPr>
            <p:cNvPr id="109" name="Picture 108">
              <a:extLst>
                <a:ext uri="{FF2B5EF4-FFF2-40B4-BE49-F238E27FC236}">
                  <a16:creationId xmlns:a16="http://schemas.microsoft.com/office/drawing/2014/main" id="{BDAFCCAE-CACF-4B3D-8359-335B1708BBC5}"/>
                </a:ext>
              </a:extLst>
            </p:cNvPr>
            <p:cNvPicPr>
              <a:picLocks noChangeAspect="1"/>
            </p:cNvPicPr>
            <p:nvPr/>
          </p:nvPicPr>
          <p:blipFill>
            <a:blip r:embed="rId6"/>
            <a:stretch>
              <a:fillRect/>
            </a:stretch>
          </p:blipFill>
          <p:spPr>
            <a:xfrm>
              <a:off x="3004911" y="4352150"/>
              <a:ext cx="369049" cy="482675"/>
            </a:xfrm>
            <a:prstGeom prst="rect">
              <a:avLst/>
            </a:prstGeom>
          </p:spPr>
        </p:pic>
        <p:pic>
          <p:nvPicPr>
            <p:cNvPr id="110" name="Picture 109">
              <a:extLst>
                <a:ext uri="{FF2B5EF4-FFF2-40B4-BE49-F238E27FC236}">
                  <a16:creationId xmlns:a16="http://schemas.microsoft.com/office/drawing/2014/main" id="{24944E4F-52BC-4C35-B816-675B5CE7E481}"/>
                </a:ext>
              </a:extLst>
            </p:cNvPr>
            <p:cNvPicPr>
              <a:picLocks noChangeAspect="1"/>
            </p:cNvPicPr>
            <p:nvPr/>
          </p:nvPicPr>
          <p:blipFill>
            <a:blip r:embed="rId7"/>
            <a:stretch>
              <a:fillRect/>
            </a:stretch>
          </p:blipFill>
          <p:spPr>
            <a:xfrm>
              <a:off x="3864929" y="4352150"/>
              <a:ext cx="366232" cy="478918"/>
            </a:xfrm>
            <a:prstGeom prst="rect">
              <a:avLst/>
            </a:prstGeom>
          </p:spPr>
        </p:pic>
        <p:pic>
          <p:nvPicPr>
            <p:cNvPr id="111" name="Picture 110">
              <a:extLst>
                <a:ext uri="{FF2B5EF4-FFF2-40B4-BE49-F238E27FC236}">
                  <a16:creationId xmlns:a16="http://schemas.microsoft.com/office/drawing/2014/main" id="{62595BCB-129A-49F7-9005-03649AD1D4AA}"/>
                </a:ext>
              </a:extLst>
            </p:cNvPr>
            <p:cNvPicPr>
              <a:picLocks noChangeAspect="1"/>
            </p:cNvPicPr>
            <p:nvPr/>
          </p:nvPicPr>
          <p:blipFill>
            <a:blip r:embed="rId8"/>
            <a:stretch>
              <a:fillRect/>
            </a:stretch>
          </p:blipFill>
          <p:spPr>
            <a:xfrm>
              <a:off x="3427877" y="4352150"/>
              <a:ext cx="383135" cy="487370"/>
            </a:xfrm>
            <a:prstGeom prst="rect">
              <a:avLst/>
            </a:prstGeom>
          </p:spPr>
        </p:pic>
      </p:grpSp>
      <p:grpSp>
        <p:nvGrpSpPr>
          <p:cNvPr id="112" name="Group 111">
            <a:extLst>
              <a:ext uri="{FF2B5EF4-FFF2-40B4-BE49-F238E27FC236}">
                <a16:creationId xmlns:a16="http://schemas.microsoft.com/office/drawing/2014/main" id="{861C0EB1-8E52-4E4D-BB14-24807BBDB600}"/>
              </a:ext>
            </a:extLst>
          </p:cNvPr>
          <p:cNvGrpSpPr/>
          <p:nvPr/>
        </p:nvGrpSpPr>
        <p:grpSpPr>
          <a:xfrm>
            <a:off x="8264599" y="3709842"/>
            <a:ext cx="1226250" cy="487370"/>
            <a:chOff x="3004911" y="4352150"/>
            <a:chExt cx="1226250" cy="487370"/>
          </a:xfrm>
        </p:grpSpPr>
        <p:pic>
          <p:nvPicPr>
            <p:cNvPr id="113" name="Picture 112">
              <a:extLst>
                <a:ext uri="{FF2B5EF4-FFF2-40B4-BE49-F238E27FC236}">
                  <a16:creationId xmlns:a16="http://schemas.microsoft.com/office/drawing/2014/main" id="{2AE8E08E-01A2-46BB-83E1-B5FC663485BD}"/>
                </a:ext>
              </a:extLst>
            </p:cNvPr>
            <p:cNvPicPr>
              <a:picLocks noChangeAspect="1"/>
            </p:cNvPicPr>
            <p:nvPr/>
          </p:nvPicPr>
          <p:blipFill>
            <a:blip r:embed="rId6"/>
            <a:stretch>
              <a:fillRect/>
            </a:stretch>
          </p:blipFill>
          <p:spPr>
            <a:xfrm>
              <a:off x="3004911" y="4352150"/>
              <a:ext cx="369049" cy="482675"/>
            </a:xfrm>
            <a:prstGeom prst="rect">
              <a:avLst/>
            </a:prstGeom>
          </p:spPr>
        </p:pic>
        <p:pic>
          <p:nvPicPr>
            <p:cNvPr id="114" name="Picture 113">
              <a:extLst>
                <a:ext uri="{FF2B5EF4-FFF2-40B4-BE49-F238E27FC236}">
                  <a16:creationId xmlns:a16="http://schemas.microsoft.com/office/drawing/2014/main" id="{55D42C9B-C0A0-4539-A50A-70E75274248B}"/>
                </a:ext>
              </a:extLst>
            </p:cNvPr>
            <p:cNvPicPr>
              <a:picLocks noChangeAspect="1"/>
            </p:cNvPicPr>
            <p:nvPr/>
          </p:nvPicPr>
          <p:blipFill>
            <a:blip r:embed="rId7"/>
            <a:stretch>
              <a:fillRect/>
            </a:stretch>
          </p:blipFill>
          <p:spPr>
            <a:xfrm>
              <a:off x="3864929" y="4352150"/>
              <a:ext cx="366232" cy="478918"/>
            </a:xfrm>
            <a:prstGeom prst="rect">
              <a:avLst/>
            </a:prstGeom>
          </p:spPr>
        </p:pic>
        <p:pic>
          <p:nvPicPr>
            <p:cNvPr id="121" name="Picture 120">
              <a:extLst>
                <a:ext uri="{FF2B5EF4-FFF2-40B4-BE49-F238E27FC236}">
                  <a16:creationId xmlns:a16="http://schemas.microsoft.com/office/drawing/2014/main" id="{9C7A803F-08A1-4D10-B038-33453C9DA219}"/>
                </a:ext>
              </a:extLst>
            </p:cNvPr>
            <p:cNvPicPr>
              <a:picLocks noChangeAspect="1"/>
            </p:cNvPicPr>
            <p:nvPr/>
          </p:nvPicPr>
          <p:blipFill>
            <a:blip r:embed="rId8"/>
            <a:stretch>
              <a:fillRect/>
            </a:stretch>
          </p:blipFill>
          <p:spPr>
            <a:xfrm>
              <a:off x="3427877" y="4352150"/>
              <a:ext cx="383135" cy="487370"/>
            </a:xfrm>
            <a:prstGeom prst="rect">
              <a:avLst/>
            </a:prstGeom>
          </p:spPr>
        </p:pic>
      </p:grpSp>
      <p:sp>
        <p:nvSpPr>
          <p:cNvPr id="123" name="Rounded Rectangle 40">
            <a:extLst>
              <a:ext uri="{FF2B5EF4-FFF2-40B4-BE49-F238E27FC236}">
                <a16:creationId xmlns:a16="http://schemas.microsoft.com/office/drawing/2014/main" id="{D7D59CDB-6C5A-4DA6-955C-D853D8D6206A}"/>
              </a:ext>
            </a:extLst>
          </p:cNvPr>
          <p:cNvSpPr/>
          <p:nvPr/>
        </p:nvSpPr>
        <p:spPr bwMode="gray">
          <a:xfrm>
            <a:off x="5642242"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cs typeface="Arial" pitchFamily="34" charset="0"/>
              </a:rPr>
              <a:t>C1</a:t>
            </a:r>
          </a:p>
        </p:txBody>
      </p:sp>
      <p:sp>
        <p:nvSpPr>
          <p:cNvPr id="124" name="Rounded Rectangle 41">
            <a:extLst>
              <a:ext uri="{FF2B5EF4-FFF2-40B4-BE49-F238E27FC236}">
                <a16:creationId xmlns:a16="http://schemas.microsoft.com/office/drawing/2014/main" id="{0AC1CF25-21B8-47CB-9F74-88A381613C65}"/>
              </a:ext>
            </a:extLst>
          </p:cNvPr>
          <p:cNvSpPr/>
          <p:nvPr/>
        </p:nvSpPr>
        <p:spPr bwMode="gray">
          <a:xfrm>
            <a:off x="6161337" y="4728859"/>
            <a:ext cx="420568" cy="386775"/>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cs typeface="Arial" pitchFamily="34" charset="0"/>
              </a:rPr>
              <a:t>C2</a:t>
            </a:r>
          </a:p>
        </p:txBody>
      </p:sp>
      <p:sp>
        <p:nvSpPr>
          <p:cNvPr id="27" name="Rectangle 26">
            <a:extLst>
              <a:ext uri="{FF2B5EF4-FFF2-40B4-BE49-F238E27FC236}">
                <a16:creationId xmlns:a16="http://schemas.microsoft.com/office/drawing/2014/main" id="{3DF4EFCE-84E1-4162-B519-8A6CB19CFFFB}"/>
              </a:ext>
            </a:extLst>
          </p:cNvPr>
          <p:cNvSpPr/>
          <p:nvPr/>
        </p:nvSpPr>
        <p:spPr>
          <a:xfrm>
            <a:off x="5950552" y="5287474"/>
            <a:ext cx="5778993" cy="888833"/>
          </a:xfrm>
          <a:prstGeom prst="rect">
            <a:avLst/>
          </a:prstGeom>
        </p:spPr>
        <p:txBody>
          <a:bodyPr wrap="square">
            <a:spAutoFit/>
          </a:bodyPr>
          <a:lstStyle/>
          <a:p>
            <a:pPr marL="285750" lvl="1" indent="-285750">
              <a:lnSpc>
                <a:spcPct val="120000"/>
              </a:lnSpc>
              <a:spcBef>
                <a:spcPts val="1200"/>
              </a:spcBef>
              <a:buClr>
                <a:srgbClr val="B0D235"/>
              </a:buClr>
              <a:buSzPct val="110000"/>
              <a:buFont typeface="Wingdings" panose="05000000000000000000" pitchFamily="2" charset="2"/>
              <a:buChar char="ü"/>
            </a:pPr>
            <a:r>
              <a:rPr lang="en-US">
                <a:solidFill>
                  <a:srgbClr val="4D4D4E"/>
                </a:solidFill>
              </a:rPr>
              <a:t>Keep data local for maximum performance</a:t>
            </a:r>
          </a:p>
          <a:p>
            <a:pPr marL="285750" lvl="1" indent="-285750">
              <a:lnSpc>
                <a:spcPct val="120000"/>
              </a:lnSpc>
              <a:spcBef>
                <a:spcPts val="1200"/>
              </a:spcBef>
              <a:buClr>
                <a:srgbClr val="B0D235"/>
              </a:buClr>
              <a:buSzPct val="110000"/>
              <a:buFont typeface="Wingdings" panose="05000000000000000000" pitchFamily="2" charset="2"/>
              <a:buChar char="ü"/>
            </a:pPr>
            <a:r>
              <a:rPr lang="en-US">
                <a:solidFill>
                  <a:srgbClr val="4D4D4E"/>
                </a:solidFill>
              </a:rPr>
              <a:t>Mix node types and hardware generations</a:t>
            </a:r>
          </a:p>
        </p:txBody>
      </p:sp>
    </p:spTree>
    <p:custDataLst>
      <p:tags r:id="rId1"/>
    </p:custDataLst>
    <p:extLst>
      <p:ext uri="{BB962C8B-B14F-4D97-AF65-F5344CB8AC3E}">
        <p14:creationId xmlns:p14="http://schemas.microsoft.com/office/powerpoint/2010/main" val="1136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2.59259E-6 L -0.16641 -0.31921 " pathEditMode="relative" rAng="0" ptsTypes="AA">
                                      <p:cBhvr>
                                        <p:cTn id="6" dur="2000" fill="hold"/>
                                        <p:tgtEl>
                                          <p:spTgt spid="123"/>
                                        </p:tgtEl>
                                        <p:attrNameLst>
                                          <p:attrName>ppt_x</p:attrName>
                                          <p:attrName>ppt_y</p:attrName>
                                        </p:attrNameLst>
                                      </p:cBhvr>
                                      <p:rCtr x="-8320" y="-15972"/>
                                    </p:animMotion>
                                  </p:childTnLst>
                                </p:cTn>
                              </p:par>
                              <p:par>
                                <p:cTn id="7" presetID="42" presetClass="path" presetSubtype="0" accel="50000" decel="50000" fill="hold" grpId="0" nodeType="withEffect">
                                  <p:stCondLst>
                                    <p:cond delay="0"/>
                                  </p:stCondLst>
                                  <p:childTnLst>
                                    <p:animMotion origin="layout" path="M 3.95833E-6 -2.59259E-6 L -0.00313 -0.31435 " pathEditMode="relative" rAng="0" ptsTypes="AA">
                                      <p:cBhvr>
                                        <p:cTn id="8" dur="2000" fill="hold"/>
                                        <p:tgtEl>
                                          <p:spTgt spid="124"/>
                                        </p:tgtEl>
                                        <p:attrNameLst>
                                          <p:attrName>ppt_x</p:attrName>
                                          <p:attrName>ppt_y</p:attrName>
                                        </p:attrNameLst>
                                      </p:cBhvr>
                                      <p:rCtr x="-156" y="-15718"/>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12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124"/>
                                        </p:tgtEl>
                                        <p:attrNameLst>
                                          <p:attrName>style.visibility</p:attrName>
                                        </p:attrNameLst>
                                      </p:cBhvr>
                                      <p:to>
                                        <p:strVal val="hidden"/>
                                      </p:to>
                                    </p:se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fade">
                                      <p:cBhvr>
                                        <p:cTn id="17" dur="500"/>
                                        <p:tgtEl>
                                          <p:spTgt spid="187"/>
                                        </p:tgtEl>
                                      </p:cBhvr>
                                    </p:animEffect>
                                  </p:childTnLst>
                                </p:cTn>
                              </p:par>
                              <p:par>
                                <p:cTn id="18" presetID="10" presetClass="entr" presetSubtype="0" fill="hold" nodeType="withEffect">
                                  <p:stCondLst>
                                    <p:cond delay="0"/>
                                  </p:stCondLst>
                                  <p:childTnLst>
                                    <p:set>
                                      <p:cBhvr>
                                        <p:cTn id="19" dur="1" fill="hold">
                                          <p:stCondLst>
                                            <p:cond delay="0"/>
                                          </p:stCondLst>
                                        </p:cTn>
                                        <p:tgtEl>
                                          <p:spTgt spid="186"/>
                                        </p:tgtEl>
                                        <p:attrNameLst>
                                          <p:attrName>style.visibility</p:attrName>
                                        </p:attrNameLst>
                                      </p:cBhvr>
                                      <p:to>
                                        <p:strVal val="visible"/>
                                      </p:to>
                                    </p:set>
                                    <p:animEffect transition="in" filter="fade">
                                      <p:cBhvr>
                                        <p:cTn id="20" dur="500"/>
                                        <p:tgtEl>
                                          <p:spTgt spid="186"/>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500"/>
                                        <p:tgtEl>
                                          <p:spTgt spid="149"/>
                                        </p:tgtEl>
                                      </p:cBhvr>
                                    </p:animEffect>
                                  </p:childTnLst>
                                </p:cTn>
                              </p:par>
                              <p:par>
                                <p:cTn id="27" presetID="10" presetClass="entr" presetSubtype="0"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animEffect transition="in" filter="fade">
                                      <p:cBhvr>
                                        <p:cTn id="29" dur="500"/>
                                        <p:tgtEl>
                                          <p:spTgt spid="148"/>
                                        </p:tgtEl>
                                      </p:cBhvr>
                                    </p:animEffect>
                                  </p:childTnLst>
                                </p:cTn>
                              </p:par>
                              <p:par>
                                <p:cTn id="30" presetID="10" presetClass="entr" presetSubtype="0" fill="hold" nodeType="with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fade">
                                      <p:cBhvr>
                                        <p:cTn id="32" dur="500"/>
                                        <p:tgtEl>
                                          <p:spTgt spid="150"/>
                                        </p:tgtEl>
                                      </p:cBhvr>
                                    </p:animEffect>
                                  </p:childTnLst>
                                </p:cTn>
                              </p:par>
                              <p:par>
                                <p:cTn id="33" presetID="10" presetClass="entr" presetSubtype="0" fill="hold" nodeType="with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fade">
                                      <p:cBhvr>
                                        <p:cTn id="35" dur="500"/>
                                        <p:tgtEl>
                                          <p:spTgt spid="151"/>
                                        </p:tgtEl>
                                      </p:cBhvr>
                                    </p:animEffect>
                                  </p:childTnLst>
                                </p:cTn>
                              </p:par>
                              <p:par>
                                <p:cTn id="36" presetID="10" presetClass="entr" presetSubtype="0" fill="hold" nodeType="withEffect">
                                  <p:stCondLst>
                                    <p:cond delay="0"/>
                                  </p:stCondLst>
                                  <p:childTnLst>
                                    <p:set>
                                      <p:cBhvr>
                                        <p:cTn id="37" dur="1" fill="hold">
                                          <p:stCondLst>
                                            <p:cond delay="0"/>
                                          </p:stCondLst>
                                        </p:cTn>
                                        <p:tgtEl>
                                          <p:spTgt spid="152"/>
                                        </p:tgtEl>
                                        <p:attrNameLst>
                                          <p:attrName>style.visibility</p:attrName>
                                        </p:attrNameLst>
                                      </p:cBhvr>
                                      <p:to>
                                        <p:strVal val="visible"/>
                                      </p:to>
                                    </p:set>
                                    <p:animEffect transition="in" filter="fade">
                                      <p:cBhvr>
                                        <p:cTn id="38" dur="500"/>
                                        <p:tgtEl>
                                          <p:spTgt spid="1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7"/>
                                        </p:tgtEl>
                                        <p:attrNameLst>
                                          <p:attrName>style.visibility</p:attrName>
                                        </p:attrNameLst>
                                      </p:cBhvr>
                                      <p:to>
                                        <p:strVal val="visible"/>
                                      </p:to>
                                    </p:set>
                                    <p:animEffect transition="in" filter="fade">
                                      <p:cBhvr>
                                        <p:cTn id="41" dur="500"/>
                                        <p:tgtEl>
                                          <p:spTgt spid="14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P spid="8" grpId="0" animBg="1"/>
      <p:bldP spid="123" grpId="0" animBg="1"/>
      <p:bldP spid="123" grpId="1" animBg="1"/>
      <p:bldP spid="124" grpId="0" animBg="1"/>
      <p:bldP spid="124" grpId="1"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9">
            <a:extLst>
              <a:ext uri="{FF2B5EF4-FFF2-40B4-BE49-F238E27FC236}">
                <a16:creationId xmlns:a16="http://schemas.microsoft.com/office/drawing/2014/main" id="{7D8D2621-39FC-42B6-8059-FDC30028ED7D}"/>
              </a:ext>
            </a:extLst>
          </p:cNvPr>
          <p:cNvSpPr>
            <a:spLocks noGrp="1"/>
          </p:cNvSpPr>
          <p:nvPr>
            <p:ph type="title"/>
          </p:nvPr>
        </p:nvSpPr>
        <p:spPr/>
        <p:txBody>
          <a:bodyPr/>
          <a:lstStyle/>
          <a:p>
            <a:r>
              <a:rPr lang="en-US"/>
              <a:t>Introducing a Fully Integrated HCI Solution</a:t>
            </a:r>
          </a:p>
        </p:txBody>
      </p:sp>
      <p:sp>
        <p:nvSpPr>
          <p:cNvPr id="68" name="Rounded Rectangle 67">
            <a:extLst>
              <a:ext uri="{FF2B5EF4-FFF2-40B4-BE49-F238E27FC236}">
                <a16:creationId xmlns:a16="http://schemas.microsoft.com/office/drawing/2014/main" id="{C0CFEEF1-3179-1D42-BC82-7537B9E5E445}"/>
              </a:ext>
            </a:extLst>
          </p:cNvPr>
          <p:cNvSpPr/>
          <p:nvPr/>
        </p:nvSpPr>
        <p:spPr>
          <a:xfrm>
            <a:off x="609600" y="2057884"/>
            <a:ext cx="7284311" cy="2831886"/>
          </a:xfrm>
          <a:prstGeom prst="roundRect">
            <a:avLst>
              <a:gd name="adj" fmla="val 0"/>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199"/>
              </a:spcBef>
              <a:buClr>
                <a:schemeClr val="accent1"/>
              </a:buClr>
            </a:pPr>
            <a:endParaRPr lang="en-US" sz="1999" b="1">
              <a:solidFill>
                <a:schemeClr val="tx1"/>
              </a:solidFill>
              <a:ea typeface="ＭＳ Ｐゴシック" charset="-128"/>
            </a:endParaRPr>
          </a:p>
        </p:txBody>
      </p:sp>
      <p:sp>
        <p:nvSpPr>
          <p:cNvPr id="75" name="Rounded Rectangle 74">
            <a:extLst>
              <a:ext uri="{FF2B5EF4-FFF2-40B4-BE49-F238E27FC236}">
                <a16:creationId xmlns:a16="http://schemas.microsoft.com/office/drawing/2014/main" id="{8EBB6C2B-B670-1841-9663-BF93913394D0}"/>
              </a:ext>
            </a:extLst>
          </p:cNvPr>
          <p:cNvSpPr/>
          <p:nvPr/>
        </p:nvSpPr>
        <p:spPr>
          <a:xfrm>
            <a:off x="802522" y="4182849"/>
            <a:ext cx="1446206" cy="556110"/>
          </a:xfrm>
          <a:prstGeom prst="roundRect">
            <a:avLst>
              <a:gd name="adj" fmla="val 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199"/>
              </a:spcBef>
              <a:buClr>
                <a:schemeClr val="accent1"/>
              </a:buClr>
            </a:pPr>
            <a:r>
              <a:rPr lang="en-US" sz="1999">
                <a:solidFill>
                  <a:schemeClr val="tx2"/>
                </a:solidFill>
                <a:ea typeface="ＭＳ Ｐゴシック" charset="-128"/>
                <a:cs typeface="Gotham Medium" pitchFamily="2" charset="0"/>
              </a:rPr>
              <a:t>NX</a:t>
            </a:r>
          </a:p>
        </p:txBody>
      </p:sp>
      <p:sp>
        <p:nvSpPr>
          <p:cNvPr id="78" name="Rounded Rectangle 77">
            <a:extLst>
              <a:ext uri="{FF2B5EF4-FFF2-40B4-BE49-F238E27FC236}">
                <a16:creationId xmlns:a16="http://schemas.microsoft.com/office/drawing/2014/main" id="{D9A88E5F-CEDF-1F44-BF4B-E6D46A98DE46}"/>
              </a:ext>
            </a:extLst>
          </p:cNvPr>
          <p:cNvSpPr/>
          <p:nvPr/>
        </p:nvSpPr>
        <p:spPr>
          <a:xfrm>
            <a:off x="2318427" y="4182849"/>
            <a:ext cx="5391468" cy="556110"/>
          </a:xfrm>
          <a:prstGeom prst="roundRect">
            <a:avLst>
              <a:gd name="adj" fmla="val 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err="1">
              <a:solidFill>
                <a:schemeClr val="bg1"/>
              </a:solidFill>
            </a:endParaRPr>
          </a:p>
        </p:txBody>
      </p:sp>
      <p:pic>
        <p:nvPicPr>
          <p:cNvPr id="87" name="Picture 86">
            <a:extLst>
              <a:ext uri="{FF2B5EF4-FFF2-40B4-BE49-F238E27FC236}">
                <a16:creationId xmlns:a16="http://schemas.microsoft.com/office/drawing/2014/main" id="{EEC56B38-AE6C-D049-8789-8094293CCCD1}"/>
              </a:ext>
            </a:extLst>
          </p:cNvPr>
          <p:cNvPicPr>
            <a:picLocks noChangeAspect="1"/>
          </p:cNvPicPr>
          <p:nvPr/>
        </p:nvPicPr>
        <p:blipFill>
          <a:blip r:embed="rId3"/>
          <a:stretch>
            <a:fillRect/>
          </a:stretch>
        </p:blipFill>
        <p:spPr>
          <a:xfrm>
            <a:off x="4482898" y="4279759"/>
            <a:ext cx="831740" cy="346158"/>
          </a:xfrm>
          <a:prstGeom prst="rect">
            <a:avLst/>
          </a:prstGeom>
          <a:ln>
            <a:noFill/>
          </a:ln>
        </p:spPr>
      </p:pic>
      <p:pic>
        <p:nvPicPr>
          <p:cNvPr id="90" name="Picture 89">
            <a:extLst>
              <a:ext uri="{FF2B5EF4-FFF2-40B4-BE49-F238E27FC236}">
                <a16:creationId xmlns:a16="http://schemas.microsoft.com/office/drawing/2014/main" id="{C6A7FDE1-651F-A848-8582-CB6108187DAB}"/>
              </a:ext>
            </a:extLst>
          </p:cNvPr>
          <p:cNvPicPr>
            <a:picLocks noChangeAspect="1"/>
          </p:cNvPicPr>
          <p:nvPr/>
        </p:nvPicPr>
        <p:blipFill>
          <a:blip r:embed="rId4"/>
          <a:stretch>
            <a:fillRect/>
          </a:stretch>
        </p:blipFill>
        <p:spPr>
          <a:xfrm>
            <a:off x="3608159" y="4287490"/>
            <a:ext cx="658333" cy="330696"/>
          </a:xfrm>
          <a:prstGeom prst="rect">
            <a:avLst/>
          </a:prstGeom>
        </p:spPr>
      </p:pic>
      <p:pic>
        <p:nvPicPr>
          <p:cNvPr id="92" name="Picture 91">
            <a:extLst>
              <a:ext uri="{FF2B5EF4-FFF2-40B4-BE49-F238E27FC236}">
                <a16:creationId xmlns:a16="http://schemas.microsoft.com/office/drawing/2014/main" id="{FFF4B58C-3E5F-F941-9896-106C42DF1DDD}"/>
              </a:ext>
            </a:extLst>
          </p:cNvPr>
          <p:cNvPicPr>
            <a:picLocks noChangeAspect="1"/>
          </p:cNvPicPr>
          <p:nvPr/>
        </p:nvPicPr>
        <p:blipFill>
          <a:blip r:embed="rId5"/>
          <a:stretch>
            <a:fillRect/>
          </a:stretch>
        </p:blipFill>
        <p:spPr>
          <a:xfrm>
            <a:off x="6839336" y="4316548"/>
            <a:ext cx="681451" cy="272580"/>
          </a:xfrm>
          <a:prstGeom prst="rect">
            <a:avLst/>
          </a:prstGeom>
        </p:spPr>
      </p:pic>
      <p:sp>
        <p:nvSpPr>
          <p:cNvPr id="123" name="Content Placeholder 22">
            <a:extLst>
              <a:ext uri="{FF2B5EF4-FFF2-40B4-BE49-F238E27FC236}">
                <a16:creationId xmlns:a16="http://schemas.microsoft.com/office/drawing/2014/main" id="{C1118CB4-E22A-784B-89AF-02175E042627}"/>
              </a:ext>
            </a:extLst>
          </p:cNvPr>
          <p:cNvSpPr txBox="1">
            <a:spLocks/>
          </p:cNvSpPr>
          <p:nvPr/>
        </p:nvSpPr>
        <p:spPr>
          <a:xfrm>
            <a:off x="8102201" y="4220044"/>
            <a:ext cx="4381475" cy="529215"/>
          </a:xfrm>
          <a:prstGeom prst="rect">
            <a:avLst/>
          </a:prstGeom>
        </p:spPr>
        <p:txBody>
          <a:bodyPr vert="horz" wrap="square" lIns="0" tIns="91392" rIns="0" bIns="91392" rtlCol="0" anchor="ctr">
            <a:spAutoFit/>
          </a:bodyPr>
          <a:lstStyle>
            <a:lvl1pPr indent="0" algn="ctr">
              <a:lnSpc>
                <a:spcPct val="120000"/>
              </a:lnSpc>
              <a:spcBef>
                <a:spcPts val="1200"/>
              </a:spcBef>
              <a:buClr>
                <a:schemeClr val="accent1"/>
              </a:buClr>
              <a:buFont typeface="Arial" panose="020B0604020202020204" pitchFamily="34" charset="0"/>
              <a:buNone/>
              <a:defRPr sz="1400">
                <a:solidFill>
                  <a:schemeClr val="tx2"/>
                </a:solidFill>
              </a:defRPr>
            </a:lvl1pPr>
            <a:lvl2pPr indent="0">
              <a:lnSpc>
                <a:spcPct val="120000"/>
              </a:lnSpc>
              <a:spcBef>
                <a:spcPts val="600"/>
              </a:spcBef>
              <a:buClrTx/>
              <a:buFont typeface="Avenir Book" panose="02000503020000020003" pitchFamily="2" charset="0"/>
              <a:buNone/>
              <a:defRPr sz="1600">
                <a:solidFill>
                  <a:schemeClr val="tx2"/>
                </a:solidFill>
              </a:defRPr>
            </a:lvl2pPr>
            <a:lvl3pPr indent="0">
              <a:lnSpc>
                <a:spcPct val="120000"/>
              </a:lnSpc>
              <a:spcBef>
                <a:spcPts val="600"/>
              </a:spcBef>
              <a:buClrTx/>
              <a:buFont typeface="Wingdings" panose="05000000000000000000" pitchFamily="2" charset="2"/>
              <a:buNone/>
              <a:defRPr sz="1600">
                <a:solidFill>
                  <a:schemeClr val="tx2"/>
                </a:solidFill>
              </a:defRPr>
            </a:lvl3pPr>
            <a:lvl4pPr indent="0">
              <a:lnSpc>
                <a:spcPct val="120000"/>
              </a:lnSpc>
              <a:spcBef>
                <a:spcPts val="600"/>
              </a:spcBef>
              <a:buClrTx/>
              <a:buFont typeface="Courier New" panose="02070309020205020404" pitchFamily="49" charset="0"/>
              <a:buNone/>
              <a:defRPr sz="1600">
                <a:solidFill>
                  <a:schemeClr val="tx2"/>
                </a:solidFill>
              </a:defRPr>
            </a:lvl4pPr>
            <a:lvl5pPr indent="0">
              <a:lnSpc>
                <a:spcPct val="120000"/>
              </a:lnSpc>
              <a:spcBef>
                <a:spcPts val="600"/>
              </a:spcBef>
              <a:buClrTx/>
              <a:buFont typeface="Wingdings" panose="05000000000000000000" pitchFamily="2" charset="2"/>
              <a:buNone/>
              <a:defRPr sz="16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IN" sz="1999">
                <a:cs typeface="Gotham Medium" pitchFamily="2" charset="0"/>
              </a:rPr>
              <a:t>Hardware</a:t>
            </a:r>
            <a:r>
              <a:rPr lang="en-IN" sz="1999">
                <a:cs typeface="Gotham Book" pitchFamily="2" charset="0"/>
              </a:rPr>
              <a:t> Platform Choice</a:t>
            </a:r>
          </a:p>
        </p:txBody>
      </p:sp>
      <p:pic>
        <p:nvPicPr>
          <p:cNvPr id="126" name="Picture 125">
            <a:extLst>
              <a:ext uri="{FF2B5EF4-FFF2-40B4-BE49-F238E27FC236}">
                <a16:creationId xmlns:a16="http://schemas.microsoft.com/office/drawing/2014/main" id="{0BE7ACFC-958F-3448-81CD-C6CEBC3D3E53}"/>
              </a:ext>
            </a:extLst>
          </p:cNvPr>
          <p:cNvPicPr>
            <a:picLocks noChangeAspect="1"/>
          </p:cNvPicPr>
          <p:nvPr/>
        </p:nvPicPr>
        <p:blipFill>
          <a:blip r:embed="rId6"/>
          <a:stretch>
            <a:fillRect/>
          </a:stretch>
        </p:blipFill>
        <p:spPr>
          <a:xfrm>
            <a:off x="2478099" y="4377005"/>
            <a:ext cx="913653" cy="151666"/>
          </a:xfrm>
          <a:prstGeom prst="rect">
            <a:avLst/>
          </a:prstGeom>
        </p:spPr>
      </p:pic>
      <p:sp>
        <p:nvSpPr>
          <p:cNvPr id="71" name="Rounded Rectangle 70">
            <a:extLst>
              <a:ext uri="{FF2B5EF4-FFF2-40B4-BE49-F238E27FC236}">
                <a16:creationId xmlns:a16="http://schemas.microsoft.com/office/drawing/2014/main" id="{93A7E090-793F-E642-A8C9-CE183F8B273E}"/>
              </a:ext>
            </a:extLst>
          </p:cNvPr>
          <p:cNvSpPr/>
          <p:nvPr/>
        </p:nvSpPr>
        <p:spPr>
          <a:xfrm>
            <a:off x="807049" y="3517046"/>
            <a:ext cx="6889854" cy="556110"/>
          </a:xfrm>
          <a:prstGeom prst="roundRect">
            <a:avLst>
              <a:gd name="adj" fmla="val 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199"/>
              </a:spcBef>
              <a:buClr>
                <a:schemeClr val="accent1"/>
              </a:buClr>
            </a:pPr>
            <a:r>
              <a:rPr lang="en-US" sz="1999">
                <a:solidFill>
                  <a:schemeClr val="tx2"/>
                </a:solidFill>
                <a:ea typeface="ＭＳ Ｐゴシック" charset="-128"/>
                <a:cs typeface="Gotham Medium" pitchFamily="2" charset="0"/>
              </a:rPr>
              <a:t>Acropolis</a:t>
            </a:r>
          </a:p>
        </p:txBody>
      </p:sp>
      <p:sp>
        <p:nvSpPr>
          <p:cNvPr id="121" name="Content Placeholder 22">
            <a:extLst>
              <a:ext uri="{FF2B5EF4-FFF2-40B4-BE49-F238E27FC236}">
                <a16:creationId xmlns:a16="http://schemas.microsoft.com/office/drawing/2014/main" id="{6434E5AF-59BC-FA42-ADEB-CA1098749082}"/>
              </a:ext>
            </a:extLst>
          </p:cNvPr>
          <p:cNvSpPr txBox="1">
            <a:spLocks/>
          </p:cNvSpPr>
          <p:nvPr/>
        </p:nvSpPr>
        <p:spPr>
          <a:xfrm>
            <a:off x="8110030" y="3555320"/>
            <a:ext cx="4381475" cy="529215"/>
          </a:xfrm>
          <a:prstGeom prst="rect">
            <a:avLst/>
          </a:prstGeom>
        </p:spPr>
        <p:txBody>
          <a:bodyPr vert="horz" wrap="square" lIns="0" tIns="91392" rIns="0" bIns="91392" rtlCol="0" anchor="ctr">
            <a:spAutoFit/>
          </a:bodyPr>
          <a:lstStyle>
            <a:lvl1pPr indent="0" algn="ctr">
              <a:lnSpc>
                <a:spcPct val="120000"/>
              </a:lnSpc>
              <a:spcBef>
                <a:spcPts val="1200"/>
              </a:spcBef>
              <a:buClr>
                <a:schemeClr val="accent1"/>
              </a:buClr>
              <a:buFont typeface="Arial" panose="020B0604020202020204" pitchFamily="34" charset="0"/>
              <a:buNone/>
              <a:defRPr sz="1400">
                <a:solidFill>
                  <a:schemeClr val="tx2"/>
                </a:solidFill>
              </a:defRPr>
            </a:lvl1pPr>
            <a:lvl2pPr indent="0">
              <a:lnSpc>
                <a:spcPct val="120000"/>
              </a:lnSpc>
              <a:spcBef>
                <a:spcPts val="600"/>
              </a:spcBef>
              <a:buClrTx/>
              <a:buFont typeface="Avenir Book" panose="02000503020000020003" pitchFamily="2" charset="0"/>
              <a:buNone/>
              <a:defRPr sz="1600">
                <a:solidFill>
                  <a:schemeClr val="tx2"/>
                </a:solidFill>
              </a:defRPr>
            </a:lvl2pPr>
            <a:lvl3pPr indent="0">
              <a:lnSpc>
                <a:spcPct val="120000"/>
              </a:lnSpc>
              <a:spcBef>
                <a:spcPts val="600"/>
              </a:spcBef>
              <a:buClrTx/>
              <a:buFont typeface="Wingdings" panose="05000000000000000000" pitchFamily="2" charset="2"/>
              <a:buNone/>
              <a:defRPr sz="1600">
                <a:solidFill>
                  <a:schemeClr val="tx2"/>
                </a:solidFill>
              </a:defRPr>
            </a:lvl3pPr>
            <a:lvl4pPr indent="0">
              <a:lnSpc>
                <a:spcPct val="120000"/>
              </a:lnSpc>
              <a:spcBef>
                <a:spcPts val="600"/>
              </a:spcBef>
              <a:buClrTx/>
              <a:buFont typeface="Courier New" panose="02070309020205020404" pitchFamily="49" charset="0"/>
              <a:buNone/>
              <a:defRPr sz="1600">
                <a:solidFill>
                  <a:schemeClr val="tx2"/>
                </a:solidFill>
              </a:defRPr>
            </a:lvl4pPr>
            <a:lvl5pPr indent="0">
              <a:lnSpc>
                <a:spcPct val="120000"/>
              </a:lnSpc>
              <a:spcBef>
                <a:spcPts val="600"/>
              </a:spcBef>
              <a:buClrTx/>
              <a:buFont typeface="Wingdings" panose="05000000000000000000" pitchFamily="2" charset="2"/>
              <a:buNone/>
              <a:defRPr sz="16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IN" sz="1999">
                <a:cs typeface="Gotham Medium" pitchFamily="2" charset="0"/>
              </a:rPr>
              <a:t>HCI</a:t>
            </a:r>
            <a:r>
              <a:rPr lang="en-IN" sz="1999">
                <a:cs typeface="Gotham Book" pitchFamily="2" charset="0"/>
              </a:rPr>
              <a:t> Software</a:t>
            </a:r>
          </a:p>
        </p:txBody>
      </p:sp>
      <p:sp>
        <p:nvSpPr>
          <p:cNvPr id="70" name="Rounded Rectangle 69">
            <a:extLst>
              <a:ext uri="{FF2B5EF4-FFF2-40B4-BE49-F238E27FC236}">
                <a16:creationId xmlns:a16="http://schemas.microsoft.com/office/drawing/2014/main" id="{94B7FA9F-1763-8F46-B1D2-91C5B53E1326}"/>
              </a:ext>
            </a:extLst>
          </p:cNvPr>
          <p:cNvSpPr/>
          <p:nvPr/>
        </p:nvSpPr>
        <p:spPr>
          <a:xfrm>
            <a:off x="807051" y="2853030"/>
            <a:ext cx="3424822" cy="549252"/>
          </a:xfrm>
          <a:prstGeom prst="roundRect">
            <a:avLst>
              <a:gd name="adj" fmla="val 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199"/>
              </a:spcBef>
              <a:buClr>
                <a:schemeClr val="accent1"/>
              </a:buClr>
            </a:pPr>
            <a:r>
              <a:rPr lang="en-US" sz="1999">
                <a:solidFill>
                  <a:schemeClr val="tx2"/>
                </a:solidFill>
                <a:ea typeface="ＭＳ Ｐゴシック" charset="-128"/>
                <a:cs typeface="Gotham Medium" pitchFamily="2" charset="0"/>
              </a:rPr>
              <a:t>AHV</a:t>
            </a:r>
          </a:p>
        </p:txBody>
      </p:sp>
      <p:sp>
        <p:nvSpPr>
          <p:cNvPr id="76" name="Rounded Rectangle 75">
            <a:extLst>
              <a:ext uri="{FF2B5EF4-FFF2-40B4-BE49-F238E27FC236}">
                <a16:creationId xmlns:a16="http://schemas.microsoft.com/office/drawing/2014/main" id="{8582948F-1DBC-9844-84AB-C8793122B1C3}"/>
              </a:ext>
            </a:extLst>
          </p:cNvPr>
          <p:cNvSpPr/>
          <p:nvPr/>
        </p:nvSpPr>
        <p:spPr>
          <a:xfrm>
            <a:off x="4272083" y="2853030"/>
            <a:ext cx="1692304" cy="549252"/>
          </a:xfrm>
          <a:prstGeom prst="roundRect">
            <a:avLst>
              <a:gd name="adj" fmla="val 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199"/>
              </a:spcBef>
              <a:buClr>
                <a:schemeClr val="accent1"/>
              </a:buClr>
            </a:pPr>
            <a:r>
              <a:rPr lang="en-US" sz="1999" err="1">
                <a:solidFill>
                  <a:schemeClr val="tx2"/>
                </a:solidFill>
                <a:ea typeface="ＭＳ Ｐゴシック" charset="-128"/>
                <a:cs typeface="Gotham Medium" pitchFamily="2" charset="0"/>
              </a:rPr>
              <a:t>ESXi</a:t>
            </a:r>
            <a:endParaRPr lang="en-US" sz="1999">
              <a:solidFill>
                <a:schemeClr val="tx2"/>
              </a:solidFill>
              <a:ea typeface="ＭＳ Ｐゴシック" charset="-128"/>
              <a:cs typeface="Gotham Medium" pitchFamily="2" charset="0"/>
            </a:endParaRPr>
          </a:p>
        </p:txBody>
      </p:sp>
      <p:sp>
        <p:nvSpPr>
          <p:cNvPr id="77" name="Rounded Rectangle 76">
            <a:extLst>
              <a:ext uri="{FF2B5EF4-FFF2-40B4-BE49-F238E27FC236}">
                <a16:creationId xmlns:a16="http://schemas.microsoft.com/office/drawing/2014/main" id="{FEDC9933-3763-AB44-8E4A-DA26BBB2A454}"/>
              </a:ext>
            </a:extLst>
          </p:cNvPr>
          <p:cNvSpPr/>
          <p:nvPr/>
        </p:nvSpPr>
        <p:spPr>
          <a:xfrm>
            <a:off x="6004600" y="2853030"/>
            <a:ext cx="1692304" cy="549252"/>
          </a:xfrm>
          <a:prstGeom prst="roundRect">
            <a:avLst>
              <a:gd name="adj" fmla="val 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199"/>
              </a:spcBef>
              <a:buClr>
                <a:schemeClr val="accent1"/>
              </a:buClr>
            </a:pPr>
            <a:r>
              <a:rPr lang="en-US" sz="1999">
                <a:solidFill>
                  <a:schemeClr val="tx2"/>
                </a:solidFill>
                <a:ea typeface="ＭＳ Ｐゴシック" charset="-128"/>
                <a:cs typeface="Gotham Medium" pitchFamily="2" charset="0"/>
              </a:rPr>
              <a:t>Hyper-V</a:t>
            </a:r>
          </a:p>
        </p:txBody>
      </p:sp>
      <p:sp>
        <p:nvSpPr>
          <p:cNvPr id="120" name="Content Placeholder 22">
            <a:extLst>
              <a:ext uri="{FF2B5EF4-FFF2-40B4-BE49-F238E27FC236}">
                <a16:creationId xmlns:a16="http://schemas.microsoft.com/office/drawing/2014/main" id="{DE2FB847-F7EB-7B49-A616-4B5C5240B6B6}"/>
              </a:ext>
            </a:extLst>
          </p:cNvPr>
          <p:cNvSpPr txBox="1">
            <a:spLocks/>
          </p:cNvSpPr>
          <p:nvPr/>
        </p:nvSpPr>
        <p:spPr>
          <a:xfrm>
            <a:off x="8110030" y="2855325"/>
            <a:ext cx="3980805" cy="529215"/>
          </a:xfrm>
          <a:prstGeom prst="rect">
            <a:avLst/>
          </a:prstGeom>
        </p:spPr>
        <p:txBody>
          <a:bodyPr vert="horz" wrap="square" lIns="0" tIns="91392" rIns="0" bIns="91392" rtlCol="0" anchor="ctr">
            <a:spAutoFit/>
          </a:bodyPr>
          <a:lstStyle>
            <a:lvl1pPr indent="0" algn="ctr">
              <a:lnSpc>
                <a:spcPct val="120000"/>
              </a:lnSpc>
              <a:spcBef>
                <a:spcPts val="1200"/>
              </a:spcBef>
              <a:buClr>
                <a:schemeClr val="accent1"/>
              </a:buClr>
              <a:buFont typeface="Arial" panose="020B0604020202020204" pitchFamily="34" charset="0"/>
              <a:buNone/>
              <a:defRPr sz="1400">
                <a:solidFill>
                  <a:schemeClr val="tx2"/>
                </a:solidFill>
              </a:defRPr>
            </a:lvl1pPr>
            <a:lvl2pPr indent="0">
              <a:lnSpc>
                <a:spcPct val="120000"/>
              </a:lnSpc>
              <a:spcBef>
                <a:spcPts val="600"/>
              </a:spcBef>
              <a:buClrTx/>
              <a:buFont typeface="Avenir Book" panose="02000503020000020003" pitchFamily="2" charset="0"/>
              <a:buNone/>
              <a:defRPr sz="1600">
                <a:solidFill>
                  <a:schemeClr val="tx2"/>
                </a:solidFill>
              </a:defRPr>
            </a:lvl2pPr>
            <a:lvl3pPr indent="0">
              <a:lnSpc>
                <a:spcPct val="120000"/>
              </a:lnSpc>
              <a:spcBef>
                <a:spcPts val="600"/>
              </a:spcBef>
              <a:buClrTx/>
              <a:buFont typeface="Wingdings" panose="05000000000000000000" pitchFamily="2" charset="2"/>
              <a:buNone/>
              <a:defRPr sz="1600">
                <a:solidFill>
                  <a:schemeClr val="tx2"/>
                </a:solidFill>
              </a:defRPr>
            </a:lvl3pPr>
            <a:lvl4pPr indent="0">
              <a:lnSpc>
                <a:spcPct val="120000"/>
              </a:lnSpc>
              <a:spcBef>
                <a:spcPts val="600"/>
              </a:spcBef>
              <a:buClrTx/>
              <a:buFont typeface="Courier New" panose="02070309020205020404" pitchFamily="49" charset="0"/>
              <a:buNone/>
              <a:defRPr sz="1600">
                <a:solidFill>
                  <a:schemeClr val="tx2"/>
                </a:solidFill>
              </a:defRPr>
            </a:lvl4pPr>
            <a:lvl5pPr indent="0">
              <a:lnSpc>
                <a:spcPct val="120000"/>
              </a:lnSpc>
              <a:spcBef>
                <a:spcPts val="600"/>
              </a:spcBef>
              <a:buClrTx/>
              <a:buFont typeface="Wingdings" panose="05000000000000000000" pitchFamily="2" charset="2"/>
              <a:buNone/>
              <a:defRPr sz="16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IN" sz="1999">
                <a:cs typeface="Gotham Medium" pitchFamily="2" charset="0"/>
              </a:rPr>
              <a:t>Virtualization</a:t>
            </a:r>
            <a:r>
              <a:rPr lang="en-IN" sz="1999">
                <a:cs typeface="Gotham Book" pitchFamily="2" charset="0"/>
              </a:rPr>
              <a:t> Choice</a:t>
            </a:r>
          </a:p>
        </p:txBody>
      </p:sp>
      <p:sp>
        <p:nvSpPr>
          <p:cNvPr id="34" name="Rounded Rectangle 33">
            <a:extLst>
              <a:ext uri="{FF2B5EF4-FFF2-40B4-BE49-F238E27FC236}">
                <a16:creationId xmlns:a16="http://schemas.microsoft.com/office/drawing/2014/main" id="{C0CFEEF1-3179-1D42-BC82-7537B9E5E445}"/>
              </a:ext>
            </a:extLst>
          </p:cNvPr>
          <p:cNvSpPr/>
          <p:nvPr/>
        </p:nvSpPr>
        <p:spPr>
          <a:xfrm>
            <a:off x="802522" y="2216806"/>
            <a:ext cx="6902844" cy="556110"/>
          </a:xfrm>
          <a:prstGeom prst="roundRect">
            <a:avLst>
              <a:gd name="adj" fmla="val 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199"/>
              </a:spcBef>
              <a:buClr>
                <a:schemeClr val="accent1"/>
              </a:buClr>
            </a:pPr>
            <a:r>
              <a:rPr lang="en-US" sz="1999">
                <a:solidFill>
                  <a:schemeClr val="tx2"/>
                </a:solidFill>
                <a:ea typeface="ＭＳ Ｐゴシック" charset="-128"/>
                <a:cs typeface="Gotham Medium" pitchFamily="2" charset="0"/>
              </a:rPr>
              <a:t>Prism</a:t>
            </a:r>
          </a:p>
        </p:txBody>
      </p:sp>
      <p:sp>
        <p:nvSpPr>
          <p:cNvPr id="35" name="Content Placeholder 22">
            <a:extLst>
              <a:ext uri="{FF2B5EF4-FFF2-40B4-BE49-F238E27FC236}">
                <a16:creationId xmlns:a16="http://schemas.microsoft.com/office/drawing/2014/main" id="{285AED28-F612-5E48-BE29-5D4D0E4DEF28}"/>
              </a:ext>
            </a:extLst>
          </p:cNvPr>
          <p:cNvSpPr txBox="1">
            <a:spLocks/>
          </p:cNvSpPr>
          <p:nvPr/>
        </p:nvSpPr>
        <p:spPr>
          <a:xfrm>
            <a:off x="8110030" y="2179640"/>
            <a:ext cx="4791440" cy="529215"/>
          </a:xfrm>
          <a:prstGeom prst="rect">
            <a:avLst/>
          </a:prstGeom>
        </p:spPr>
        <p:txBody>
          <a:bodyPr vert="horz" wrap="square" lIns="0" tIns="91392" rIns="0" bIns="91392" rtlCol="0" anchor="ctr">
            <a:spAutoFit/>
          </a:bodyPr>
          <a:lstStyle>
            <a:lvl1pPr indent="0" algn="ctr">
              <a:lnSpc>
                <a:spcPct val="120000"/>
              </a:lnSpc>
              <a:spcBef>
                <a:spcPts val="1200"/>
              </a:spcBef>
              <a:buClr>
                <a:schemeClr val="accent1"/>
              </a:buClr>
              <a:buFont typeface="Arial" panose="020B0604020202020204" pitchFamily="34" charset="0"/>
              <a:buNone/>
              <a:defRPr sz="1400">
                <a:solidFill>
                  <a:schemeClr val="tx2"/>
                </a:solidFill>
              </a:defRPr>
            </a:lvl1pPr>
            <a:lvl2pPr indent="0">
              <a:lnSpc>
                <a:spcPct val="120000"/>
              </a:lnSpc>
              <a:spcBef>
                <a:spcPts val="600"/>
              </a:spcBef>
              <a:buClrTx/>
              <a:buFont typeface="Avenir Book" panose="02000503020000020003" pitchFamily="2" charset="0"/>
              <a:buNone/>
              <a:defRPr sz="1600">
                <a:solidFill>
                  <a:schemeClr val="tx2"/>
                </a:solidFill>
              </a:defRPr>
            </a:lvl2pPr>
            <a:lvl3pPr indent="0">
              <a:lnSpc>
                <a:spcPct val="120000"/>
              </a:lnSpc>
              <a:spcBef>
                <a:spcPts val="600"/>
              </a:spcBef>
              <a:buClrTx/>
              <a:buFont typeface="Wingdings" panose="05000000000000000000" pitchFamily="2" charset="2"/>
              <a:buNone/>
              <a:defRPr sz="1600">
                <a:solidFill>
                  <a:schemeClr val="tx2"/>
                </a:solidFill>
              </a:defRPr>
            </a:lvl3pPr>
            <a:lvl4pPr indent="0">
              <a:lnSpc>
                <a:spcPct val="120000"/>
              </a:lnSpc>
              <a:spcBef>
                <a:spcPts val="600"/>
              </a:spcBef>
              <a:buClrTx/>
              <a:buFont typeface="Courier New" panose="02070309020205020404" pitchFamily="49" charset="0"/>
              <a:buNone/>
              <a:defRPr sz="1600">
                <a:solidFill>
                  <a:schemeClr val="tx2"/>
                </a:solidFill>
              </a:defRPr>
            </a:lvl4pPr>
            <a:lvl5pPr indent="0">
              <a:lnSpc>
                <a:spcPct val="120000"/>
              </a:lnSpc>
              <a:spcBef>
                <a:spcPts val="600"/>
              </a:spcBef>
              <a:buClrTx/>
              <a:buFont typeface="Wingdings" panose="05000000000000000000" pitchFamily="2" charset="2"/>
              <a:buNone/>
              <a:defRPr sz="16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IN" sz="1999">
                <a:cs typeface="Gotham Medium" pitchFamily="2" charset="0"/>
              </a:rPr>
              <a:t>One-Click</a:t>
            </a:r>
            <a:r>
              <a:rPr lang="en-IN" sz="1999">
                <a:cs typeface="Gotham Book" pitchFamily="2" charset="0"/>
              </a:rPr>
              <a:t> HCI Management</a:t>
            </a:r>
          </a:p>
        </p:txBody>
      </p:sp>
      <p:pic>
        <p:nvPicPr>
          <p:cNvPr id="21" name="Picture 20">
            <a:extLst>
              <a:ext uri="{FF2B5EF4-FFF2-40B4-BE49-F238E27FC236}">
                <a16:creationId xmlns:a16="http://schemas.microsoft.com/office/drawing/2014/main" id="{8CF27BEE-2DA8-0C4C-A993-C7A84B275219}"/>
              </a:ext>
            </a:extLst>
          </p:cNvPr>
          <p:cNvPicPr>
            <a:picLocks noChangeAspect="1"/>
          </p:cNvPicPr>
          <p:nvPr/>
        </p:nvPicPr>
        <p:blipFill>
          <a:blip r:embed="rId7"/>
          <a:stretch>
            <a:fillRect/>
          </a:stretch>
        </p:blipFill>
        <p:spPr>
          <a:xfrm>
            <a:off x="5691976" y="4324822"/>
            <a:ext cx="770022" cy="256032"/>
          </a:xfrm>
          <a:prstGeom prst="rect">
            <a:avLst/>
          </a:prstGeom>
        </p:spPr>
      </p:pic>
    </p:spTree>
    <p:extLst>
      <p:ext uri="{BB962C8B-B14F-4D97-AF65-F5344CB8AC3E}">
        <p14:creationId xmlns:p14="http://schemas.microsoft.com/office/powerpoint/2010/main" val="346583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7148"/>
            <a:ext cx="10698480" cy="615553"/>
          </a:xfrm>
        </p:spPr>
        <p:txBody>
          <a:bodyPr/>
          <a:lstStyle/>
          <a:p>
            <a:r>
              <a:rPr lang="en-US"/>
              <a:t>Enterprise-grade Storage and Security</a:t>
            </a:r>
          </a:p>
        </p:txBody>
      </p:sp>
      <p:sp>
        <p:nvSpPr>
          <p:cNvPr id="7" name="Content Placeholder 6"/>
          <p:cNvSpPr>
            <a:spLocks noGrp="1"/>
          </p:cNvSpPr>
          <p:nvPr>
            <p:ph idx="13"/>
          </p:nvPr>
        </p:nvSpPr>
        <p:spPr>
          <a:xfrm>
            <a:off x="609599" y="2651954"/>
            <a:ext cx="5029201" cy="344710"/>
          </a:xfrm>
        </p:spPr>
        <p:txBody>
          <a:bodyPr/>
          <a:lstStyle/>
          <a:p>
            <a:r>
              <a:rPr lang="en-US" sz="2000">
                <a:solidFill>
                  <a:schemeClr val="bg2"/>
                </a:solidFill>
                <a:cs typeface="Gotham Medium" pitchFamily="50" charset="0"/>
              </a:rPr>
              <a:t>Proven Enterprise Storage</a:t>
            </a:r>
          </a:p>
        </p:txBody>
      </p:sp>
      <p:sp>
        <p:nvSpPr>
          <p:cNvPr id="8" name="Content Placeholder 7"/>
          <p:cNvSpPr>
            <a:spLocks noGrp="1"/>
          </p:cNvSpPr>
          <p:nvPr>
            <p:ph idx="14"/>
          </p:nvPr>
        </p:nvSpPr>
        <p:spPr>
          <a:xfrm>
            <a:off x="609600" y="3141288"/>
            <a:ext cx="2057400" cy="1679056"/>
          </a:xfrm>
        </p:spPr>
        <p:txBody>
          <a:bodyPr vert="horz" lIns="0" tIns="0" rIns="0" bIns="0" rtlCol="0" anchor="t">
            <a:noAutofit/>
          </a:bodyPr>
          <a:lstStyle/>
          <a:p>
            <a:pPr marL="285750" lvl="1" indent="-285750">
              <a:spcBef>
                <a:spcPts val="1200"/>
              </a:spcBef>
              <a:buClr>
                <a:schemeClr val="accent1"/>
              </a:buClr>
              <a:buSzPct val="110000"/>
              <a:buFont typeface="Wingdings" panose="05000000000000000000" pitchFamily="2" charset="2"/>
              <a:buChar char="ü"/>
            </a:pPr>
            <a:r>
              <a:rPr lang="en-IN"/>
              <a:t>Snapshots &amp; clones</a:t>
            </a:r>
          </a:p>
          <a:p>
            <a:pPr marL="285750" lvl="1" indent="-285750">
              <a:spcBef>
                <a:spcPts val="1200"/>
              </a:spcBef>
              <a:buClr>
                <a:schemeClr val="accent1"/>
              </a:buClr>
              <a:buSzPct val="110000"/>
              <a:buFont typeface="Wingdings" panose="05000000000000000000" pitchFamily="2" charset="2"/>
              <a:buChar char="ü"/>
            </a:pPr>
            <a:r>
              <a:rPr lang="en-IN"/>
              <a:t>Data tiering</a:t>
            </a:r>
          </a:p>
          <a:p>
            <a:pPr marL="285750" lvl="1" indent="-285750">
              <a:spcBef>
                <a:spcPts val="1200"/>
              </a:spcBef>
              <a:buClr>
                <a:schemeClr val="accent1"/>
              </a:buClr>
              <a:buSzPct val="110000"/>
              <a:buFont typeface="Wingdings" panose="05000000000000000000" pitchFamily="2" charset="2"/>
              <a:buChar char="ü"/>
            </a:pPr>
            <a:r>
              <a:rPr lang="en-IN"/>
              <a:t>Compression</a:t>
            </a:r>
          </a:p>
          <a:p>
            <a:pPr marL="285750" lvl="1" indent="-285750">
              <a:spcBef>
                <a:spcPts val="1200"/>
              </a:spcBef>
              <a:buClr>
                <a:schemeClr val="accent1"/>
              </a:buClr>
              <a:buSzPct val="110000"/>
              <a:buFont typeface="Wingdings" panose="05000000000000000000" pitchFamily="2" charset="2"/>
              <a:buChar char="ü"/>
            </a:pPr>
            <a:r>
              <a:rPr lang="en-IN"/>
              <a:t>Deduplication</a:t>
            </a:r>
          </a:p>
          <a:p>
            <a:pPr marL="285750" lvl="1" indent="-285750">
              <a:spcBef>
                <a:spcPts val="1200"/>
              </a:spcBef>
              <a:buClr>
                <a:schemeClr val="accent1"/>
              </a:buClr>
              <a:buSzPct val="110000"/>
              <a:buFont typeface="Wingdings" panose="05000000000000000000" pitchFamily="2" charset="2"/>
              <a:buChar char="ü"/>
            </a:pPr>
            <a:r>
              <a:rPr lang="en-IN"/>
              <a:t>RF2, RF3, ECX</a:t>
            </a:r>
            <a:endParaRPr lang="en-IN" sz="1800"/>
          </a:p>
        </p:txBody>
      </p:sp>
      <p:sp>
        <p:nvSpPr>
          <p:cNvPr id="9" name="Content Placeholder 8"/>
          <p:cNvSpPr>
            <a:spLocks noGrp="1"/>
          </p:cNvSpPr>
          <p:nvPr>
            <p:ph idx="15"/>
          </p:nvPr>
        </p:nvSpPr>
        <p:spPr>
          <a:xfrm>
            <a:off x="6553199" y="2651954"/>
            <a:ext cx="5029201" cy="344710"/>
          </a:xfrm>
        </p:spPr>
        <p:txBody>
          <a:bodyPr/>
          <a:lstStyle/>
          <a:p>
            <a:r>
              <a:rPr lang="en-US" sz="2000">
                <a:solidFill>
                  <a:schemeClr val="bg2"/>
                </a:solidFill>
                <a:cs typeface="Gotham Medium" pitchFamily="50" charset="0"/>
              </a:rPr>
              <a:t>Advanced Security</a:t>
            </a:r>
          </a:p>
        </p:txBody>
      </p:sp>
      <p:sp>
        <p:nvSpPr>
          <p:cNvPr id="10" name="Content Placeholder 9"/>
          <p:cNvSpPr>
            <a:spLocks noGrp="1"/>
          </p:cNvSpPr>
          <p:nvPr>
            <p:ph idx="16"/>
          </p:nvPr>
        </p:nvSpPr>
        <p:spPr>
          <a:xfrm>
            <a:off x="6553199" y="3141288"/>
            <a:ext cx="5029201" cy="1679056"/>
          </a:xfrm>
        </p:spPr>
        <p:txBody>
          <a:bodyPr/>
          <a:lstStyle/>
          <a:p>
            <a:pPr marL="285750" lvl="1" indent="-285750">
              <a:spcBef>
                <a:spcPts val="1200"/>
              </a:spcBef>
              <a:buClr>
                <a:schemeClr val="accent1"/>
              </a:buClr>
              <a:buSzPct val="110000"/>
              <a:buFont typeface="Wingdings" panose="05000000000000000000" pitchFamily="2" charset="2"/>
              <a:buChar char="ü"/>
            </a:pPr>
            <a:r>
              <a:rPr lang="en-IN"/>
              <a:t>Automated validation and self-healing</a:t>
            </a:r>
          </a:p>
          <a:p>
            <a:pPr marL="285750" lvl="1" indent="-285750">
              <a:spcBef>
                <a:spcPts val="1200"/>
              </a:spcBef>
              <a:buClr>
                <a:schemeClr val="accent1"/>
              </a:buClr>
              <a:buSzPct val="110000"/>
              <a:buFont typeface="Wingdings" panose="05000000000000000000" pitchFamily="2" charset="2"/>
              <a:buChar char="ü"/>
            </a:pPr>
            <a:r>
              <a:rPr lang="en-IN"/>
              <a:t>Full stack security development lifecycle</a:t>
            </a:r>
          </a:p>
          <a:p>
            <a:pPr marL="285750" lvl="1" indent="-285750">
              <a:spcBef>
                <a:spcPts val="1200"/>
              </a:spcBef>
              <a:buClr>
                <a:schemeClr val="accent1"/>
              </a:buClr>
              <a:buSzPct val="110000"/>
              <a:buFont typeface="Wingdings" panose="05000000000000000000" pitchFamily="2" charset="2"/>
              <a:buChar char="ü"/>
            </a:pPr>
            <a:r>
              <a:rPr lang="en-IN"/>
              <a:t>Client authentication</a:t>
            </a:r>
          </a:p>
          <a:p>
            <a:pPr marL="285750" lvl="1" indent="-285750">
              <a:spcBef>
                <a:spcPts val="1200"/>
              </a:spcBef>
              <a:buClr>
                <a:schemeClr val="accent1"/>
              </a:buClr>
              <a:buSzPct val="110000"/>
              <a:buFont typeface="Wingdings" panose="05000000000000000000" pitchFamily="2" charset="2"/>
              <a:buChar char="ü"/>
            </a:pPr>
            <a:r>
              <a:rPr lang="en-IN"/>
              <a:t>Cluster lockdown</a:t>
            </a:r>
          </a:p>
          <a:p>
            <a:pPr marL="285750" lvl="1" indent="-285750">
              <a:spcBef>
                <a:spcPts val="1200"/>
              </a:spcBef>
              <a:buClr>
                <a:schemeClr val="accent1"/>
              </a:buClr>
              <a:buSzPct val="110000"/>
              <a:buFont typeface="Wingdings" panose="05000000000000000000" pitchFamily="2" charset="2"/>
              <a:buChar char="ü"/>
            </a:pPr>
            <a:r>
              <a:rPr lang="en-IN"/>
              <a:t>Data-at-rest encryption (SEDs or software-enable w/ key mgmt.)</a:t>
            </a:r>
          </a:p>
          <a:p>
            <a:pPr marL="285750" lvl="1" indent="-285750">
              <a:spcBef>
                <a:spcPts val="1200"/>
              </a:spcBef>
              <a:buClr>
                <a:schemeClr val="accent1"/>
              </a:buClr>
              <a:buSzPct val="110000"/>
              <a:buFont typeface="Wingdings" panose="05000000000000000000" pitchFamily="2" charset="2"/>
              <a:buChar char="ü"/>
            </a:pPr>
            <a:r>
              <a:rPr lang="en-IN"/>
              <a:t>STIG: Security Technical Implementation Guide</a:t>
            </a:r>
          </a:p>
        </p:txBody>
      </p:sp>
      <p:sp>
        <p:nvSpPr>
          <p:cNvPr id="4" name="Slide Number Placeholder 3"/>
          <p:cNvSpPr>
            <a:spLocks noGrp="1"/>
          </p:cNvSpPr>
          <p:nvPr>
            <p:ph type="sldNum" sz="quarter" idx="4"/>
          </p:nvPr>
        </p:nvSpPr>
        <p:spPr/>
        <p:txBody>
          <a:bodyPr/>
          <a:lstStyle/>
          <a:p>
            <a:r>
              <a:rPr lang="en-US"/>
              <a:t>| </a:t>
            </a:r>
            <a:fld id="{2C8F94F2-79B1-4F8D-B2F0-3428BA660B51}" type="slidenum">
              <a:rPr lang="en-US" smtClean="0"/>
              <a:pPr/>
              <a:t>13</a:t>
            </a:fld>
            <a:endParaRPr lang="en-US"/>
          </a:p>
        </p:txBody>
      </p:sp>
      <p:sp>
        <p:nvSpPr>
          <p:cNvPr id="16" name="Content Placeholder 7"/>
          <p:cNvSpPr>
            <a:spLocks noGrp="1"/>
          </p:cNvSpPr>
          <p:nvPr>
            <p:ph idx="14"/>
          </p:nvPr>
        </p:nvSpPr>
        <p:spPr>
          <a:xfrm>
            <a:off x="3105150" y="3141288"/>
            <a:ext cx="2533650" cy="1679056"/>
          </a:xfrm>
        </p:spPr>
        <p:txBody>
          <a:bodyPr vert="horz" lIns="0" tIns="0" rIns="0" bIns="0" rtlCol="0" anchor="t">
            <a:noAutofit/>
          </a:bodyPr>
          <a:lstStyle/>
          <a:p>
            <a:pPr marL="285750" lvl="1" indent="-285750">
              <a:spcBef>
                <a:spcPts val="1200"/>
              </a:spcBef>
              <a:buClr>
                <a:schemeClr val="accent1"/>
              </a:buClr>
              <a:buSzPct val="110000"/>
              <a:buFont typeface="Wingdings" panose="05000000000000000000" pitchFamily="2" charset="2"/>
              <a:buChar char="ü"/>
            </a:pPr>
            <a:r>
              <a:rPr lang="en-IN"/>
              <a:t>App consistent snapshots</a:t>
            </a:r>
          </a:p>
          <a:p>
            <a:pPr marL="285750" lvl="1" indent="-285750">
              <a:spcBef>
                <a:spcPts val="1200"/>
              </a:spcBef>
              <a:buClr>
                <a:schemeClr val="accent1"/>
              </a:buClr>
              <a:buSzPct val="110000"/>
              <a:buFont typeface="Wingdings" panose="05000000000000000000" pitchFamily="2" charset="2"/>
              <a:buChar char="ü"/>
            </a:pPr>
            <a:r>
              <a:rPr lang="en-IN"/>
              <a:t>Async replication</a:t>
            </a:r>
          </a:p>
          <a:p>
            <a:pPr marL="285750" lvl="1" indent="-285750">
              <a:spcBef>
                <a:spcPts val="1200"/>
              </a:spcBef>
              <a:buClr>
                <a:schemeClr val="accent1"/>
              </a:buClr>
              <a:buSzPct val="110000"/>
              <a:buFont typeface="Wingdings" panose="05000000000000000000" pitchFamily="2" charset="2"/>
              <a:buChar char="ü"/>
            </a:pPr>
            <a:r>
              <a:rPr lang="en-IN"/>
              <a:t>Near sync replication</a:t>
            </a:r>
          </a:p>
          <a:p>
            <a:pPr marL="285750" lvl="1" indent="-285750">
              <a:spcBef>
                <a:spcPts val="1200"/>
              </a:spcBef>
              <a:buClr>
                <a:schemeClr val="accent1"/>
              </a:buClr>
              <a:buSzPct val="110000"/>
              <a:buFont typeface="Wingdings" panose="05000000000000000000" pitchFamily="2" charset="2"/>
              <a:buChar char="ü"/>
            </a:pPr>
            <a:r>
              <a:rPr lang="en-IN"/>
              <a:t>Sync replication</a:t>
            </a:r>
          </a:p>
          <a:p>
            <a:pPr marL="285750" lvl="1" indent="-285750">
              <a:spcBef>
                <a:spcPts val="1200"/>
              </a:spcBef>
              <a:buClr>
                <a:schemeClr val="accent1"/>
              </a:buClr>
              <a:buSzPct val="110000"/>
              <a:buFont typeface="Wingdings" panose="05000000000000000000" pitchFamily="2" charset="2"/>
              <a:buChar char="ü"/>
            </a:pPr>
            <a:r>
              <a:rPr lang="en-IN"/>
              <a:t>Metro availability</a:t>
            </a:r>
          </a:p>
        </p:txBody>
      </p:sp>
      <p:grpSp>
        <p:nvGrpSpPr>
          <p:cNvPr id="86" name="Group 85"/>
          <p:cNvGrpSpPr/>
          <p:nvPr/>
        </p:nvGrpSpPr>
        <p:grpSpPr>
          <a:xfrm>
            <a:off x="2514599" y="1686706"/>
            <a:ext cx="1216438" cy="732643"/>
            <a:chOff x="-12959433" y="-566738"/>
            <a:chExt cx="12327607" cy="7424738"/>
          </a:xfrm>
        </p:grpSpPr>
        <p:sp>
          <p:nvSpPr>
            <p:cNvPr id="78" name="Freeform 30"/>
            <p:cNvSpPr>
              <a:spLocks/>
            </p:cNvSpPr>
            <p:nvPr/>
          </p:nvSpPr>
          <p:spPr bwMode="auto">
            <a:xfrm>
              <a:off x="-10250489" y="-566738"/>
              <a:ext cx="9618663" cy="7424738"/>
            </a:xfrm>
            <a:custGeom>
              <a:avLst/>
              <a:gdLst>
                <a:gd name="T0" fmla="*/ 207 w 810"/>
                <a:gd name="T1" fmla="*/ 624 h 624"/>
                <a:gd name="T2" fmla="*/ 792 w 810"/>
                <a:gd name="T3" fmla="*/ 624 h 624"/>
                <a:gd name="T4" fmla="*/ 810 w 810"/>
                <a:gd name="T5" fmla="*/ 603 h 624"/>
                <a:gd name="T6" fmla="*/ 810 w 810"/>
                <a:gd name="T7" fmla="*/ 21 h 624"/>
                <a:gd name="T8" fmla="*/ 792 w 810"/>
                <a:gd name="T9" fmla="*/ 0 h 624"/>
                <a:gd name="T10" fmla="*/ 516 w 810"/>
                <a:gd name="T11" fmla="*/ 0 h 624"/>
                <a:gd name="T12" fmla="*/ 501 w 810"/>
                <a:gd name="T13" fmla="*/ 3 h 624"/>
                <a:gd name="T14" fmla="*/ 489 w 810"/>
                <a:gd name="T15" fmla="*/ 12 h 624"/>
                <a:gd name="T16" fmla="*/ 441 w 810"/>
                <a:gd name="T17" fmla="*/ 81 h 624"/>
                <a:gd name="T18" fmla="*/ 435 w 810"/>
                <a:gd name="T19" fmla="*/ 87 h 624"/>
                <a:gd name="T20" fmla="*/ 429 w 810"/>
                <a:gd name="T21" fmla="*/ 87 h 624"/>
                <a:gd name="T22" fmla="*/ 18 w 810"/>
                <a:gd name="T23" fmla="*/ 87 h 624"/>
                <a:gd name="T24" fmla="*/ 0 w 810"/>
                <a:gd name="T25" fmla="*/ 108 h 624"/>
                <a:gd name="T26" fmla="*/ 0 w 810"/>
                <a:gd name="T27" fmla="*/ 177 h 624"/>
                <a:gd name="T28" fmla="*/ 6 w 810"/>
                <a:gd name="T29" fmla="*/ 186 h 624"/>
                <a:gd name="T30" fmla="*/ 15 w 810"/>
                <a:gd name="T31" fmla="*/ 177 h 624"/>
                <a:gd name="T32" fmla="*/ 15 w 810"/>
                <a:gd name="T33" fmla="*/ 108 h 624"/>
                <a:gd name="T34" fmla="*/ 15 w 810"/>
                <a:gd name="T35" fmla="*/ 105 h 624"/>
                <a:gd name="T36" fmla="*/ 18 w 810"/>
                <a:gd name="T37" fmla="*/ 105 h 624"/>
                <a:gd name="T38" fmla="*/ 429 w 810"/>
                <a:gd name="T39" fmla="*/ 105 h 624"/>
                <a:gd name="T40" fmla="*/ 444 w 810"/>
                <a:gd name="T41" fmla="*/ 99 h 624"/>
                <a:gd name="T42" fmla="*/ 456 w 810"/>
                <a:gd name="T43" fmla="*/ 90 h 624"/>
                <a:gd name="T44" fmla="*/ 501 w 810"/>
                <a:gd name="T45" fmla="*/ 21 h 624"/>
                <a:gd name="T46" fmla="*/ 507 w 810"/>
                <a:gd name="T47" fmla="*/ 18 h 624"/>
                <a:gd name="T48" fmla="*/ 516 w 810"/>
                <a:gd name="T49" fmla="*/ 15 h 624"/>
                <a:gd name="T50" fmla="*/ 792 w 810"/>
                <a:gd name="T51" fmla="*/ 15 h 624"/>
                <a:gd name="T52" fmla="*/ 795 w 810"/>
                <a:gd name="T53" fmla="*/ 18 h 624"/>
                <a:gd name="T54" fmla="*/ 795 w 810"/>
                <a:gd name="T55" fmla="*/ 21 h 624"/>
                <a:gd name="T56" fmla="*/ 795 w 810"/>
                <a:gd name="T57" fmla="*/ 603 h 624"/>
                <a:gd name="T58" fmla="*/ 795 w 810"/>
                <a:gd name="T59" fmla="*/ 606 h 624"/>
                <a:gd name="T60" fmla="*/ 792 w 810"/>
                <a:gd name="T61" fmla="*/ 609 h 624"/>
                <a:gd name="T62" fmla="*/ 207 w 810"/>
                <a:gd name="T63" fmla="*/ 609 h 624"/>
                <a:gd name="T64" fmla="*/ 198 w 810"/>
                <a:gd name="T65" fmla="*/ 615 h 624"/>
                <a:gd name="T66" fmla="*/ 207 w 810"/>
                <a:gd name="T67" fmla="*/ 624 h 624"/>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222 w 10000"/>
                <a:gd name="connsiteY17" fmla="*/ 1683 h 10000"/>
                <a:gd name="connsiteX18" fmla="*/ 5296 w 10000"/>
                <a:gd name="connsiteY18" fmla="*/ 1683 h 10000"/>
                <a:gd name="connsiteX19" fmla="*/ 5481 w 10000"/>
                <a:gd name="connsiteY19" fmla="*/ 1587 h 10000"/>
                <a:gd name="connsiteX20" fmla="*/ 5630 w 10000"/>
                <a:gd name="connsiteY20" fmla="*/ 1442 h 10000"/>
                <a:gd name="connsiteX21" fmla="*/ 6185 w 10000"/>
                <a:gd name="connsiteY21" fmla="*/ 337 h 10000"/>
                <a:gd name="connsiteX22" fmla="*/ 6259 w 10000"/>
                <a:gd name="connsiteY22" fmla="*/ 288 h 10000"/>
                <a:gd name="connsiteX23" fmla="*/ 6370 w 10000"/>
                <a:gd name="connsiteY23" fmla="*/ 240 h 10000"/>
                <a:gd name="connsiteX24" fmla="*/ 9778 w 10000"/>
                <a:gd name="connsiteY24" fmla="*/ 240 h 10000"/>
                <a:gd name="connsiteX25" fmla="*/ 9815 w 10000"/>
                <a:gd name="connsiteY25" fmla="*/ 288 h 10000"/>
                <a:gd name="connsiteX26" fmla="*/ 9815 w 10000"/>
                <a:gd name="connsiteY26" fmla="*/ 337 h 10000"/>
                <a:gd name="connsiteX27" fmla="*/ 9815 w 10000"/>
                <a:gd name="connsiteY27" fmla="*/ 9663 h 10000"/>
                <a:gd name="connsiteX28" fmla="*/ 9815 w 10000"/>
                <a:gd name="connsiteY28" fmla="*/ 9712 h 10000"/>
                <a:gd name="connsiteX29" fmla="*/ 9778 w 10000"/>
                <a:gd name="connsiteY29" fmla="*/ 9760 h 10000"/>
                <a:gd name="connsiteX30" fmla="*/ 2556 w 10000"/>
                <a:gd name="connsiteY30" fmla="*/ 9760 h 10000"/>
                <a:gd name="connsiteX31" fmla="*/ 2444 w 10000"/>
                <a:gd name="connsiteY31" fmla="*/ 9856 h 10000"/>
                <a:gd name="connsiteX32" fmla="*/ 2556 w 10000"/>
                <a:gd name="connsiteY32"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5296 w 10000"/>
                <a:gd name="connsiteY17" fmla="*/ 1683 h 10000"/>
                <a:gd name="connsiteX18" fmla="*/ 5481 w 10000"/>
                <a:gd name="connsiteY18" fmla="*/ 1587 h 10000"/>
                <a:gd name="connsiteX19" fmla="*/ 5630 w 10000"/>
                <a:gd name="connsiteY19" fmla="*/ 1442 h 10000"/>
                <a:gd name="connsiteX20" fmla="*/ 6185 w 10000"/>
                <a:gd name="connsiteY20" fmla="*/ 337 h 10000"/>
                <a:gd name="connsiteX21" fmla="*/ 6259 w 10000"/>
                <a:gd name="connsiteY21" fmla="*/ 288 h 10000"/>
                <a:gd name="connsiteX22" fmla="*/ 6370 w 10000"/>
                <a:gd name="connsiteY22" fmla="*/ 240 h 10000"/>
                <a:gd name="connsiteX23" fmla="*/ 9778 w 10000"/>
                <a:gd name="connsiteY23" fmla="*/ 240 h 10000"/>
                <a:gd name="connsiteX24" fmla="*/ 9815 w 10000"/>
                <a:gd name="connsiteY24" fmla="*/ 288 h 10000"/>
                <a:gd name="connsiteX25" fmla="*/ 9815 w 10000"/>
                <a:gd name="connsiteY25" fmla="*/ 337 h 10000"/>
                <a:gd name="connsiteX26" fmla="*/ 9815 w 10000"/>
                <a:gd name="connsiteY26" fmla="*/ 9663 h 10000"/>
                <a:gd name="connsiteX27" fmla="*/ 9815 w 10000"/>
                <a:gd name="connsiteY27" fmla="*/ 9712 h 10000"/>
                <a:gd name="connsiteX28" fmla="*/ 9778 w 10000"/>
                <a:gd name="connsiteY28" fmla="*/ 9760 h 10000"/>
                <a:gd name="connsiteX29" fmla="*/ 2556 w 10000"/>
                <a:gd name="connsiteY29" fmla="*/ 9760 h 10000"/>
                <a:gd name="connsiteX30" fmla="*/ 2444 w 10000"/>
                <a:gd name="connsiteY30" fmla="*/ 9856 h 10000"/>
                <a:gd name="connsiteX31" fmla="*/ 2556 w 10000"/>
                <a:gd name="connsiteY31"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5296 w 10000"/>
                <a:gd name="connsiteY16" fmla="*/ 1683 h 10000"/>
                <a:gd name="connsiteX17" fmla="*/ 5481 w 10000"/>
                <a:gd name="connsiteY17" fmla="*/ 1587 h 10000"/>
                <a:gd name="connsiteX18" fmla="*/ 5630 w 10000"/>
                <a:gd name="connsiteY18" fmla="*/ 1442 h 10000"/>
                <a:gd name="connsiteX19" fmla="*/ 6185 w 10000"/>
                <a:gd name="connsiteY19" fmla="*/ 337 h 10000"/>
                <a:gd name="connsiteX20" fmla="*/ 6259 w 10000"/>
                <a:gd name="connsiteY20" fmla="*/ 288 h 10000"/>
                <a:gd name="connsiteX21" fmla="*/ 6370 w 10000"/>
                <a:gd name="connsiteY21" fmla="*/ 240 h 10000"/>
                <a:gd name="connsiteX22" fmla="*/ 9778 w 10000"/>
                <a:gd name="connsiteY22" fmla="*/ 240 h 10000"/>
                <a:gd name="connsiteX23" fmla="*/ 9815 w 10000"/>
                <a:gd name="connsiteY23" fmla="*/ 288 h 10000"/>
                <a:gd name="connsiteX24" fmla="*/ 9815 w 10000"/>
                <a:gd name="connsiteY24" fmla="*/ 337 h 10000"/>
                <a:gd name="connsiteX25" fmla="*/ 9815 w 10000"/>
                <a:gd name="connsiteY25" fmla="*/ 9663 h 10000"/>
                <a:gd name="connsiteX26" fmla="*/ 9815 w 10000"/>
                <a:gd name="connsiteY26" fmla="*/ 9712 h 10000"/>
                <a:gd name="connsiteX27" fmla="*/ 9778 w 10000"/>
                <a:gd name="connsiteY27" fmla="*/ 9760 h 10000"/>
                <a:gd name="connsiteX28" fmla="*/ 2556 w 10000"/>
                <a:gd name="connsiteY28" fmla="*/ 9760 h 10000"/>
                <a:gd name="connsiteX29" fmla="*/ 2444 w 10000"/>
                <a:gd name="connsiteY29" fmla="*/ 9856 h 10000"/>
                <a:gd name="connsiteX30" fmla="*/ 2556 w 10000"/>
                <a:gd name="connsiteY30" fmla="*/ 10000 h 10000"/>
                <a:gd name="connsiteX0" fmla="*/ 2894 w 10338"/>
                <a:gd name="connsiteY0" fmla="*/ 10000 h 10000"/>
                <a:gd name="connsiteX1" fmla="*/ 10116 w 10338"/>
                <a:gd name="connsiteY1" fmla="*/ 10000 h 10000"/>
                <a:gd name="connsiteX2" fmla="*/ 10338 w 10338"/>
                <a:gd name="connsiteY2" fmla="*/ 9663 h 10000"/>
                <a:gd name="connsiteX3" fmla="*/ 10338 w 10338"/>
                <a:gd name="connsiteY3" fmla="*/ 337 h 10000"/>
                <a:gd name="connsiteX4" fmla="*/ 10116 w 10338"/>
                <a:gd name="connsiteY4" fmla="*/ 0 h 10000"/>
                <a:gd name="connsiteX5" fmla="*/ 6708 w 10338"/>
                <a:gd name="connsiteY5" fmla="*/ 0 h 10000"/>
                <a:gd name="connsiteX6" fmla="*/ 6523 w 10338"/>
                <a:gd name="connsiteY6" fmla="*/ 48 h 10000"/>
                <a:gd name="connsiteX7" fmla="*/ 6375 w 10338"/>
                <a:gd name="connsiteY7" fmla="*/ 192 h 10000"/>
                <a:gd name="connsiteX8" fmla="*/ 5782 w 10338"/>
                <a:gd name="connsiteY8" fmla="*/ 1298 h 10000"/>
                <a:gd name="connsiteX9" fmla="*/ 5708 w 10338"/>
                <a:gd name="connsiteY9" fmla="*/ 1394 h 10000"/>
                <a:gd name="connsiteX10" fmla="*/ 5634 w 10338"/>
                <a:gd name="connsiteY10" fmla="*/ 1394 h 10000"/>
                <a:gd name="connsiteX11" fmla="*/ 560 w 10338"/>
                <a:gd name="connsiteY11" fmla="*/ 1394 h 10000"/>
                <a:gd name="connsiteX12" fmla="*/ 338 w 10338"/>
                <a:gd name="connsiteY12" fmla="*/ 1731 h 10000"/>
                <a:gd name="connsiteX13" fmla="*/ 338 w 10338"/>
                <a:gd name="connsiteY13" fmla="*/ 2837 h 10000"/>
                <a:gd name="connsiteX14" fmla="*/ 412 w 10338"/>
                <a:gd name="connsiteY14" fmla="*/ 2981 h 10000"/>
                <a:gd name="connsiteX15" fmla="*/ 5634 w 10338"/>
                <a:gd name="connsiteY15" fmla="*/ 1683 h 10000"/>
                <a:gd name="connsiteX16" fmla="*/ 5819 w 10338"/>
                <a:gd name="connsiteY16" fmla="*/ 1587 h 10000"/>
                <a:gd name="connsiteX17" fmla="*/ 5968 w 10338"/>
                <a:gd name="connsiteY17" fmla="*/ 1442 h 10000"/>
                <a:gd name="connsiteX18" fmla="*/ 6523 w 10338"/>
                <a:gd name="connsiteY18" fmla="*/ 337 h 10000"/>
                <a:gd name="connsiteX19" fmla="*/ 6597 w 10338"/>
                <a:gd name="connsiteY19" fmla="*/ 288 h 10000"/>
                <a:gd name="connsiteX20" fmla="*/ 6708 w 10338"/>
                <a:gd name="connsiteY20" fmla="*/ 240 h 10000"/>
                <a:gd name="connsiteX21" fmla="*/ 10116 w 10338"/>
                <a:gd name="connsiteY21" fmla="*/ 240 h 10000"/>
                <a:gd name="connsiteX22" fmla="*/ 10153 w 10338"/>
                <a:gd name="connsiteY22" fmla="*/ 288 h 10000"/>
                <a:gd name="connsiteX23" fmla="*/ 10153 w 10338"/>
                <a:gd name="connsiteY23" fmla="*/ 337 h 10000"/>
                <a:gd name="connsiteX24" fmla="*/ 10153 w 10338"/>
                <a:gd name="connsiteY24" fmla="*/ 9663 h 10000"/>
                <a:gd name="connsiteX25" fmla="*/ 10153 w 10338"/>
                <a:gd name="connsiteY25" fmla="*/ 9712 h 10000"/>
                <a:gd name="connsiteX26" fmla="*/ 10116 w 10338"/>
                <a:gd name="connsiteY26" fmla="*/ 9760 h 10000"/>
                <a:gd name="connsiteX27" fmla="*/ 2894 w 10338"/>
                <a:gd name="connsiteY27" fmla="*/ 9760 h 10000"/>
                <a:gd name="connsiteX28" fmla="*/ 2782 w 10338"/>
                <a:gd name="connsiteY28" fmla="*/ 9856 h 10000"/>
                <a:gd name="connsiteX29" fmla="*/ 2894 w 10338"/>
                <a:gd name="connsiteY29" fmla="*/ 10000 h 10000"/>
                <a:gd name="connsiteX0" fmla="*/ 2908 w 10352"/>
                <a:gd name="connsiteY0" fmla="*/ 10000 h 10000"/>
                <a:gd name="connsiteX1" fmla="*/ 10130 w 10352"/>
                <a:gd name="connsiteY1" fmla="*/ 10000 h 10000"/>
                <a:gd name="connsiteX2" fmla="*/ 10352 w 10352"/>
                <a:gd name="connsiteY2" fmla="*/ 9663 h 10000"/>
                <a:gd name="connsiteX3" fmla="*/ 10352 w 10352"/>
                <a:gd name="connsiteY3" fmla="*/ 337 h 10000"/>
                <a:gd name="connsiteX4" fmla="*/ 10130 w 10352"/>
                <a:gd name="connsiteY4" fmla="*/ 0 h 10000"/>
                <a:gd name="connsiteX5" fmla="*/ 6722 w 10352"/>
                <a:gd name="connsiteY5" fmla="*/ 0 h 10000"/>
                <a:gd name="connsiteX6" fmla="*/ 6537 w 10352"/>
                <a:gd name="connsiteY6" fmla="*/ 48 h 10000"/>
                <a:gd name="connsiteX7" fmla="*/ 6389 w 10352"/>
                <a:gd name="connsiteY7" fmla="*/ 192 h 10000"/>
                <a:gd name="connsiteX8" fmla="*/ 5796 w 10352"/>
                <a:gd name="connsiteY8" fmla="*/ 1298 h 10000"/>
                <a:gd name="connsiteX9" fmla="*/ 5722 w 10352"/>
                <a:gd name="connsiteY9" fmla="*/ 1394 h 10000"/>
                <a:gd name="connsiteX10" fmla="*/ 5648 w 10352"/>
                <a:gd name="connsiteY10" fmla="*/ 1394 h 10000"/>
                <a:gd name="connsiteX11" fmla="*/ 574 w 10352"/>
                <a:gd name="connsiteY11" fmla="*/ 1394 h 10000"/>
                <a:gd name="connsiteX12" fmla="*/ 352 w 10352"/>
                <a:gd name="connsiteY12" fmla="*/ 1731 h 10000"/>
                <a:gd name="connsiteX13" fmla="*/ 352 w 10352"/>
                <a:gd name="connsiteY13" fmla="*/ 2837 h 10000"/>
                <a:gd name="connsiteX14" fmla="*/ 426 w 10352"/>
                <a:gd name="connsiteY14" fmla="*/ 2981 h 10000"/>
                <a:gd name="connsiteX15" fmla="*/ 5833 w 10352"/>
                <a:gd name="connsiteY15" fmla="*/ 1587 h 10000"/>
                <a:gd name="connsiteX16" fmla="*/ 5982 w 10352"/>
                <a:gd name="connsiteY16" fmla="*/ 1442 h 10000"/>
                <a:gd name="connsiteX17" fmla="*/ 6537 w 10352"/>
                <a:gd name="connsiteY17" fmla="*/ 337 h 10000"/>
                <a:gd name="connsiteX18" fmla="*/ 6611 w 10352"/>
                <a:gd name="connsiteY18" fmla="*/ 288 h 10000"/>
                <a:gd name="connsiteX19" fmla="*/ 6722 w 10352"/>
                <a:gd name="connsiteY19" fmla="*/ 240 h 10000"/>
                <a:gd name="connsiteX20" fmla="*/ 10130 w 10352"/>
                <a:gd name="connsiteY20" fmla="*/ 240 h 10000"/>
                <a:gd name="connsiteX21" fmla="*/ 10167 w 10352"/>
                <a:gd name="connsiteY21" fmla="*/ 288 h 10000"/>
                <a:gd name="connsiteX22" fmla="*/ 10167 w 10352"/>
                <a:gd name="connsiteY22" fmla="*/ 337 h 10000"/>
                <a:gd name="connsiteX23" fmla="*/ 10167 w 10352"/>
                <a:gd name="connsiteY23" fmla="*/ 9663 h 10000"/>
                <a:gd name="connsiteX24" fmla="*/ 10167 w 10352"/>
                <a:gd name="connsiteY24" fmla="*/ 9712 h 10000"/>
                <a:gd name="connsiteX25" fmla="*/ 10130 w 10352"/>
                <a:gd name="connsiteY25" fmla="*/ 9760 h 10000"/>
                <a:gd name="connsiteX26" fmla="*/ 2908 w 10352"/>
                <a:gd name="connsiteY26" fmla="*/ 9760 h 10000"/>
                <a:gd name="connsiteX27" fmla="*/ 2796 w 10352"/>
                <a:gd name="connsiteY27" fmla="*/ 9856 h 10000"/>
                <a:gd name="connsiteX28" fmla="*/ 2908 w 10352"/>
                <a:gd name="connsiteY28" fmla="*/ 10000 h 10000"/>
                <a:gd name="connsiteX0" fmla="*/ 2918 w 10362"/>
                <a:gd name="connsiteY0" fmla="*/ 10000 h 10000"/>
                <a:gd name="connsiteX1" fmla="*/ 10140 w 10362"/>
                <a:gd name="connsiteY1" fmla="*/ 10000 h 10000"/>
                <a:gd name="connsiteX2" fmla="*/ 10362 w 10362"/>
                <a:gd name="connsiteY2" fmla="*/ 9663 h 10000"/>
                <a:gd name="connsiteX3" fmla="*/ 10362 w 10362"/>
                <a:gd name="connsiteY3" fmla="*/ 337 h 10000"/>
                <a:gd name="connsiteX4" fmla="*/ 10140 w 10362"/>
                <a:gd name="connsiteY4" fmla="*/ 0 h 10000"/>
                <a:gd name="connsiteX5" fmla="*/ 6732 w 10362"/>
                <a:gd name="connsiteY5" fmla="*/ 0 h 10000"/>
                <a:gd name="connsiteX6" fmla="*/ 6547 w 10362"/>
                <a:gd name="connsiteY6" fmla="*/ 48 h 10000"/>
                <a:gd name="connsiteX7" fmla="*/ 6399 w 10362"/>
                <a:gd name="connsiteY7" fmla="*/ 192 h 10000"/>
                <a:gd name="connsiteX8" fmla="*/ 5806 w 10362"/>
                <a:gd name="connsiteY8" fmla="*/ 1298 h 10000"/>
                <a:gd name="connsiteX9" fmla="*/ 5732 w 10362"/>
                <a:gd name="connsiteY9" fmla="*/ 1394 h 10000"/>
                <a:gd name="connsiteX10" fmla="*/ 5658 w 10362"/>
                <a:gd name="connsiteY10" fmla="*/ 1394 h 10000"/>
                <a:gd name="connsiteX11" fmla="*/ 584 w 10362"/>
                <a:gd name="connsiteY11" fmla="*/ 1394 h 10000"/>
                <a:gd name="connsiteX12" fmla="*/ 362 w 10362"/>
                <a:gd name="connsiteY12" fmla="*/ 1731 h 10000"/>
                <a:gd name="connsiteX13" fmla="*/ 362 w 10362"/>
                <a:gd name="connsiteY13" fmla="*/ 2837 h 10000"/>
                <a:gd name="connsiteX14" fmla="*/ 436 w 10362"/>
                <a:gd name="connsiteY14" fmla="*/ 2981 h 10000"/>
                <a:gd name="connsiteX15" fmla="*/ 5992 w 10362"/>
                <a:gd name="connsiteY15" fmla="*/ 1442 h 10000"/>
                <a:gd name="connsiteX16" fmla="*/ 6547 w 10362"/>
                <a:gd name="connsiteY16" fmla="*/ 337 h 10000"/>
                <a:gd name="connsiteX17" fmla="*/ 6621 w 10362"/>
                <a:gd name="connsiteY17" fmla="*/ 288 h 10000"/>
                <a:gd name="connsiteX18" fmla="*/ 6732 w 10362"/>
                <a:gd name="connsiteY18" fmla="*/ 240 h 10000"/>
                <a:gd name="connsiteX19" fmla="*/ 10140 w 10362"/>
                <a:gd name="connsiteY19" fmla="*/ 240 h 10000"/>
                <a:gd name="connsiteX20" fmla="*/ 10177 w 10362"/>
                <a:gd name="connsiteY20" fmla="*/ 288 h 10000"/>
                <a:gd name="connsiteX21" fmla="*/ 10177 w 10362"/>
                <a:gd name="connsiteY21" fmla="*/ 337 h 10000"/>
                <a:gd name="connsiteX22" fmla="*/ 10177 w 10362"/>
                <a:gd name="connsiteY22" fmla="*/ 9663 h 10000"/>
                <a:gd name="connsiteX23" fmla="*/ 10177 w 10362"/>
                <a:gd name="connsiteY23" fmla="*/ 9712 h 10000"/>
                <a:gd name="connsiteX24" fmla="*/ 10140 w 10362"/>
                <a:gd name="connsiteY24" fmla="*/ 9760 h 10000"/>
                <a:gd name="connsiteX25" fmla="*/ 2918 w 10362"/>
                <a:gd name="connsiteY25" fmla="*/ 9760 h 10000"/>
                <a:gd name="connsiteX26" fmla="*/ 2806 w 10362"/>
                <a:gd name="connsiteY26" fmla="*/ 9856 h 10000"/>
                <a:gd name="connsiteX27" fmla="*/ 2918 w 10362"/>
                <a:gd name="connsiteY27"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663 w 10404"/>
                <a:gd name="connsiteY16" fmla="*/ 288 h 10000"/>
                <a:gd name="connsiteX17" fmla="*/ 6774 w 10404"/>
                <a:gd name="connsiteY17" fmla="*/ 240 h 10000"/>
                <a:gd name="connsiteX18" fmla="*/ 10182 w 10404"/>
                <a:gd name="connsiteY18" fmla="*/ 240 h 10000"/>
                <a:gd name="connsiteX19" fmla="*/ 10219 w 10404"/>
                <a:gd name="connsiteY19" fmla="*/ 288 h 10000"/>
                <a:gd name="connsiteX20" fmla="*/ 10219 w 10404"/>
                <a:gd name="connsiteY20" fmla="*/ 337 h 10000"/>
                <a:gd name="connsiteX21" fmla="*/ 10219 w 10404"/>
                <a:gd name="connsiteY21" fmla="*/ 9663 h 10000"/>
                <a:gd name="connsiteX22" fmla="*/ 10219 w 10404"/>
                <a:gd name="connsiteY22" fmla="*/ 9712 h 10000"/>
                <a:gd name="connsiteX23" fmla="*/ 10182 w 10404"/>
                <a:gd name="connsiteY23" fmla="*/ 9760 h 10000"/>
                <a:gd name="connsiteX24" fmla="*/ 2960 w 10404"/>
                <a:gd name="connsiteY24" fmla="*/ 9760 h 10000"/>
                <a:gd name="connsiteX25" fmla="*/ 2848 w 10404"/>
                <a:gd name="connsiteY25" fmla="*/ 9856 h 10000"/>
                <a:gd name="connsiteX26" fmla="*/ 2960 w 10404"/>
                <a:gd name="connsiteY26"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774 w 10404"/>
                <a:gd name="connsiteY16" fmla="*/ 240 h 10000"/>
                <a:gd name="connsiteX17" fmla="*/ 10182 w 10404"/>
                <a:gd name="connsiteY17" fmla="*/ 240 h 10000"/>
                <a:gd name="connsiteX18" fmla="*/ 10219 w 10404"/>
                <a:gd name="connsiteY18" fmla="*/ 288 h 10000"/>
                <a:gd name="connsiteX19" fmla="*/ 10219 w 10404"/>
                <a:gd name="connsiteY19" fmla="*/ 337 h 10000"/>
                <a:gd name="connsiteX20" fmla="*/ 10219 w 10404"/>
                <a:gd name="connsiteY20" fmla="*/ 9663 h 10000"/>
                <a:gd name="connsiteX21" fmla="*/ 10219 w 10404"/>
                <a:gd name="connsiteY21" fmla="*/ 9712 h 10000"/>
                <a:gd name="connsiteX22" fmla="*/ 10182 w 10404"/>
                <a:gd name="connsiteY22" fmla="*/ 9760 h 10000"/>
                <a:gd name="connsiteX23" fmla="*/ 2960 w 10404"/>
                <a:gd name="connsiteY23" fmla="*/ 9760 h 10000"/>
                <a:gd name="connsiteX24" fmla="*/ 2848 w 10404"/>
                <a:gd name="connsiteY24" fmla="*/ 9856 h 10000"/>
                <a:gd name="connsiteX25" fmla="*/ 2960 w 10404"/>
                <a:gd name="connsiteY25" fmla="*/ 10000 h 10000"/>
                <a:gd name="connsiteX0" fmla="*/ 2973 w 10417"/>
                <a:gd name="connsiteY0" fmla="*/ 10000 h 10000"/>
                <a:gd name="connsiteX1" fmla="*/ 10195 w 10417"/>
                <a:gd name="connsiteY1" fmla="*/ 10000 h 10000"/>
                <a:gd name="connsiteX2" fmla="*/ 10417 w 10417"/>
                <a:gd name="connsiteY2" fmla="*/ 9663 h 10000"/>
                <a:gd name="connsiteX3" fmla="*/ 10417 w 10417"/>
                <a:gd name="connsiteY3" fmla="*/ 337 h 10000"/>
                <a:gd name="connsiteX4" fmla="*/ 10195 w 10417"/>
                <a:gd name="connsiteY4" fmla="*/ 0 h 10000"/>
                <a:gd name="connsiteX5" fmla="*/ 6787 w 10417"/>
                <a:gd name="connsiteY5" fmla="*/ 0 h 10000"/>
                <a:gd name="connsiteX6" fmla="*/ 6602 w 10417"/>
                <a:gd name="connsiteY6" fmla="*/ 48 h 10000"/>
                <a:gd name="connsiteX7" fmla="*/ 6454 w 10417"/>
                <a:gd name="connsiteY7" fmla="*/ 192 h 10000"/>
                <a:gd name="connsiteX8" fmla="*/ 5861 w 10417"/>
                <a:gd name="connsiteY8" fmla="*/ 1298 h 10000"/>
                <a:gd name="connsiteX9" fmla="*/ 5787 w 10417"/>
                <a:gd name="connsiteY9" fmla="*/ 1394 h 10000"/>
                <a:gd name="connsiteX10" fmla="*/ 5713 w 10417"/>
                <a:gd name="connsiteY10" fmla="*/ 1394 h 10000"/>
                <a:gd name="connsiteX11" fmla="*/ 639 w 10417"/>
                <a:gd name="connsiteY11" fmla="*/ 1394 h 10000"/>
                <a:gd name="connsiteX12" fmla="*/ 417 w 10417"/>
                <a:gd name="connsiteY12" fmla="*/ 1731 h 10000"/>
                <a:gd name="connsiteX13" fmla="*/ 417 w 10417"/>
                <a:gd name="connsiteY13" fmla="*/ 2837 h 10000"/>
                <a:gd name="connsiteX14" fmla="*/ 491 w 10417"/>
                <a:gd name="connsiteY14" fmla="*/ 2981 h 10000"/>
                <a:gd name="connsiteX15" fmla="*/ 6787 w 10417"/>
                <a:gd name="connsiteY15" fmla="*/ 240 h 10000"/>
                <a:gd name="connsiteX16" fmla="*/ 10195 w 10417"/>
                <a:gd name="connsiteY16" fmla="*/ 240 h 10000"/>
                <a:gd name="connsiteX17" fmla="*/ 10232 w 10417"/>
                <a:gd name="connsiteY17" fmla="*/ 288 h 10000"/>
                <a:gd name="connsiteX18" fmla="*/ 10232 w 10417"/>
                <a:gd name="connsiteY18" fmla="*/ 337 h 10000"/>
                <a:gd name="connsiteX19" fmla="*/ 10232 w 10417"/>
                <a:gd name="connsiteY19" fmla="*/ 9663 h 10000"/>
                <a:gd name="connsiteX20" fmla="*/ 10232 w 10417"/>
                <a:gd name="connsiteY20" fmla="*/ 9712 h 10000"/>
                <a:gd name="connsiteX21" fmla="*/ 10195 w 10417"/>
                <a:gd name="connsiteY21" fmla="*/ 9760 h 10000"/>
                <a:gd name="connsiteX22" fmla="*/ 2973 w 10417"/>
                <a:gd name="connsiteY22" fmla="*/ 9760 h 10000"/>
                <a:gd name="connsiteX23" fmla="*/ 2861 w 10417"/>
                <a:gd name="connsiteY23" fmla="*/ 9856 h 10000"/>
                <a:gd name="connsiteX24" fmla="*/ 2973 w 10417"/>
                <a:gd name="connsiteY24"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337 h 10000"/>
                <a:gd name="connsiteX18" fmla="*/ 10485 w 10670"/>
                <a:gd name="connsiteY18" fmla="*/ 9663 h 10000"/>
                <a:gd name="connsiteX19" fmla="*/ 10485 w 10670"/>
                <a:gd name="connsiteY19" fmla="*/ 9712 h 10000"/>
                <a:gd name="connsiteX20" fmla="*/ 10448 w 10670"/>
                <a:gd name="connsiteY20" fmla="*/ 9760 h 10000"/>
                <a:gd name="connsiteX21" fmla="*/ 3226 w 10670"/>
                <a:gd name="connsiteY21" fmla="*/ 9760 h 10000"/>
                <a:gd name="connsiteX22" fmla="*/ 3114 w 10670"/>
                <a:gd name="connsiteY22" fmla="*/ 9856 h 10000"/>
                <a:gd name="connsiteX23" fmla="*/ 3226 w 10670"/>
                <a:gd name="connsiteY23"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9663 h 10000"/>
                <a:gd name="connsiteX18" fmla="*/ 10485 w 10670"/>
                <a:gd name="connsiteY18" fmla="*/ 9712 h 10000"/>
                <a:gd name="connsiteX19" fmla="*/ 10448 w 10670"/>
                <a:gd name="connsiteY19" fmla="*/ 9760 h 10000"/>
                <a:gd name="connsiteX20" fmla="*/ 3226 w 10670"/>
                <a:gd name="connsiteY20" fmla="*/ 9760 h 10000"/>
                <a:gd name="connsiteX21" fmla="*/ 3114 w 10670"/>
                <a:gd name="connsiteY21" fmla="*/ 9856 h 10000"/>
                <a:gd name="connsiteX22" fmla="*/ 3226 w 10670"/>
                <a:gd name="connsiteY22" fmla="*/ 10000 h 10000"/>
                <a:gd name="connsiteX0" fmla="*/ 3226 w 11178"/>
                <a:gd name="connsiteY0" fmla="*/ 10000 h 10000"/>
                <a:gd name="connsiteX1" fmla="*/ 10448 w 11178"/>
                <a:gd name="connsiteY1" fmla="*/ 10000 h 10000"/>
                <a:gd name="connsiteX2" fmla="*/ 10670 w 11178"/>
                <a:gd name="connsiteY2" fmla="*/ 9663 h 10000"/>
                <a:gd name="connsiteX3" fmla="*/ 10670 w 11178"/>
                <a:gd name="connsiteY3" fmla="*/ 337 h 10000"/>
                <a:gd name="connsiteX4" fmla="*/ 10448 w 11178"/>
                <a:gd name="connsiteY4" fmla="*/ 0 h 10000"/>
                <a:gd name="connsiteX5" fmla="*/ 7040 w 11178"/>
                <a:gd name="connsiteY5" fmla="*/ 0 h 10000"/>
                <a:gd name="connsiteX6" fmla="*/ 6855 w 11178"/>
                <a:gd name="connsiteY6" fmla="*/ 48 h 10000"/>
                <a:gd name="connsiteX7" fmla="*/ 6707 w 11178"/>
                <a:gd name="connsiteY7" fmla="*/ 192 h 10000"/>
                <a:gd name="connsiteX8" fmla="*/ 6114 w 11178"/>
                <a:gd name="connsiteY8" fmla="*/ 1298 h 10000"/>
                <a:gd name="connsiteX9" fmla="*/ 6040 w 11178"/>
                <a:gd name="connsiteY9" fmla="*/ 1394 h 10000"/>
                <a:gd name="connsiteX10" fmla="*/ 5966 w 11178"/>
                <a:gd name="connsiteY10" fmla="*/ 1394 h 10000"/>
                <a:gd name="connsiteX11" fmla="*/ 892 w 11178"/>
                <a:gd name="connsiteY11" fmla="*/ 1394 h 10000"/>
                <a:gd name="connsiteX12" fmla="*/ 670 w 11178"/>
                <a:gd name="connsiteY12" fmla="*/ 1731 h 10000"/>
                <a:gd name="connsiteX13" fmla="*/ 670 w 11178"/>
                <a:gd name="connsiteY13" fmla="*/ 2837 h 10000"/>
                <a:gd name="connsiteX14" fmla="*/ 744 w 11178"/>
                <a:gd name="connsiteY14" fmla="*/ 2981 h 10000"/>
                <a:gd name="connsiteX15" fmla="*/ 10448 w 11178"/>
                <a:gd name="connsiteY15" fmla="*/ 240 h 10000"/>
                <a:gd name="connsiteX16" fmla="*/ 10485 w 11178"/>
                <a:gd name="connsiteY16" fmla="*/ 9663 h 10000"/>
                <a:gd name="connsiteX17" fmla="*/ 10485 w 11178"/>
                <a:gd name="connsiteY17" fmla="*/ 9712 h 10000"/>
                <a:gd name="connsiteX18" fmla="*/ 10448 w 11178"/>
                <a:gd name="connsiteY18" fmla="*/ 9760 h 10000"/>
                <a:gd name="connsiteX19" fmla="*/ 3226 w 11178"/>
                <a:gd name="connsiteY19" fmla="*/ 9760 h 10000"/>
                <a:gd name="connsiteX20" fmla="*/ 3114 w 11178"/>
                <a:gd name="connsiteY20" fmla="*/ 9856 h 10000"/>
                <a:gd name="connsiteX21" fmla="*/ 3226 w 11178"/>
                <a:gd name="connsiteY21"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10487 w 10672"/>
                <a:gd name="connsiteY15" fmla="*/ 9663 h 10000"/>
                <a:gd name="connsiteX16" fmla="*/ 10487 w 10672"/>
                <a:gd name="connsiteY16" fmla="*/ 9712 h 10000"/>
                <a:gd name="connsiteX17" fmla="*/ 10450 w 10672"/>
                <a:gd name="connsiteY17" fmla="*/ 9760 h 10000"/>
                <a:gd name="connsiteX18" fmla="*/ 3228 w 10672"/>
                <a:gd name="connsiteY18" fmla="*/ 9760 h 10000"/>
                <a:gd name="connsiteX19" fmla="*/ 3116 w 10672"/>
                <a:gd name="connsiteY19" fmla="*/ 9856 h 10000"/>
                <a:gd name="connsiteX20" fmla="*/ 3228 w 10672"/>
                <a:gd name="connsiteY20" fmla="*/ 10000 h 10000"/>
                <a:gd name="connsiteX0" fmla="*/ 3228 w 11024"/>
                <a:gd name="connsiteY0" fmla="*/ 10000 h 10000"/>
                <a:gd name="connsiteX1" fmla="*/ 10450 w 11024"/>
                <a:gd name="connsiteY1" fmla="*/ 10000 h 10000"/>
                <a:gd name="connsiteX2" fmla="*/ 10672 w 11024"/>
                <a:gd name="connsiteY2" fmla="*/ 9663 h 10000"/>
                <a:gd name="connsiteX3" fmla="*/ 10672 w 11024"/>
                <a:gd name="connsiteY3" fmla="*/ 337 h 10000"/>
                <a:gd name="connsiteX4" fmla="*/ 10450 w 11024"/>
                <a:gd name="connsiteY4" fmla="*/ 0 h 10000"/>
                <a:gd name="connsiteX5" fmla="*/ 7042 w 11024"/>
                <a:gd name="connsiteY5" fmla="*/ 0 h 10000"/>
                <a:gd name="connsiteX6" fmla="*/ 6857 w 11024"/>
                <a:gd name="connsiteY6" fmla="*/ 48 h 10000"/>
                <a:gd name="connsiteX7" fmla="*/ 6709 w 11024"/>
                <a:gd name="connsiteY7" fmla="*/ 192 h 10000"/>
                <a:gd name="connsiteX8" fmla="*/ 6116 w 11024"/>
                <a:gd name="connsiteY8" fmla="*/ 1298 h 10000"/>
                <a:gd name="connsiteX9" fmla="*/ 6042 w 11024"/>
                <a:gd name="connsiteY9" fmla="*/ 1394 h 10000"/>
                <a:gd name="connsiteX10" fmla="*/ 5968 w 11024"/>
                <a:gd name="connsiteY10" fmla="*/ 1394 h 10000"/>
                <a:gd name="connsiteX11" fmla="*/ 894 w 11024"/>
                <a:gd name="connsiteY11" fmla="*/ 1394 h 10000"/>
                <a:gd name="connsiteX12" fmla="*/ 672 w 11024"/>
                <a:gd name="connsiteY12" fmla="*/ 1731 h 10000"/>
                <a:gd name="connsiteX13" fmla="*/ 672 w 11024"/>
                <a:gd name="connsiteY13" fmla="*/ 2837 h 10000"/>
                <a:gd name="connsiteX14" fmla="*/ 746 w 11024"/>
                <a:gd name="connsiteY14" fmla="*/ 2981 h 10000"/>
                <a:gd name="connsiteX15" fmla="*/ 10487 w 11024"/>
                <a:gd name="connsiteY15" fmla="*/ 9663 h 10000"/>
                <a:gd name="connsiteX16" fmla="*/ 10487 w 11024"/>
                <a:gd name="connsiteY16" fmla="*/ 9712 h 10000"/>
                <a:gd name="connsiteX17" fmla="*/ 3228 w 11024"/>
                <a:gd name="connsiteY17" fmla="*/ 9760 h 10000"/>
                <a:gd name="connsiteX18" fmla="*/ 3116 w 11024"/>
                <a:gd name="connsiteY18" fmla="*/ 9856 h 10000"/>
                <a:gd name="connsiteX19" fmla="*/ 3228 w 11024"/>
                <a:gd name="connsiteY19" fmla="*/ 10000 h 10000"/>
                <a:gd name="connsiteX0" fmla="*/ 3228 w 10672"/>
                <a:gd name="connsiteY0" fmla="*/ 10000 h 10183"/>
                <a:gd name="connsiteX1" fmla="*/ 10450 w 10672"/>
                <a:gd name="connsiteY1" fmla="*/ 10000 h 10183"/>
                <a:gd name="connsiteX2" fmla="*/ 10672 w 10672"/>
                <a:gd name="connsiteY2" fmla="*/ 9663 h 10183"/>
                <a:gd name="connsiteX3" fmla="*/ 10672 w 10672"/>
                <a:gd name="connsiteY3" fmla="*/ 337 h 10183"/>
                <a:gd name="connsiteX4" fmla="*/ 10450 w 10672"/>
                <a:gd name="connsiteY4" fmla="*/ 0 h 10183"/>
                <a:gd name="connsiteX5" fmla="*/ 7042 w 10672"/>
                <a:gd name="connsiteY5" fmla="*/ 0 h 10183"/>
                <a:gd name="connsiteX6" fmla="*/ 6857 w 10672"/>
                <a:gd name="connsiteY6" fmla="*/ 48 h 10183"/>
                <a:gd name="connsiteX7" fmla="*/ 6709 w 10672"/>
                <a:gd name="connsiteY7" fmla="*/ 192 h 10183"/>
                <a:gd name="connsiteX8" fmla="*/ 6116 w 10672"/>
                <a:gd name="connsiteY8" fmla="*/ 1298 h 10183"/>
                <a:gd name="connsiteX9" fmla="*/ 6042 w 10672"/>
                <a:gd name="connsiteY9" fmla="*/ 1394 h 10183"/>
                <a:gd name="connsiteX10" fmla="*/ 5968 w 10672"/>
                <a:gd name="connsiteY10" fmla="*/ 1394 h 10183"/>
                <a:gd name="connsiteX11" fmla="*/ 894 w 10672"/>
                <a:gd name="connsiteY11" fmla="*/ 1394 h 10183"/>
                <a:gd name="connsiteX12" fmla="*/ 672 w 10672"/>
                <a:gd name="connsiteY12" fmla="*/ 1731 h 10183"/>
                <a:gd name="connsiteX13" fmla="*/ 672 w 10672"/>
                <a:gd name="connsiteY13" fmla="*/ 2837 h 10183"/>
                <a:gd name="connsiteX14" fmla="*/ 746 w 10672"/>
                <a:gd name="connsiteY14" fmla="*/ 2981 h 10183"/>
                <a:gd name="connsiteX15" fmla="*/ 10487 w 10672"/>
                <a:gd name="connsiteY15" fmla="*/ 9663 h 10183"/>
                <a:gd name="connsiteX16" fmla="*/ 3228 w 10672"/>
                <a:gd name="connsiteY16" fmla="*/ 9760 h 10183"/>
                <a:gd name="connsiteX17" fmla="*/ 3116 w 10672"/>
                <a:gd name="connsiteY17" fmla="*/ 9856 h 10183"/>
                <a:gd name="connsiteX18" fmla="*/ 3228 w 10672"/>
                <a:gd name="connsiteY18" fmla="*/ 10000 h 10183"/>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9760 h 10000"/>
                <a:gd name="connsiteX16" fmla="*/ 3116 w 10672"/>
                <a:gd name="connsiteY16" fmla="*/ 9856 h 10000"/>
                <a:gd name="connsiteX17" fmla="*/ 3228 w 10672"/>
                <a:gd name="connsiteY17"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116 w 10672"/>
                <a:gd name="connsiteY15" fmla="*/ 9856 h 10000"/>
                <a:gd name="connsiteX16" fmla="*/ 3228 w 10672"/>
                <a:gd name="connsiteY16"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2556 w 10000"/>
                <a:gd name="connsiteY15" fmla="*/ 10000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15" fmla="*/ 169 w 10000"/>
                <a:gd name="connsiteY15" fmla="*/ 3104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2556 w 10000"/>
                <a:gd name="connsiteY14"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2556 w 10000"/>
                <a:gd name="connsiteY1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2556" y="10000"/>
                  </a:moveTo>
                  <a:lnTo>
                    <a:pt x="9778" y="10000"/>
                  </a:lnTo>
                  <a:cubicBezTo>
                    <a:pt x="9889" y="10000"/>
                    <a:pt x="10000" y="9856"/>
                    <a:pt x="10000" y="9663"/>
                  </a:cubicBezTo>
                  <a:lnTo>
                    <a:pt x="10000" y="337"/>
                  </a:lnTo>
                  <a:cubicBezTo>
                    <a:pt x="10000" y="144"/>
                    <a:pt x="9889" y="0"/>
                    <a:pt x="9778" y="0"/>
                  </a:cubicBezTo>
                  <a:lnTo>
                    <a:pt x="6370" y="0"/>
                  </a:lnTo>
                  <a:cubicBezTo>
                    <a:pt x="6296" y="0"/>
                    <a:pt x="6222" y="0"/>
                    <a:pt x="6185" y="48"/>
                  </a:cubicBezTo>
                  <a:cubicBezTo>
                    <a:pt x="6111" y="96"/>
                    <a:pt x="6074" y="144"/>
                    <a:pt x="6037" y="192"/>
                  </a:cubicBezTo>
                  <a:lnTo>
                    <a:pt x="5444" y="1298"/>
                  </a:lnTo>
                  <a:cubicBezTo>
                    <a:pt x="5444" y="1346"/>
                    <a:pt x="5407" y="1346"/>
                    <a:pt x="5370" y="1394"/>
                  </a:cubicBezTo>
                  <a:lnTo>
                    <a:pt x="5296" y="1394"/>
                  </a:lnTo>
                  <a:lnTo>
                    <a:pt x="222" y="1394"/>
                  </a:lnTo>
                  <a:cubicBezTo>
                    <a:pt x="111" y="1394"/>
                    <a:pt x="0" y="1538"/>
                    <a:pt x="0" y="1731"/>
                  </a:cubicBezTo>
                  <a:lnTo>
                    <a:pt x="0" y="2837"/>
                  </a:lnTo>
                  <a:cubicBezTo>
                    <a:pt x="0" y="6662"/>
                    <a:pt x="1704" y="7612"/>
                    <a:pt x="2556" y="10000"/>
                  </a:cubicBezTo>
                  <a:close/>
                </a:path>
              </a:pathLst>
            </a:cu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55" name="Freeform 7"/>
            <p:cNvSpPr>
              <a:spLocks/>
            </p:cNvSpPr>
            <p:nvPr/>
          </p:nvSpPr>
          <p:spPr bwMode="auto">
            <a:xfrm>
              <a:off x="-10180638" y="1931987"/>
              <a:ext cx="3278188" cy="4819650"/>
            </a:xfrm>
            <a:custGeom>
              <a:avLst/>
              <a:gdLst>
                <a:gd name="T0" fmla="*/ 258 w 276"/>
                <a:gd name="T1" fmla="*/ 0 h 405"/>
                <a:gd name="T2" fmla="*/ 0 w 276"/>
                <a:gd name="T3" fmla="*/ 0 h 405"/>
                <a:gd name="T4" fmla="*/ 0 w 276"/>
                <a:gd name="T5" fmla="*/ 393 h 405"/>
                <a:gd name="T6" fmla="*/ 12 w 276"/>
                <a:gd name="T7" fmla="*/ 405 h 405"/>
                <a:gd name="T8" fmla="*/ 273 w 276"/>
                <a:gd name="T9" fmla="*/ 405 h 405"/>
                <a:gd name="T10" fmla="*/ 276 w 276"/>
                <a:gd name="T11" fmla="*/ 399 h 405"/>
                <a:gd name="T12" fmla="*/ 276 w 276"/>
                <a:gd name="T13" fmla="*/ 315 h 405"/>
                <a:gd name="T14" fmla="*/ 258 w 276"/>
                <a:gd name="T15" fmla="*/ 297 h 405"/>
                <a:gd name="T16" fmla="*/ 240 w 276"/>
                <a:gd name="T17" fmla="*/ 297 h 405"/>
                <a:gd name="T18" fmla="*/ 240 w 276"/>
                <a:gd name="T19" fmla="*/ 267 h 405"/>
                <a:gd name="T20" fmla="*/ 258 w 276"/>
                <a:gd name="T21" fmla="*/ 267 h 405"/>
                <a:gd name="T22" fmla="*/ 276 w 276"/>
                <a:gd name="T23" fmla="*/ 249 h 405"/>
                <a:gd name="T24" fmla="*/ 276 w 276"/>
                <a:gd name="T25" fmla="*/ 168 h 405"/>
                <a:gd name="T26" fmla="*/ 258 w 276"/>
                <a:gd name="T27" fmla="*/ 150 h 405"/>
                <a:gd name="T28" fmla="*/ 240 w 276"/>
                <a:gd name="T29" fmla="*/ 150 h 405"/>
                <a:gd name="T30" fmla="*/ 240 w 276"/>
                <a:gd name="T31" fmla="*/ 117 h 405"/>
                <a:gd name="T32" fmla="*/ 258 w 276"/>
                <a:gd name="T33" fmla="*/ 117 h 405"/>
                <a:gd name="T34" fmla="*/ 276 w 276"/>
                <a:gd name="T35" fmla="*/ 99 h 405"/>
                <a:gd name="T36" fmla="*/ 276 w 276"/>
                <a:gd name="T37" fmla="*/ 18 h 405"/>
                <a:gd name="T38" fmla="*/ 258 w 276"/>
                <a:gd name="T3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6" h="405">
                  <a:moveTo>
                    <a:pt x="258" y="0"/>
                  </a:moveTo>
                  <a:cubicBezTo>
                    <a:pt x="0" y="0"/>
                    <a:pt x="0" y="0"/>
                    <a:pt x="0" y="0"/>
                  </a:cubicBezTo>
                  <a:cubicBezTo>
                    <a:pt x="0" y="393"/>
                    <a:pt x="0" y="393"/>
                    <a:pt x="0" y="393"/>
                  </a:cubicBezTo>
                  <a:cubicBezTo>
                    <a:pt x="0" y="402"/>
                    <a:pt x="6" y="405"/>
                    <a:pt x="12" y="405"/>
                  </a:cubicBezTo>
                  <a:cubicBezTo>
                    <a:pt x="273" y="405"/>
                    <a:pt x="273" y="405"/>
                    <a:pt x="273" y="405"/>
                  </a:cubicBezTo>
                  <a:cubicBezTo>
                    <a:pt x="273" y="405"/>
                    <a:pt x="276" y="402"/>
                    <a:pt x="276" y="399"/>
                  </a:cubicBezTo>
                  <a:cubicBezTo>
                    <a:pt x="276" y="315"/>
                    <a:pt x="276" y="315"/>
                    <a:pt x="276" y="315"/>
                  </a:cubicBezTo>
                  <a:cubicBezTo>
                    <a:pt x="276" y="306"/>
                    <a:pt x="267" y="297"/>
                    <a:pt x="258" y="297"/>
                  </a:cubicBezTo>
                  <a:cubicBezTo>
                    <a:pt x="240" y="297"/>
                    <a:pt x="240" y="297"/>
                    <a:pt x="240" y="297"/>
                  </a:cubicBezTo>
                  <a:cubicBezTo>
                    <a:pt x="240" y="267"/>
                    <a:pt x="240" y="267"/>
                    <a:pt x="240" y="267"/>
                  </a:cubicBezTo>
                  <a:cubicBezTo>
                    <a:pt x="258" y="267"/>
                    <a:pt x="258" y="267"/>
                    <a:pt x="258" y="267"/>
                  </a:cubicBezTo>
                  <a:cubicBezTo>
                    <a:pt x="267" y="267"/>
                    <a:pt x="276" y="258"/>
                    <a:pt x="276" y="249"/>
                  </a:cubicBezTo>
                  <a:cubicBezTo>
                    <a:pt x="276" y="168"/>
                    <a:pt x="276" y="168"/>
                    <a:pt x="276" y="168"/>
                  </a:cubicBezTo>
                  <a:cubicBezTo>
                    <a:pt x="276" y="156"/>
                    <a:pt x="267" y="150"/>
                    <a:pt x="258" y="150"/>
                  </a:cubicBezTo>
                  <a:cubicBezTo>
                    <a:pt x="240" y="150"/>
                    <a:pt x="240" y="150"/>
                    <a:pt x="240" y="150"/>
                  </a:cubicBezTo>
                  <a:cubicBezTo>
                    <a:pt x="240" y="117"/>
                    <a:pt x="240" y="117"/>
                    <a:pt x="240" y="117"/>
                  </a:cubicBezTo>
                  <a:cubicBezTo>
                    <a:pt x="258" y="117"/>
                    <a:pt x="258" y="117"/>
                    <a:pt x="258" y="117"/>
                  </a:cubicBezTo>
                  <a:cubicBezTo>
                    <a:pt x="267" y="117"/>
                    <a:pt x="276" y="111"/>
                    <a:pt x="276" y="99"/>
                  </a:cubicBezTo>
                  <a:cubicBezTo>
                    <a:pt x="276" y="18"/>
                    <a:pt x="276" y="18"/>
                    <a:pt x="276" y="18"/>
                  </a:cubicBezTo>
                  <a:cubicBezTo>
                    <a:pt x="276" y="9"/>
                    <a:pt x="267" y="0"/>
                    <a:pt x="258" y="0"/>
                  </a:cubicBezTo>
                </a:path>
              </a:pathLst>
            </a:custGeom>
            <a:solidFill>
              <a:srgbClr val="BDD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10250489" y="-566738"/>
              <a:ext cx="9618663" cy="1423988"/>
            </a:xfrm>
            <a:custGeom>
              <a:avLst/>
              <a:gdLst>
                <a:gd name="connsiteX0" fmla="*/ 6127089 w 9618663"/>
                <a:gd name="connsiteY0" fmla="*/ 0 h 1423988"/>
                <a:gd name="connsiteX1" fmla="*/ 9405129 w 9618663"/>
                <a:gd name="connsiteY1" fmla="*/ 0 h 1423988"/>
                <a:gd name="connsiteX2" fmla="*/ 9618663 w 9618663"/>
                <a:gd name="connsiteY2" fmla="*/ 250214 h 1423988"/>
                <a:gd name="connsiteX3" fmla="*/ 9618663 w 9618663"/>
                <a:gd name="connsiteY3" fmla="*/ 452438 h 1423988"/>
                <a:gd name="connsiteX4" fmla="*/ 6078539 w 9618663"/>
                <a:gd name="connsiteY4" fmla="*/ 452438 h 1423988"/>
                <a:gd name="connsiteX5" fmla="*/ 5411789 w 9618663"/>
                <a:gd name="connsiteY5" fmla="*/ 1423988 h 1423988"/>
                <a:gd name="connsiteX6" fmla="*/ 0 w 9618663"/>
                <a:gd name="connsiteY6" fmla="*/ 1423988 h 1423988"/>
                <a:gd name="connsiteX7" fmla="*/ 0 w 9618663"/>
                <a:gd name="connsiteY7" fmla="*/ 1285222 h 1423988"/>
                <a:gd name="connsiteX8" fmla="*/ 213534 w 9618663"/>
                <a:gd name="connsiteY8" fmla="*/ 1035009 h 1423988"/>
                <a:gd name="connsiteX9" fmla="*/ 5094044 w 9618663"/>
                <a:gd name="connsiteY9" fmla="*/ 1035009 h 1423988"/>
                <a:gd name="connsiteX10" fmla="*/ 5165222 w 9618663"/>
                <a:gd name="connsiteY10" fmla="*/ 1035009 h 1423988"/>
                <a:gd name="connsiteX11" fmla="*/ 5236400 w 9618663"/>
                <a:gd name="connsiteY11" fmla="*/ 963731 h 1423988"/>
                <a:gd name="connsiteX12" fmla="*/ 5806787 w 9618663"/>
                <a:gd name="connsiteY12" fmla="*/ 142555 h 1423988"/>
                <a:gd name="connsiteX13" fmla="*/ 5949143 w 9618663"/>
                <a:gd name="connsiteY13" fmla="*/ 35639 h 1423988"/>
                <a:gd name="connsiteX14" fmla="*/ 6127089 w 9618663"/>
                <a:gd name="connsiteY14" fmla="*/ 0 h 14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18663" h="1423988">
                  <a:moveTo>
                    <a:pt x="6127089" y="0"/>
                  </a:moveTo>
                  <a:lnTo>
                    <a:pt x="9405129" y="0"/>
                  </a:lnTo>
                  <a:cubicBezTo>
                    <a:pt x="9511896" y="0"/>
                    <a:pt x="9618663" y="106916"/>
                    <a:pt x="9618663" y="250214"/>
                  </a:cubicBezTo>
                  <a:lnTo>
                    <a:pt x="9618663" y="452438"/>
                  </a:lnTo>
                  <a:lnTo>
                    <a:pt x="6078539" y="452438"/>
                  </a:lnTo>
                  <a:lnTo>
                    <a:pt x="5411789" y="1423988"/>
                  </a:lnTo>
                  <a:lnTo>
                    <a:pt x="0" y="1423988"/>
                  </a:lnTo>
                  <a:lnTo>
                    <a:pt x="0" y="1285222"/>
                  </a:lnTo>
                  <a:cubicBezTo>
                    <a:pt x="0" y="1141925"/>
                    <a:pt x="106767" y="1035009"/>
                    <a:pt x="213534" y="1035009"/>
                  </a:cubicBezTo>
                  <a:lnTo>
                    <a:pt x="5094044" y="1035009"/>
                  </a:lnTo>
                  <a:lnTo>
                    <a:pt x="5165222" y="1035009"/>
                  </a:lnTo>
                  <a:cubicBezTo>
                    <a:pt x="5200811" y="999370"/>
                    <a:pt x="5236400" y="999370"/>
                    <a:pt x="5236400" y="963731"/>
                  </a:cubicBezTo>
                  <a:lnTo>
                    <a:pt x="5806787" y="142555"/>
                  </a:lnTo>
                  <a:cubicBezTo>
                    <a:pt x="5842376" y="106916"/>
                    <a:pt x="5877965" y="71278"/>
                    <a:pt x="5949143" y="35639"/>
                  </a:cubicBezTo>
                  <a:cubicBezTo>
                    <a:pt x="5984732" y="0"/>
                    <a:pt x="6055910" y="0"/>
                    <a:pt x="6127089" y="0"/>
                  </a:cubicBezTo>
                  <a:close/>
                </a:path>
              </a:pathLst>
            </a:cu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grpSp>
          <p:nvGrpSpPr>
            <p:cNvPr id="13" name="Group 12"/>
            <p:cNvGrpSpPr/>
            <p:nvPr/>
          </p:nvGrpSpPr>
          <p:grpSpPr>
            <a:xfrm>
              <a:off x="-12959433" y="1952491"/>
              <a:ext cx="5614736" cy="4905509"/>
              <a:chOff x="-9707589" y="4312086"/>
              <a:chExt cx="3100264" cy="2708653"/>
            </a:xfrm>
          </p:grpSpPr>
          <p:sp>
            <p:nvSpPr>
              <p:cNvPr id="20" name="Shape 194">
                <a:extLst>
                  <a:ext uri="{FF2B5EF4-FFF2-40B4-BE49-F238E27FC236}">
                    <a16:creationId xmlns:a16="http://schemas.microsoft.com/office/drawing/2014/main" id="{6DF0EE09-D4A5-44BC-B55C-D98B0796E8A0}"/>
                  </a:ext>
                </a:extLst>
              </p:cNvPr>
              <p:cNvSpPr/>
              <p:nvPr/>
            </p:nvSpPr>
            <p:spPr>
              <a:xfrm>
                <a:off x="-9459575" y="4977836"/>
                <a:ext cx="2597587" cy="352236"/>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1" name="Shape 203">
                <a:extLst>
                  <a:ext uri="{FF2B5EF4-FFF2-40B4-BE49-F238E27FC236}">
                    <a16:creationId xmlns:a16="http://schemas.microsoft.com/office/drawing/2014/main" id="{8E22E32C-AC0B-486D-B881-046B61D590BE}"/>
                  </a:ext>
                </a:extLst>
              </p:cNvPr>
              <p:cNvSpPr/>
              <p:nvPr/>
            </p:nvSpPr>
            <p:spPr>
              <a:xfrm>
                <a:off x="-9459571" y="4977836"/>
                <a:ext cx="2604218" cy="35896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2" name="Shape 195">
                <a:extLst>
                  <a:ext uri="{FF2B5EF4-FFF2-40B4-BE49-F238E27FC236}">
                    <a16:creationId xmlns:a16="http://schemas.microsoft.com/office/drawing/2014/main" id="{5C7BEB48-B9BD-4E68-A749-02EC25F26F56}"/>
                  </a:ext>
                </a:extLst>
              </p:cNvPr>
              <p:cNvSpPr/>
              <p:nvPr/>
            </p:nvSpPr>
            <p:spPr>
              <a:xfrm>
                <a:off x="-9459571" y="6009073"/>
                <a:ext cx="2597587" cy="33302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3" name="Shape 204">
                <a:extLst>
                  <a:ext uri="{FF2B5EF4-FFF2-40B4-BE49-F238E27FC236}">
                    <a16:creationId xmlns:a16="http://schemas.microsoft.com/office/drawing/2014/main" id="{E2D78AD4-3EFA-4B85-BAB2-7C273156DF33}"/>
                  </a:ext>
                </a:extLst>
              </p:cNvPr>
              <p:cNvSpPr/>
              <p:nvPr/>
            </p:nvSpPr>
            <p:spPr>
              <a:xfrm>
                <a:off x="-9459571" y="5996021"/>
                <a:ext cx="2604218" cy="352449"/>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4" name="Shape 184">
                <a:extLst>
                  <a:ext uri="{FF2B5EF4-FFF2-40B4-BE49-F238E27FC236}">
                    <a16:creationId xmlns:a16="http://schemas.microsoft.com/office/drawing/2014/main" id="{C568737D-B046-4CB1-B13F-670232EE395A}"/>
                  </a:ext>
                </a:extLst>
              </p:cNvPr>
              <p:cNvSpPr/>
              <p:nvPr/>
            </p:nvSpPr>
            <p:spPr>
              <a:xfrm>
                <a:off x="-9701061" y="5330280"/>
                <a:ext cx="3087207" cy="678793"/>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25" name="Shape 187">
                <a:extLst>
                  <a:ext uri="{FF2B5EF4-FFF2-40B4-BE49-F238E27FC236}">
                    <a16:creationId xmlns:a16="http://schemas.microsoft.com/office/drawing/2014/main" id="{D7CC3E72-06C9-408C-9E3A-B75EA0F00A66}"/>
                  </a:ext>
                </a:extLst>
              </p:cNvPr>
              <p:cNvSpPr/>
              <p:nvPr/>
            </p:nvSpPr>
            <p:spPr>
              <a:xfrm>
                <a:off x="-9185447" y="5330280"/>
                <a:ext cx="215848" cy="678381"/>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0" name="Shape 190">
                <a:extLst>
                  <a:ext uri="{FF2B5EF4-FFF2-40B4-BE49-F238E27FC236}">
                    <a16:creationId xmlns:a16="http://schemas.microsoft.com/office/drawing/2014/main" id="{3F6AE8B4-B05C-4745-9817-62879C1EA63C}"/>
                  </a:ext>
                </a:extLst>
              </p:cNvPr>
              <p:cNvSpPr/>
              <p:nvPr/>
            </p:nvSpPr>
            <p:spPr>
              <a:xfrm>
                <a:off x="-7605947" y="5330280"/>
                <a:ext cx="547641" cy="678381"/>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2" name="Shape 192">
                <a:extLst>
                  <a:ext uri="{FF2B5EF4-FFF2-40B4-BE49-F238E27FC236}">
                    <a16:creationId xmlns:a16="http://schemas.microsoft.com/office/drawing/2014/main" id="{E8C76120-5397-437E-8778-17D8384795DE}"/>
                  </a:ext>
                </a:extLst>
              </p:cNvPr>
              <p:cNvSpPr/>
              <p:nvPr/>
            </p:nvSpPr>
            <p:spPr>
              <a:xfrm>
                <a:off x="-9701061" y="5330280"/>
                <a:ext cx="3087207" cy="228442"/>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3" name="Shape 198">
                <a:extLst>
                  <a:ext uri="{FF2B5EF4-FFF2-40B4-BE49-F238E27FC236}">
                    <a16:creationId xmlns:a16="http://schemas.microsoft.com/office/drawing/2014/main" id="{4E032687-5749-40C3-BD0F-EED64DE96FB9}"/>
                  </a:ext>
                </a:extLst>
              </p:cNvPr>
              <p:cNvSpPr/>
              <p:nvPr/>
            </p:nvSpPr>
            <p:spPr>
              <a:xfrm>
                <a:off x="-7605947" y="5330280"/>
                <a:ext cx="547641" cy="170217"/>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35" name="Shape 201">
                <a:extLst>
                  <a:ext uri="{FF2B5EF4-FFF2-40B4-BE49-F238E27FC236}">
                    <a16:creationId xmlns:a16="http://schemas.microsoft.com/office/drawing/2014/main" id="{045C7646-CCB5-4DBE-9096-24020640C29F}"/>
                  </a:ext>
                </a:extLst>
              </p:cNvPr>
              <p:cNvSpPr/>
              <p:nvPr/>
            </p:nvSpPr>
            <p:spPr>
              <a:xfrm>
                <a:off x="-9707580" y="5323752"/>
                <a:ext cx="3100255" cy="685326"/>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grpSp>
            <p:nvGrpSpPr>
              <p:cNvPr id="38" name="Group 37"/>
              <p:cNvGrpSpPr/>
              <p:nvPr/>
            </p:nvGrpSpPr>
            <p:grpSpPr>
              <a:xfrm>
                <a:off x="-9707589" y="4312086"/>
                <a:ext cx="3100255" cy="685326"/>
                <a:chOff x="1675352" y="2000263"/>
                <a:chExt cx="520258" cy="115005"/>
              </a:xfrm>
            </p:grpSpPr>
            <p:sp>
              <p:nvSpPr>
                <p:cNvPr id="39"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0"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1"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2"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3"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4"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grpSp>
          <p:grpSp>
            <p:nvGrpSpPr>
              <p:cNvPr id="46" name="Group 45"/>
              <p:cNvGrpSpPr/>
              <p:nvPr/>
            </p:nvGrpSpPr>
            <p:grpSpPr>
              <a:xfrm>
                <a:off x="-9707589" y="6335413"/>
                <a:ext cx="3100255" cy="685326"/>
                <a:chOff x="1675352" y="2000263"/>
                <a:chExt cx="520258" cy="115005"/>
              </a:xfrm>
            </p:grpSpPr>
            <p:sp>
              <p:nvSpPr>
                <p:cNvPr id="47"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8"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49"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50"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51"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sp>
              <p:nvSpPr>
                <p:cNvPr id="52"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latin typeface="Arial"/>
                    <a:ea typeface="Arial"/>
                    <a:cs typeface="Arial"/>
                    <a:sym typeface="Arial"/>
                  </a:endParaRPr>
                </a:p>
              </p:txBody>
            </p:sp>
          </p:grpSp>
        </p:grpSp>
        <p:sp>
          <p:nvSpPr>
            <p:cNvPr id="81" name="Freeform 30"/>
            <p:cNvSpPr>
              <a:spLocks/>
            </p:cNvSpPr>
            <p:nvPr/>
          </p:nvSpPr>
          <p:spPr bwMode="auto">
            <a:xfrm>
              <a:off x="-10250484" y="-566738"/>
              <a:ext cx="9618658" cy="7424738"/>
            </a:xfrm>
            <a:custGeom>
              <a:avLst/>
              <a:gdLst>
                <a:gd name="T0" fmla="*/ 207 w 810"/>
                <a:gd name="T1" fmla="*/ 624 h 624"/>
                <a:gd name="T2" fmla="*/ 792 w 810"/>
                <a:gd name="T3" fmla="*/ 624 h 624"/>
                <a:gd name="T4" fmla="*/ 810 w 810"/>
                <a:gd name="T5" fmla="*/ 603 h 624"/>
                <a:gd name="T6" fmla="*/ 810 w 810"/>
                <a:gd name="T7" fmla="*/ 21 h 624"/>
                <a:gd name="T8" fmla="*/ 792 w 810"/>
                <a:gd name="T9" fmla="*/ 0 h 624"/>
                <a:gd name="T10" fmla="*/ 516 w 810"/>
                <a:gd name="T11" fmla="*/ 0 h 624"/>
                <a:gd name="T12" fmla="*/ 501 w 810"/>
                <a:gd name="T13" fmla="*/ 3 h 624"/>
                <a:gd name="T14" fmla="*/ 489 w 810"/>
                <a:gd name="T15" fmla="*/ 12 h 624"/>
                <a:gd name="T16" fmla="*/ 441 w 810"/>
                <a:gd name="T17" fmla="*/ 81 h 624"/>
                <a:gd name="T18" fmla="*/ 435 w 810"/>
                <a:gd name="T19" fmla="*/ 87 h 624"/>
                <a:gd name="T20" fmla="*/ 429 w 810"/>
                <a:gd name="T21" fmla="*/ 87 h 624"/>
                <a:gd name="T22" fmla="*/ 18 w 810"/>
                <a:gd name="T23" fmla="*/ 87 h 624"/>
                <a:gd name="T24" fmla="*/ 0 w 810"/>
                <a:gd name="T25" fmla="*/ 108 h 624"/>
                <a:gd name="T26" fmla="*/ 0 w 810"/>
                <a:gd name="T27" fmla="*/ 177 h 624"/>
                <a:gd name="T28" fmla="*/ 6 w 810"/>
                <a:gd name="T29" fmla="*/ 186 h 624"/>
                <a:gd name="T30" fmla="*/ 15 w 810"/>
                <a:gd name="T31" fmla="*/ 177 h 624"/>
                <a:gd name="T32" fmla="*/ 15 w 810"/>
                <a:gd name="T33" fmla="*/ 108 h 624"/>
                <a:gd name="T34" fmla="*/ 15 w 810"/>
                <a:gd name="T35" fmla="*/ 105 h 624"/>
                <a:gd name="T36" fmla="*/ 18 w 810"/>
                <a:gd name="T37" fmla="*/ 105 h 624"/>
                <a:gd name="T38" fmla="*/ 429 w 810"/>
                <a:gd name="T39" fmla="*/ 105 h 624"/>
                <a:gd name="T40" fmla="*/ 444 w 810"/>
                <a:gd name="T41" fmla="*/ 99 h 624"/>
                <a:gd name="T42" fmla="*/ 456 w 810"/>
                <a:gd name="T43" fmla="*/ 90 h 624"/>
                <a:gd name="T44" fmla="*/ 501 w 810"/>
                <a:gd name="T45" fmla="*/ 21 h 624"/>
                <a:gd name="T46" fmla="*/ 507 w 810"/>
                <a:gd name="T47" fmla="*/ 18 h 624"/>
                <a:gd name="T48" fmla="*/ 516 w 810"/>
                <a:gd name="T49" fmla="*/ 15 h 624"/>
                <a:gd name="T50" fmla="*/ 792 w 810"/>
                <a:gd name="T51" fmla="*/ 15 h 624"/>
                <a:gd name="T52" fmla="*/ 795 w 810"/>
                <a:gd name="T53" fmla="*/ 18 h 624"/>
                <a:gd name="T54" fmla="*/ 795 w 810"/>
                <a:gd name="T55" fmla="*/ 21 h 624"/>
                <a:gd name="T56" fmla="*/ 795 w 810"/>
                <a:gd name="T57" fmla="*/ 603 h 624"/>
                <a:gd name="T58" fmla="*/ 795 w 810"/>
                <a:gd name="T59" fmla="*/ 606 h 624"/>
                <a:gd name="T60" fmla="*/ 792 w 810"/>
                <a:gd name="T61" fmla="*/ 609 h 624"/>
                <a:gd name="T62" fmla="*/ 207 w 810"/>
                <a:gd name="T63" fmla="*/ 609 h 624"/>
                <a:gd name="T64" fmla="*/ 198 w 810"/>
                <a:gd name="T65" fmla="*/ 615 h 624"/>
                <a:gd name="T66" fmla="*/ 207 w 810"/>
                <a:gd name="T67" fmla="*/ 624 h 624"/>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222 w 10000"/>
                <a:gd name="connsiteY17" fmla="*/ 1683 h 10000"/>
                <a:gd name="connsiteX18" fmla="*/ 5296 w 10000"/>
                <a:gd name="connsiteY18" fmla="*/ 1683 h 10000"/>
                <a:gd name="connsiteX19" fmla="*/ 5481 w 10000"/>
                <a:gd name="connsiteY19" fmla="*/ 1587 h 10000"/>
                <a:gd name="connsiteX20" fmla="*/ 5630 w 10000"/>
                <a:gd name="connsiteY20" fmla="*/ 1442 h 10000"/>
                <a:gd name="connsiteX21" fmla="*/ 6185 w 10000"/>
                <a:gd name="connsiteY21" fmla="*/ 337 h 10000"/>
                <a:gd name="connsiteX22" fmla="*/ 6259 w 10000"/>
                <a:gd name="connsiteY22" fmla="*/ 288 h 10000"/>
                <a:gd name="connsiteX23" fmla="*/ 6370 w 10000"/>
                <a:gd name="connsiteY23" fmla="*/ 240 h 10000"/>
                <a:gd name="connsiteX24" fmla="*/ 9778 w 10000"/>
                <a:gd name="connsiteY24" fmla="*/ 240 h 10000"/>
                <a:gd name="connsiteX25" fmla="*/ 9815 w 10000"/>
                <a:gd name="connsiteY25" fmla="*/ 288 h 10000"/>
                <a:gd name="connsiteX26" fmla="*/ 9815 w 10000"/>
                <a:gd name="connsiteY26" fmla="*/ 337 h 10000"/>
                <a:gd name="connsiteX27" fmla="*/ 9815 w 10000"/>
                <a:gd name="connsiteY27" fmla="*/ 9663 h 10000"/>
                <a:gd name="connsiteX28" fmla="*/ 9815 w 10000"/>
                <a:gd name="connsiteY28" fmla="*/ 9712 h 10000"/>
                <a:gd name="connsiteX29" fmla="*/ 9778 w 10000"/>
                <a:gd name="connsiteY29" fmla="*/ 9760 h 10000"/>
                <a:gd name="connsiteX30" fmla="*/ 2556 w 10000"/>
                <a:gd name="connsiteY30" fmla="*/ 9760 h 10000"/>
                <a:gd name="connsiteX31" fmla="*/ 2444 w 10000"/>
                <a:gd name="connsiteY31" fmla="*/ 9856 h 10000"/>
                <a:gd name="connsiteX32" fmla="*/ 2556 w 10000"/>
                <a:gd name="connsiteY32"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185 w 10000"/>
                <a:gd name="connsiteY16" fmla="*/ 1683 h 10000"/>
                <a:gd name="connsiteX17" fmla="*/ 5296 w 10000"/>
                <a:gd name="connsiteY17" fmla="*/ 1683 h 10000"/>
                <a:gd name="connsiteX18" fmla="*/ 5481 w 10000"/>
                <a:gd name="connsiteY18" fmla="*/ 1587 h 10000"/>
                <a:gd name="connsiteX19" fmla="*/ 5630 w 10000"/>
                <a:gd name="connsiteY19" fmla="*/ 1442 h 10000"/>
                <a:gd name="connsiteX20" fmla="*/ 6185 w 10000"/>
                <a:gd name="connsiteY20" fmla="*/ 337 h 10000"/>
                <a:gd name="connsiteX21" fmla="*/ 6259 w 10000"/>
                <a:gd name="connsiteY21" fmla="*/ 288 h 10000"/>
                <a:gd name="connsiteX22" fmla="*/ 6370 w 10000"/>
                <a:gd name="connsiteY22" fmla="*/ 240 h 10000"/>
                <a:gd name="connsiteX23" fmla="*/ 9778 w 10000"/>
                <a:gd name="connsiteY23" fmla="*/ 240 h 10000"/>
                <a:gd name="connsiteX24" fmla="*/ 9815 w 10000"/>
                <a:gd name="connsiteY24" fmla="*/ 288 h 10000"/>
                <a:gd name="connsiteX25" fmla="*/ 9815 w 10000"/>
                <a:gd name="connsiteY25" fmla="*/ 337 h 10000"/>
                <a:gd name="connsiteX26" fmla="*/ 9815 w 10000"/>
                <a:gd name="connsiteY26" fmla="*/ 9663 h 10000"/>
                <a:gd name="connsiteX27" fmla="*/ 9815 w 10000"/>
                <a:gd name="connsiteY27" fmla="*/ 9712 h 10000"/>
                <a:gd name="connsiteX28" fmla="*/ 9778 w 10000"/>
                <a:gd name="connsiteY28" fmla="*/ 9760 h 10000"/>
                <a:gd name="connsiteX29" fmla="*/ 2556 w 10000"/>
                <a:gd name="connsiteY29" fmla="*/ 9760 h 10000"/>
                <a:gd name="connsiteX30" fmla="*/ 2444 w 10000"/>
                <a:gd name="connsiteY30" fmla="*/ 9856 h 10000"/>
                <a:gd name="connsiteX31" fmla="*/ 2556 w 10000"/>
                <a:gd name="connsiteY31"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185 w 10000"/>
                <a:gd name="connsiteY15" fmla="*/ 1731 h 10000"/>
                <a:gd name="connsiteX16" fmla="*/ 5296 w 10000"/>
                <a:gd name="connsiteY16" fmla="*/ 1683 h 10000"/>
                <a:gd name="connsiteX17" fmla="*/ 5481 w 10000"/>
                <a:gd name="connsiteY17" fmla="*/ 1587 h 10000"/>
                <a:gd name="connsiteX18" fmla="*/ 5630 w 10000"/>
                <a:gd name="connsiteY18" fmla="*/ 1442 h 10000"/>
                <a:gd name="connsiteX19" fmla="*/ 6185 w 10000"/>
                <a:gd name="connsiteY19" fmla="*/ 337 h 10000"/>
                <a:gd name="connsiteX20" fmla="*/ 6259 w 10000"/>
                <a:gd name="connsiteY20" fmla="*/ 288 h 10000"/>
                <a:gd name="connsiteX21" fmla="*/ 6370 w 10000"/>
                <a:gd name="connsiteY21" fmla="*/ 240 h 10000"/>
                <a:gd name="connsiteX22" fmla="*/ 9778 w 10000"/>
                <a:gd name="connsiteY22" fmla="*/ 240 h 10000"/>
                <a:gd name="connsiteX23" fmla="*/ 9815 w 10000"/>
                <a:gd name="connsiteY23" fmla="*/ 288 h 10000"/>
                <a:gd name="connsiteX24" fmla="*/ 9815 w 10000"/>
                <a:gd name="connsiteY24" fmla="*/ 337 h 10000"/>
                <a:gd name="connsiteX25" fmla="*/ 9815 w 10000"/>
                <a:gd name="connsiteY25" fmla="*/ 9663 h 10000"/>
                <a:gd name="connsiteX26" fmla="*/ 9815 w 10000"/>
                <a:gd name="connsiteY26" fmla="*/ 9712 h 10000"/>
                <a:gd name="connsiteX27" fmla="*/ 9778 w 10000"/>
                <a:gd name="connsiteY27" fmla="*/ 9760 h 10000"/>
                <a:gd name="connsiteX28" fmla="*/ 2556 w 10000"/>
                <a:gd name="connsiteY28" fmla="*/ 9760 h 10000"/>
                <a:gd name="connsiteX29" fmla="*/ 2444 w 10000"/>
                <a:gd name="connsiteY29" fmla="*/ 9856 h 10000"/>
                <a:gd name="connsiteX30" fmla="*/ 2556 w 10000"/>
                <a:gd name="connsiteY30" fmla="*/ 10000 h 10000"/>
                <a:gd name="connsiteX0" fmla="*/ 2894 w 10338"/>
                <a:gd name="connsiteY0" fmla="*/ 10000 h 10000"/>
                <a:gd name="connsiteX1" fmla="*/ 10116 w 10338"/>
                <a:gd name="connsiteY1" fmla="*/ 10000 h 10000"/>
                <a:gd name="connsiteX2" fmla="*/ 10338 w 10338"/>
                <a:gd name="connsiteY2" fmla="*/ 9663 h 10000"/>
                <a:gd name="connsiteX3" fmla="*/ 10338 w 10338"/>
                <a:gd name="connsiteY3" fmla="*/ 337 h 10000"/>
                <a:gd name="connsiteX4" fmla="*/ 10116 w 10338"/>
                <a:gd name="connsiteY4" fmla="*/ 0 h 10000"/>
                <a:gd name="connsiteX5" fmla="*/ 6708 w 10338"/>
                <a:gd name="connsiteY5" fmla="*/ 0 h 10000"/>
                <a:gd name="connsiteX6" fmla="*/ 6523 w 10338"/>
                <a:gd name="connsiteY6" fmla="*/ 48 h 10000"/>
                <a:gd name="connsiteX7" fmla="*/ 6375 w 10338"/>
                <a:gd name="connsiteY7" fmla="*/ 192 h 10000"/>
                <a:gd name="connsiteX8" fmla="*/ 5782 w 10338"/>
                <a:gd name="connsiteY8" fmla="*/ 1298 h 10000"/>
                <a:gd name="connsiteX9" fmla="*/ 5708 w 10338"/>
                <a:gd name="connsiteY9" fmla="*/ 1394 h 10000"/>
                <a:gd name="connsiteX10" fmla="*/ 5634 w 10338"/>
                <a:gd name="connsiteY10" fmla="*/ 1394 h 10000"/>
                <a:gd name="connsiteX11" fmla="*/ 560 w 10338"/>
                <a:gd name="connsiteY11" fmla="*/ 1394 h 10000"/>
                <a:gd name="connsiteX12" fmla="*/ 338 w 10338"/>
                <a:gd name="connsiteY12" fmla="*/ 1731 h 10000"/>
                <a:gd name="connsiteX13" fmla="*/ 338 w 10338"/>
                <a:gd name="connsiteY13" fmla="*/ 2837 h 10000"/>
                <a:gd name="connsiteX14" fmla="*/ 412 w 10338"/>
                <a:gd name="connsiteY14" fmla="*/ 2981 h 10000"/>
                <a:gd name="connsiteX15" fmla="*/ 5634 w 10338"/>
                <a:gd name="connsiteY15" fmla="*/ 1683 h 10000"/>
                <a:gd name="connsiteX16" fmla="*/ 5819 w 10338"/>
                <a:gd name="connsiteY16" fmla="*/ 1587 h 10000"/>
                <a:gd name="connsiteX17" fmla="*/ 5968 w 10338"/>
                <a:gd name="connsiteY17" fmla="*/ 1442 h 10000"/>
                <a:gd name="connsiteX18" fmla="*/ 6523 w 10338"/>
                <a:gd name="connsiteY18" fmla="*/ 337 h 10000"/>
                <a:gd name="connsiteX19" fmla="*/ 6597 w 10338"/>
                <a:gd name="connsiteY19" fmla="*/ 288 h 10000"/>
                <a:gd name="connsiteX20" fmla="*/ 6708 w 10338"/>
                <a:gd name="connsiteY20" fmla="*/ 240 h 10000"/>
                <a:gd name="connsiteX21" fmla="*/ 10116 w 10338"/>
                <a:gd name="connsiteY21" fmla="*/ 240 h 10000"/>
                <a:gd name="connsiteX22" fmla="*/ 10153 w 10338"/>
                <a:gd name="connsiteY22" fmla="*/ 288 h 10000"/>
                <a:gd name="connsiteX23" fmla="*/ 10153 w 10338"/>
                <a:gd name="connsiteY23" fmla="*/ 337 h 10000"/>
                <a:gd name="connsiteX24" fmla="*/ 10153 w 10338"/>
                <a:gd name="connsiteY24" fmla="*/ 9663 h 10000"/>
                <a:gd name="connsiteX25" fmla="*/ 10153 w 10338"/>
                <a:gd name="connsiteY25" fmla="*/ 9712 h 10000"/>
                <a:gd name="connsiteX26" fmla="*/ 10116 w 10338"/>
                <a:gd name="connsiteY26" fmla="*/ 9760 h 10000"/>
                <a:gd name="connsiteX27" fmla="*/ 2894 w 10338"/>
                <a:gd name="connsiteY27" fmla="*/ 9760 h 10000"/>
                <a:gd name="connsiteX28" fmla="*/ 2782 w 10338"/>
                <a:gd name="connsiteY28" fmla="*/ 9856 h 10000"/>
                <a:gd name="connsiteX29" fmla="*/ 2894 w 10338"/>
                <a:gd name="connsiteY29" fmla="*/ 10000 h 10000"/>
                <a:gd name="connsiteX0" fmla="*/ 2908 w 10352"/>
                <a:gd name="connsiteY0" fmla="*/ 10000 h 10000"/>
                <a:gd name="connsiteX1" fmla="*/ 10130 w 10352"/>
                <a:gd name="connsiteY1" fmla="*/ 10000 h 10000"/>
                <a:gd name="connsiteX2" fmla="*/ 10352 w 10352"/>
                <a:gd name="connsiteY2" fmla="*/ 9663 h 10000"/>
                <a:gd name="connsiteX3" fmla="*/ 10352 w 10352"/>
                <a:gd name="connsiteY3" fmla="*/ 337 h 10000"/>
                <a:gd name="connsiteX4" fmla="*/ 10130 w 10352"/>
                <a:gd name="connsiteY4" fmla="*/ 0 h 10000"/>
                <a:gd name="connsiteX5" fmla="*/ 6722 w 10352"/>
                <a:gd name="connsiteY5" fmla="*/ 0 h 10000"/>
                <a:gd name="connsiteX6" fmla="*/ 6537 w 10352"/>
                <a:gd name="connsiteY6" fmla="*/ 48 h 10000"/>
                <a:gd name="connsiteX7" fmla="*/ 6389 w 10352"/>
                <a:gd name="connsiteY7" fmla="*/ 192 h 10000"/>
                <a:gd name="connsiteX8" fmla="*/ 5796 w 10352"/>
                <a:gd name="connsiteY8" fmla="*/ 1298 h 10000"/>
                <a:gd name="connsiteX9" fmla="*/ 5722 w 10352"/>
                <a:gd name="connsiteY9" fmla="*/ 1394 h 10000"/>
                <a:gd name="connsiteX10" fmla="*/ 5648 w 10352"/>
                <a:gd name="connsiteY10" fmla="*/ 1394 h 10000"/>
                <a:gd name="connsiteX11" fmla="*/ 574 w 10352"/>
                <a:gd name="connsiteY11" fmla="*/ 1394 h 10000"/>
                <a:gd name="connsiteX12" fmla="*/ 352 w 10352"/>
                <a:gd name="connsiteY12" fmla="*/ 1731 h 10000"/>
                <a:gd name="connsiteX13" fmla="*/ 352 w 10352"/>
                <a:gd name="connsiteY13" fmla="*/ 2837 h 10000"/>
                <a:gd name="connsiteX14" fmla="*/ 426 w 10352"/>
                <a:gd name="connsiteY14" fmla="*/ 2981 h 10000"/>
                <a:gd name="connsiteX15" fmla="*/ 5833 w 10352"/>
                <a:gd name="connsiteY15" fmla="*/ 1587 h 10000"/>
                <a:gd name="connsiteX16" fmla="*/ 5982 w 10352"/>
                <a:gd name="connsiteY16" fmla="*/ 1442 h 10000"/>
                <a:gd name="connsiteX17" fmla="*/ 6537 w 10352"/>
                <a:gd name="connsiteY17" fmla="*/ 337 h 10000"/>
                <a:gd name="connsiteX18" fmla="*/ 6611 w 10352"/>
                <a:gd name="connsiteY18" fmla="*/ 288 h 10000"/>
                <a:gd name="connsiteX19" fmla="*/ 6722 w 10352"/>
                <a:gd name="connsiteY19" fmla="*/ 240 h 10000"/>
                <a:gd name="connsiteX20" fmla="*/ 10130 w 10352"/>
                <a:gd name="connsiteY20" fmla="*/ 240 h 10000"/>
                <a:gd name="connsiteX21" fmla="*/ 10167 w 10352"/>
                <a:gd name="connsiteY21" fmla="*/ 288 h 10000"/>
                <a:gd name="connsiteX22" fmla="*/ 10167 w 10352"/>
                <a:gd name="connsiteY22" fmla="*/ 337 h 10000"/>
                <a:gd name="connsiteX23" fmla="*/ 10167 w 10352"/>
                <a:gd name="connsiteY23" fmla="*/ 9663 h 10000"/>
                <a:gd name="connsiteX24" fmla="*/ 10167 w 10352"/>
                <a:gd name="connsiteY24" fmla="*/ 9712 h 10000"/>
                <a:gd name="connsiteX25" fmla="*/ 10130 w 10352"/>
                <a:gd name="connsiteY25" fmla="*/ 9760 h 10000"/>
                <a:gd name="connsiteX26" fmla="*/ 2908 w 10352"/>
                <a:gd name="connsiteY26" fmla="*/ 9760 h 10000"/>
                <a:gd name="connsiteX27" fmla="*/ 2796 w 10352"/>
                <a:gd name="connsiteY27" fmla="*/ 9856 h 10000"/>
                <a:gd name="connsiteX28" fmla="*/ 2908 w 10352"/>
                <a:gd name="connsiteY28" fmla="*/ 10000 h 10000"/>
                <a:gd name="connsiteX0" fmla="*/ 2918 w 10362"/>
                <a:gd name="connsiteY0" fmla="*/ 10000 h 10000"/>
                <a:gd name="connsiteX1" fmla="*/ 10140 w 10362"/>
                <a:gd name="connsiteY1" fmla="*/ 10000 h 10000"/>
                <a:gd name="connsiteX2" fmla="*/ 10362 w 10362"/>
                <a:gd name="connsiteY2" fmla="*/ 9663 h 10000"/>
                <a:gd name="connsiteX3" fmla="*/ 10362 w 10362"/>
                <a:gd name="connsiteY3" fmla="*/ 337 h 10000"/>
                <a:gd name="connsiteX4" fmla="*/ 10140 w 10362"/>
                <a:gd name="connsiteY4" fmla="*/ 0 h 10000"/>
                <a:gd name="connsiteX5" fmla="*/ 6732 w 10362"/>
                <a:gd name="connsiteY5" fmla="*/ 0 h 10000"/>
                <a:gd name="connsiteX6" fmla="*/ 6547 w 10362"/>
                <a:gd name="connsiteY6" fmla="*/ 48 h 10000"/>
                <a:gd name="connsiteX7" fmla="*/ 6399 w 10362"/>
                <a:gd name="connsiteY7" fmla="*/ 192 h 10000"/>
                <a:gd name="connsiteX8" fmla="*/ 5806 w 10362"/>
                <a:gd name="connsiteY8" fmla="*/ 1298 h 10000"/>
                <a:gd name="connsiteX9" fmla="*/ 5732 w 10362"/>
                <a:gd name="connsiteY9" fmla="*/ 1394 h 10000"/>
                <a:gd name="connsiteX10" fmla="*/ 5658 w 10362"/>
                <a:gd name="connsiteY10" fmla="*/ 1394 h 10000"/>
                <a:gd name="connsiteX11" fmla="*/ 584 w 10362"/>
                <a:gd name="connsiteY11" fmla="*/ 1394 h 10000"/>
                <a:gd name="connsiteX12" fmla="*/ 362 w 10362"/>
                <a:gd name="connsiteY12" fmla="*/ 1731 h 10000"/>
                <a:gd name="connsiteX13" fmla="*/ 362 w 10362"/>
                <a:gd name="connsiteY13" fmla="*/ 2837 h 10000"/>
                <a:gd name="connsiteX14" fmla="*/ 436 w 10362"/>
                <a:gd name="connsiteY14" fmla="*/ 2981 h 10000"/>
                <a:gd name="connsiteX15" fmla="*/ 5992 w 10362"/>
                <a:gd name="connsiteY15" fmla="*/ 1442 h 10000"/>
                <a:gd name="connsiteX16" fmla="*/ 6547 w 10362"/>
                <a:gd name="connsiteY16" fmla="*/ 337 h 10000"/>
                <a:gd name="connsiteX17" fmla="*/ 6621 w 10362"/>
                <a:gd name="connsiteY17" fmla="*/ 288 h 10000"/>
                <a:gd name="connsiteX18" fmla="*/ 6732 w 10362"/>
                <a:gd name="connsiteY18" fmla="*/ 240 h 10000"/>
                <a:gd name="connsiteX19" fmla="*/ 10140 w 10362"/>
                <a:gd name="connsiteY19" fmla="*/ 240 h 10000"/>
                <a:gd name="connsiteX20" fmla="*/ 10177 w 10362"/>
                <a:gd name="connsiteY20" fmla="*/ 288 h 10000"/>
                <a:gd name="connsiteX21" fmla="*/ 10177 w 10362"/>
                <a:gd name="connsiteY21" fmla="*/ 337 h 10000"/>
                <a:gd name="connsiteX22" fmla="*/ 10177 w 10362"/>
                <a:gd name="connsiteY22" fmla="*/ 9663 h 10000"/>
                <a:gd name="connsiteX23" fmla="*/ 10177 w 10362"/>
                <a:gd name="connsiteY23" fmla="*/ 9712 h 10000"/>
                <a:gd name="connsiteX24" fmla="*/ 10140 w 10362"/>
                <a:gd name="connsiteY24" fmla="*/ 9760 h 10000"/>
                <a:gd name="connsiteX25" fmla="*/ 2918 w 10362"/>
                <a:gd name="connsiteY25" fmla="*/ 9760 h 10000"/>
                <a:gd name="connsiteX26" fmla="*/ 2806 w 10362"/>
                <a:gd name="connsiteY26" fmla="*/ 9856 h 10000"/>
                <a:gd name="connsiteX27" fmla="*/ 2918 w 10362"/>
                <a:gd name="connsiteY27"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663 w 10404"/>
                <a:gd name="connsiteY16" fmla="*/ 288 h 10000"/>
                <a:gd name="connsiteX17" fmla="*/ 6774 w 10404"/>
                <a:gd name="connsiteY17" fmla="*/ 240 h 10000"/>
                <a:gd name="connsiteX18" fmla="*/ 10182 w 10404"/>
                <a:gd name="connsiteY18" fmla="*/ 240 h 10000"/>
                <a:gd name="connsiteX19" fmla="*/ 10219 w 10404"/>
                <a:gd name="connsiteY19" fmla="*/ 288 h 10000"/>
                <a:gd name="connsiteX20" fmla="*/ 10219 w 10404"/>
                <a:gd name="connsiteY20" fmla="*/ 337 h 10000"/>
                <a:gd name="connsiteX21" fmla="*/ 10219 w 10404"/>
                <a:gd name="connsiteY21" fmla="*/ 9663 h 10000"/>
                <a:gd name="connsiteX22" fmla="*/ 10219 w 10404"/>
                <a:gd name="connsiteY22" fmla="*/ 9712 h 10000"/>
                <a:gd name="connsiteX23" fmla="*/ 10182 w 10404"/>
                <a:gd name="connsiteY23" fmla="*/ 9760 h 10000"/>
                <a:gd name="connsiteX24" fmla="*/ 2960 w 10404"/>
                <a:gd name="connsiteY24" fmla="*/ 9760 h 10000"/>
                <a:gd name="connsiteX25" fmla="*/ 2848 w 10404"/>
                <a:gd name="connsiteY25" fmla="*/ 9856 h 10000"/>
                <a:gd name="connsiteX26" fmla="*/ 2960 w 10404"/>
                <a:gd name="connsiteY26" fmla="*/ 10000 h 10000"/>
                <a:gd name="connsiteX0" fmla="*/ 2960 w 10404"/>
                <a:gd name="connsiteY0" fmla="*/ 10000 h 10000"/>
                <a:gd name="connsiteX1" fmla="*/ 10182 w 10404"/>
                <a:gd name="connsiteY1" fmla="*/ 10000 h 10000"/>
                <a:gd name="connsiteX2" fmla="*/ 10404 w 10404"/>
                <a:gd name="connsiteY2" fmla="*/ 9663 h 10000"/>
                <a:gd name="connsiteX3" fmla="*/ 10404 w 10404"/>
                <a:gd name="connsiteY3" fmla="*/ 337 h 10000"/>
                <a:gd name="connsiteX4" fmla="*/ 10182 w 10404"/>
                <a:gd name="connsiteY4" fmla="*/ 0 h 10000"/>
                <a:gd name="connsiteX5" fmla="*/ 6774 w 10404"/>
                <a:gd name="connsiteY5" fmla="*/ 0 h 10000"/>
                <a:gd name="connsiteX6" fmla="*/ 6589 w 10404"/>
                <a:gd name="connsiteY6" fmla="*/ 48 h 10000"/>
                <a:gd name="connsiteX7" fmla="*/ 6441 w 10404"/>
                <a:gd name="connsiteY7" fmla="*/ 192 h 10000"/>
                <a:gd name="connsiteX8" fmla="*/ 5848 w 10404"/>
                <a:gd name="connsiteY8" fmla="*/ 1298 h 10000"/>
                <a:gd name="connsiteX9" fmla="*/ 5774 w 10404"/>
                <a:gd name="connsiteY9" fmla="*/ 1394 h 10000"/>
                <a:gd name="connsiteX10" fmla="*/ 5700 w 10404"/>
                <a:gd name="connsiteY10" fmla="*/ 1394 h 10000"/>
                <a:gd name="connsiteX11" fmla="*/ 626 w 10404"/>
                <a:gd name="connsiteY11" fmla="*/ 1394 h 10000"/>
                <a:gd name="connsiteX12" fmla="*/ 404 w 10404"/>
                <a:gd name="connsiteY12" fmla="*/ 1731 h 10000"/>
                <a:gd name="connsiteX13" fmla="*/ 404 w 10404"/>
                <a:gd name="connsiteY13" fmla="*/ 2837 h 10000"/>
                <a:gd name="connsiteX14" fmla="*/ 478 w 10404"/>
                <a:gd name="connsiteY14" fmla="*/ 2981 h 10000"/>
                <a:gd name="connsiteX15" fmla="*/ 6589 w 10404"/>
                <a:gd name="connsiteY15" fmla="*/ 337 h 10000"/>
                <a:gd name="connsiteX16" fmla="*/ 6774 w 10404"/>
                <a:gd name="connsiteY16" fmla="*/ 240 h 10000"/>
                <a:gd name="connsiteX17" fmla="*/ 10182 w 10404"/>
                <a:gd name="connsiteY17" fmla="*/ 240 h 10000"/>
                <a:gd name="connsiteX18" fmla="*/ 10219 w 10404"/>
                <a:gd name="connsiteY18" fmla="*/ 288 h 10000"/>
                <a:gd name="connsiteX19" fmla="*/ 10219 w 10404"/>
                <a:gd name="connsiteY19" fmla="*/ 337 h 10000"/>
                <a:gd name="connsiteX20" fmla="*/ 10219 w 10404"/>
                <a:gd name="connsiteY20" fmla="*/ 9663 h 10000"/>
                <a:gd name="connsiteX21" fmla="*/ 10219 w 10404"/>
                <a:gd name="connsiteY21" fmla="*/ 9712 h 10000"/>
                <a:gd name="connsiteX22" fmla="*/ 10182 w 10404"/>
                <a:gd name="connsiteY22" fmla="*/ 9760 h 10000"/>
                <a:gd name="connsiteX23" fmla="*/ 2960 w 10404"/>
                <a:gd name="connsiteY23" fmla="*/ 9760 h 10000"/>
                <a:gd name="connsiteX24" fmla="*/ 2848 w 10404"/>
                <a:gd name="connsiteY24" fmla="*/ 9856 h 10000"/>
                <a:gd name="connsiteX25" fmla="*/ 2960 w 10404"/>
                <a:gd name="connsiteY25" fmla="*/ 10000 h 10000"/>
                <a:gd name="connsiteX0" fmla="*/ 2973 w 10417"/>
                <a:gd name="connsiteY0" fmla="*/ 10000 h 10000"/>
                <a:gd name="connsiteX1" fmla="*/ 10195 w 10417"/>
                <a:gd name="connsiteY1" fmla="*/ 10000 h 10000"/>
                <a:gd name="connsiteX2" fmla="*/ 10417 w 10417"/>
                <a:gd name="connsiteY2" fmla="*/ 9663 h 10000"/>
                <a:gd name="connsiteX3" fmla="*/ 10417 w 10417"/>
                <a:gd name="connsiteY3" fmla="*/ 337 h 10000"/>
                <a:gd name="connsiteX4" fmla="*/ 10195 w 10417"/>
                <a:gd name="connsiteY4" fmla="*/ 0 h 10000"/>
                <a:gd name="connsiteX5" fmla="*/ 6787 w 10417"/>
                <a:gd name="connsiteY5" fmla="*/ 0 h 10000"/>
                <a:gd name="connsiteX6" fmla="*/ 6602 w 10417"/>
                <a:gd name="connsiteY6" fmla="*/ 48 h 10000"/>
                <a:gd name="connsiteX7" fmla="*/ 6454 w 10417"/>
                <a:gd name="connsiteY7" fmla="*/ 192 h 10000"/>
                <a:gd name="connsiteX8" fmla="*/ 5861 w 10417"/>
                <a:gd name="connsiteY8" fmla="*/ 1298 h 10000"/>
                <a:gd name="connsiteX9" fmla="*/ 5787 w 10417"/>
                <a:gd name="connsiteY9" fmla="*/ 1394 h 10000"/>
                <a:gd name="connsiteX10" fmla="*/ 5713 w 10417"/>
                <a:gd name="connsiteY10" fmla="*/ 1394 h 10000"/>
                <a:gd name="connsiteX11" fmla="*/ 639 w 10417"/>
                <a:gd name="connsiteY11" fmla="*/ 1394 h 10000"/>
                <a:gd name="connsiteX12" fmla="*/ 417 w 10417"/>
                <a:gd name="connsiteY12" fmla="*/ 1731 h 10000"/>
                <a:gd name="connsiteX13" fmla="*/ 417 w 10417"/>
                <a:gd name="connsiteY13" fmla="*/ 2837 h 10000"/>
                <a:gd name="connsiteX14" fmla="*/ 491 w 10417"/>
                <a:gd name="connsiteY14" fmla="*/ 2981 h 10000"/>
                <a:gd name="connsiteX15" fmla="*/ 6787 w 10417"/>
                <a:gd name="connsiteY15" fmla="*/ 240 h 10000"/>
                <a:gd name="connsiteX16" fmla="*/ 10195 w 10417"/>
                <a:gd name="connsiteY16" fmla="*/ 240 h 10000"/>
                <a:gd name="connsiteX17" fmla="*/ 10232 w 10417"/>
                <a:gd name="connsiteY17" fmla="*/ 288 h 10000"/>
                <a:gd name="connsiteX18" fmla="*/ 10232 w 10417"/>
                <a:gd name="connsiteY18" fmla="*/ 337 h 10000"/>
                <a:gd name="connsiteX19" fmla="*/ 10232 w 10417"/>
                <a:gd name="connsiteY19" fmla="*/ 9663 h 10000"/>
                <a:gd name="connsiteX20" fmla="*/ 10232 w 10417"/>
                <a:gd name="connsiteY20" fmla="*/ 9712 h 10000"/>
                <a:gd name="connsiteX21" fmla="*/ 10195 w 10417"/>
                <a:gd name="connsiteY21" fmla="*/ 9760 h 10000"/>
                <a:gd name="connsiteX22" fmla="*/ 2973 w 10417"/>
                <a:gd name="connsiteY22" fmla="*/ 9760 h 10000"/>
                <a:gd name="connsiteX23" fmla="*/ 2861 w 10417"/>
                <a:gd name="connsiteY23" fmla="*/ 9856 h 10000"/>
                <a:gd name="connsiteX24" fmla="*/ 2973 w 10417"/>
                <a:gd name="connsiteY24"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337 h 10000"/>
                <a:gd name="connsiteX18" fmla="*/ 10485 w 10670"/>
                <a:gd name="connsiteY18" fmla="*/ 9663 h 10000"/>
                <a:gd name="connsiteX19" fmla="*/ 10485 w 10670"/>
                <a:gd name="connsiteY19" fmla="*/ 9712 h 10000"/>
                <a:gd name="connsiteX20" fmla="*/ 10448 w 10670"/>
                <a:gd name="connsiteY20" fmla="*/ 9760 h 10000"/>
                <a:gd name="connsiteX21" fmla="*/ 3226 w 10670"/>
                <a:gd name="connsiteY21" fmla="*/ 9760 h 10000"/>
                <a:gd name="connsiteX22" fmla="*/ 3114 w 10670"/>
                <a:gd name="connsiteY22" fmla="*/ 9856 h 10000"/>
                <a:gd name="connsiteX23" fmla="*/ 3226 w 10670"/>
                <a:gd name="connsiteY23" fmla="*/ 10000 h 10000"/>
                <a:gd name="connsiteX0" fmla="*/ 3226 w 10670"/>
                <a:gd name="connsiteY0" fmla="*/ 10000 h 10000"/>
                <a:gd name="connsiteX1" fmla="*/ 10448 w 10670"/>
                <a:gd name="connsiteY1" fmla="*/ 10000 h 10000"/>
                <a:gd name="connsiteX2" fmla="*/ 10670 w 10670"/>
                <a:gd name="connsiteY2" fmla="*/ 9663 h 10000"/>
                <a:gd name="connsiteX3" fmla="*/ 10670 w 10670"/>
                <a:gd name="connsiteY3" fmla="*/ 337 h 10000"/>
                <a:gd name="connsiteX4" fmla="*/ 10448 w 10670"/>
                <a:gd name="connsiteY4" fmla="*/ 0 h 10000"/>
                <a:gd name="connsiteX5" fmla="*/ 7040 w 10670"/>
                <a:gd name="connsiteY5" fmla="*/ 0 h 10000"/>
                <a:gd name="connsiteX6" fmla="*/ 6855 w 10670"/>
                <a:gd name="connsiteY6" fmla="*/ 48 h 10000"/>
                <a:gd name="connsiteX7" fmla="*/ 6707 w 10670"/>
                <a:gd name="connsiteY7" fmla="*/ 192 h 10000"/>
                <a:gd name="connsiteX8" fmla="*/ 6114 w 10670"/>
                <a:gd name="connsiteY8" fmla="*/ 1298 h 10000"/>
                <a:gd name="connsiteX9" fmla="*/ 6040 w 10670"/>
                <a:gd name="connsiteY9" fmla="*/ 1394 h 10000"/>
                <a:gd name="connsiteX10" fmla="*/ 5966 w 10670"/>
                <a:gd name="connsiteY10" fmla="*/ 1394 h 10000"/>
                <a:gd name="connsiteX11" fmla="*/ 892 w 10670"/>
                <a:gd name="connsiteY11" fmla="*/ 1394 h 10000"/>
                <a:gd name="connsiteX12" fmla="*/ 670 w 10670"/>
                <a:gd name="connsiteY12" fmla="*/ 1731 h 10000"/>
                <a:gd name="connsiteX13" fmla="*/ 670 w 10670"/>
                <a:gd name="connsiteY13" fmla="*/ 2837 h 10000"/>
                <a:gd name="connsiteX14" fmla="*/ 744 w 10670"/>
                <a:gd name="connsiteY14" fmla="*/ 2981 h 10000"/>
                <a:gd name="connsiteX15" fmla="*/ 10448 w 10670"/>
                <a:gd name="connsiteY15" fmla="*/ 240 h 10000"/>
                <a:gd name="connsiteX16" fmla="*/ 10485 w 10670"/>
                <a:gd name="connsiteY16" fmla="*/ 288 h 10000"/>
                <a:gd name="connsiteX17" fmla="*/ 10485 w 10670"/>
                <a:gd name="connsiteY17" fmla="*/ 9663 h 10000"/>
                <a:gd name="connsiteX18" fmla="*/ 10485 w 10670"/>
                <a:gd name="connsiteY18" fmla="*/ 9712 h 10000"/>
                <a:gd name="connsiteX19" fmla="*/ 10448 w 10670"/>
                <a:gd name="connsiteY19" fmla="*/ 9760 h 10000"/>
                <a:gd name="connsiteX20" fmla="*/ 3226 w 10670"/>
                <a:gd name="connsiteY20" fmla="*/ 9760 h 10000"/>
                <a:gd name="connsiteX21" fmla="*/ 3114 w 10670"/>
                <a:gd name="connsiteY21" fmla="*/ 9856 h 10000"/>
                <a:gd name="connsiteX22" fmla="*/ 3226 w 10670"/>
                <a:gd name="connsiteY22" fmla="*/ 10000 h 10000"/>
                <a:gd name="connsiteX0" fmla="*/ 3226 w 11178"/>
                <a:gd name="connsiteY0" fmla="*/ 10000 h 10000"/>
                <a:gd name="connsiteX1" fmla="*/ 10448 w 11178"/>
                <a:gd name="connsiteY1" fmla="*/ 10000 h 10000"/>
                <a:gd name="connsiteX2" fmla="*/ 10670 w 11178"/>
                <a:gd name="connsiteY2" fmla="*/ 9663 h 10000"/>
                <a:gd name="connsiteX3" fmla="*/ 10670 w 11178"/>
                <a:gd name="connsiteY3" fmla="*/ 337 h 10000"/>
                <a:gd name="connsiteX4" fmla="*/ 10448 w 11178"/>
                <a:gd name="connsiteY4" fmla="*/ 0 h 10000"/>
                <a:gd name="connsiteX5" fmla="*/ 7040 w 11178"/>
                <a:gd name="connsiteY5" fmla="*/ 0 h 10000"/>
                <a:gd name="connsiteX6" fmla="*/ 6855 w 11178"/>
                <a:gd name="connsiteY6" fmla="*/ 48 h 10000"/>
                <a:gd name="connsiteX7" fmla="*/ 6707 w 11178"/>
                <a:gd name="connsiteY7" fmla="*/ 192 h 10000"/>
                <a:gd name="connsiteX8" fmla="*/ 6114 w 11178"/>
                <a:gd name="connsiteY8" fmla="*/ 1298 h 10000"/>
                <a:gd name="connsiteX9" fmla="*/ 6040 w 11178"/>
                <a:gd name="connsiteY9" fmla="*/ 1394 h 10000"/>
                <a:gd name="connsiteX10" fmla="*/ 5966 w 11178"/>
                <a:gd name="connsiteY10" fmla="*/ 1394 h 10000"/>
                <a:gd name="connsiteX11" fmla="*/ 892 w 11178"/>
                <a:gd name="connsiteY11" fmla="*/ 1394 h 10000"/>
                <a:gd name="connsiteX12" fmla="*/ 670 w 11178"/>
                <a:gd name="connsiteY12" fmla="*/ 1731 h 10000"/>
                <a:gd name="connsiteX13" fmla="*/ 670 w 11178"/>
                <a:gd name="connsiteY13" fmla="*/ 2837 h 10000"/>
                <a:gd name="connsiteX14" fmla="*/ 744 w 11178"/>
                <a:gd name="connsiteY14" fmla="*/ 2981 h 10000"/>
                <a:gd name="connsiteX15" fmla="*/ 10448 w 11178"/>
                <a:gd name="connsiteY15" fmla="*/ 240 h 10000"/>
                <a:gd name="connsiteX16" fmla="*/ 10485 w 11178"/>
                <a:gd name="connsiteY16" fmla="*/ 9663 h 10000"/>
                <a:gd name="connsiteX17" fmla="*/ 10485 w 11178"/>
                <a:gd name="connsiteY17" fmla="*/ 9712 h 10000"/>
                <a:gd name="connsiteX18" fmla="*/ 10448 w 11178"/>
                <a:gd name="connsiteY18" fmla="*/ 9760 h 10000"/>
                <a:gd name="connsiteX19" fmla="*/ 3226 w 11178"/>
                <a:gd name="connsiteY19" fmla="*/ 9760 h 10000"/>
                <a:gd name="connsiteX20" fmla="*/ 3114 w 11178"/>
                <a:gd name="connsiteY20" fmla="*/ 9856 h 10000"/>
                <a:gd name="connsiteX21" fmla="*/ 3226 w 11178"/>
                <a:gd name="connsiteY21"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10487 w 10672"/>
                <a:gd name="connsiteY15" fmla="*/ 9663 h 10000"/>
                <a:gd name="connsiteX16" fmla="*/ 10487 w 10672"/>
                <a:gd name="connsiteY16" fmla="*/ 9712 h 10000"/>
                <a:gd name="connsiteX17" fmla="*/ 10450 w 10672"/>
                <a:gd name="connsiteY17" fmla="*/ 9760 h 10000"/>
                <a:gd name="connsiteX18" fmla="*/ 3228 w 10672"/>
                <a:gd name="connsiteY18" fmla="*/ 9760 h 10000"/>
                <a:gd name="connsiteX19" fmla="*/ 3116 w 10672"/>
                <a:gd name="connsiteY19" fmla="*/ 9856 h 10000"/>
                <a:gd name="connsiteX20" fmla="*/ 3228 w 10672"/>
                <a:gd name="connsiteY20" fmla="*/ 10000 h 10000"/>
                <a:gd name="connsiteX0" fmla="*/ 3228 w 11024"/>
                <a:gd name="connsiteY0" fmla="*/ 10000 h 10000"/>
                <a:gd name="connsiteX1" fmla="*/ 10450 w 11024"/>
                <a:gd name="connsiteY1" fmla="*/ 10000 h 10000"/>
                <a:gd name="connsiteX2" fmla="*/ 10672 w 11024"/>
                <a:gd name="connsiteY2" fmla="*/ 9663 h 10000"/>
                <a:gd name="connsiteX3" fmla="*/ 10672 w 11024"/>
                <a:gd name="connsiteY3" fmla="*/ 337 h 10000"/>
                <a:gd name="connsiteX4" fmla="*/ 10450 w 11024"/>
                <a:gd name="connsiteY4" fmla="*/ 0 h 10000"/>
                <a:gd name="connsiteX5" fmla="*/ 7042 w 11024"/>
                <a:gd name="connsiteY5" fmla="*/ 0 h 10000"/>
                <a:gd name="connsiteX6" fmla="*/ 6857 w 11024"/>
                <a:gd name="connsiteY6" fmla="*/ 48 h 10000"/>
                <a:gd name="connsiteX7" fmla="*/ 6709 w 11024"/>
                <a:gd name="connsiteY7" fmla="*/ 192 h 10000"/>
                <a:gd name="connsiteX8" fmla="*/ 6116 w 11024"/>
                <a:gd name="connsiteY8" fmla="*/ 1298 h 10000"/>
                <a:gd name="connsiteX9" fmla="*/ 6042 w 11024"/>
                <a:gd name="connsiteY9" fmla="*/ 1394 h 10000"/>
                <a:gd name="connsiteX10" fmla="*/ 5968 w 11024"/>
                <a:gd name="connsiteY10" fmla="*/ 1394 h 10000"/>
                <a:gd name="connsiteX11" fmla="*/ 894 w 11024"/>
                <a:gd name="connsiteY11" fmla="*/ 1394 h 10000"/>
                <a:gd name="connsiteX12" fmla="*/ 672 w 11024"/>
                <a:gd name="connsiteY12" fmla="*/ 1731 h 10000"/>
                <a:gd name="connsiteX13" fmla="*/ 672 w 11024"/>
                <a:gd name="connsiteY13" fmla="*/ 2837 h 10000"/>
                <a:gd name="connsiteX14" fmla="*/ 746 w 11024"/>
                <a:gd name="connsiteY14" fmla="*/ 2981 h 10000"/>
                <a:gd name="connsiteX15" fmla="*/ 10487 w 11024"/>
                <a:gd name="connsiteY15" fmla="*/ 9663 h 10000"/>
                <a:gd name="connsiteX16" fmla="*/ 10487 w 11024"/>
                <a:gd name="connsiteY16" fmla="*/ 9712 h 10000"/>
                <a:gd name="connsiteX17" fmla="*/ 3228 w 11024"/>
                <a:gd name="connsiteY17" fmla="*/ 9760 h 10000"/>
                <a:gd name="connsiteX18" fmla="*/ 3116 w 11024"/>
                <a:gd name="connsiteY18" fmla="*/ 9856 h 10000"/>
                <a:gd name="connsiteX19" fmla="*/ 3228 w 11024"/>
                <a:gd name="connsiteY19" fmla="*/ 10000 h 10000"/>
                <a:gd name="connsiteX0" fmla="*/ 3228 w 10672"/>
                <a:gd name="connsiteY0" fmla="*/ 10000 h 10183"/>
                <a:gd name="connsiteX1" fmla="*/ 10450 w 10672"/>
                <a:gd name="connsiteY1" fmla="*/ 10000 h 10183"/>
                <a:gd name="connsiteX2" fmla="*/ 10672 w 10672"/>
                <a:gd name="connsiteY2" fmla="*/ 9663 h 10183"/>
                <a:gd name="connsiteX3" fmla="*/ 10672 w 10672"/>
                <a:gd name="connsiteY3" fmla="*/ 337 h 10183"/>
                <a:gd name="connsiteX4" fmla="*/ 10450 w 10672"/>
                <a:gd name="connsiteY4" fmla="*/ 0 h 10183"/>
                <a:gd name="connsiteX5" fmla="*/ 7042 w 10672"/>
                <a:gd name="connsiteY5" fmla="*/ 0 h 10183"/>
                <a:gd name="connsiteX6" fmla="*/ 6857 w 10672"/>
                <a:gd name="connsiteY6" fmla="*/ 48 h 10183"/>
                <a:gd name="connsiteX7" fmla="*/ 6709 w 10672"/>
                <a:gd name="connsiteY7" fmla="*/ 192 h 10183"/>
                <a:gd name="connsiteX8" fmla="*/ 6116 w 10672"/>
                <a:gd name="connsiteY8" fmla="*/ 1298 h 10183"/>
                <a:gd name="connsiteX9" fmla="*/ 6042 w 10672"/>
                <a:gd name="connsiteY9" fmla="*/ 1394 h 10183"/>
                <a:gd name="connsiteX10" fmla="*/ 5968 w 10672"/>
                <a:gd name="connsiteY10" fmla="*/ 1394 h 10183"/>
                <a:gd name="connsiteX11" fmla="*/ 894 w 10672"/>
                <a:gd name="connsiteY11" fmla="*/ 1394 h 10183"/>
                <a:gd name="connsiteX12" fmla="*/ 672 w 10672"/>
                <a:gd name="connsiteY12" fmla="*/ 1731 h 10183"/>
                <a:gd name="connsiteX13" fmla="*/ 672 w 10672"/>
                <a:gd name="connsiteY13" fmla="*/ 2837 h 10183"/>
                <a:gd name="connsiteX14" fmla="*/ 746 w 10672"/>
                <a:gd name="connsiteY14" fmla="*/ 2981 h 10183"/>
                <a:gd name="connsiteX15" fmla="*/ 10487 w 10672"/>
                <a:gd name="connsiteY15" fmla="*/ 9663 h 10183"/>
                <a:gd name="connsiteX16" fmla="*/ 3228 w 10672"/>
                <a:gd name="connsiteY16" fmla="*/ 9760 h 10183"/>
                <a:gd name="connsiteX17" fmla="*/ 3116 w 10672"/>
                <a:gd name="connsiteY17" fmla="*/ 9856 h 10183"/>
                <a:gd name="connsiteX18" fmla="*/ 3228 w 10672"/>
                <a:gd name="connsiteY18" fmla="*/ 10000 h 10183"/>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9760 h 10000"/>
                <a:gd name="connsiteX16" fmla="*/ 3116 w 10672"/>
                <a:gd name="connsiteY16" fmla="*/ 9856 h 10000"/>
                <a:gd name="connsiteX17" fmla="*/ 3228 w 10672"/>
                <a:gd name="connsiteY17"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116 w 10672"/>
                <a:gd name="connsiteY15" fmla="*/ 9856 h 10000"/>
                <a:gd name="connsiteX16" fmla="*/ 3228 w 10672"/>
                <a:gd name="connsiteY16" fmla="*/ 10000 h 10000"/>
                <a:gd name="connsiteX0" fmla="*/ 3228 w 10672"/>
                <a:gd name="connsiteY0" fmla="*/ 10000 h 10000"/>
                <a:gd name="connsiteX1" fmla="*/ 10450 w 10672"/>
                <a:gd name="connsiteY1" fmla="*/ 10000 h 10000"/>
                <a:gd name="connsiteX2" fmla="*/ 10672 w 10672"/>
                <a:gd name="connsiteY2" fmla="*/ 9663 h 10000"/>
                <a:gd name="connsiteX3" fmla="*/ 10672 w 10672"/>
                <a:gd name="connsiteY3" fmla="*/ 337 h 10000"/>
                <a:gd name="connsiteX4" fmla="*/ 10450 w 10672"/>
                <a:gd name="connsiteY4" fmla="*/ 0 h 10000"/>
                <a:gd name="connsiteX5" fmla="*/ 7042 w 10672"/>
                <a:gd name="connsiteY5" fmla="*/ 0 h 10000"/>
                <a:gd name="connsiteX6" fmla="*/ 6857 w 10672"/>
                <a:gd name="connsiteY6" fmla="*/ 48 h 10000"/>
                <a:gd name="connsiteX7" fmla="*/ 6709 w 10672"/>
                <a:gd name="connsiteY7" fmla="*/ 192 h 10000"/>
                <a:gd name="connsiteX8" fmla="*/ 6116 w 10672"/>
                <a:gd name="connsiteY8" fmla="*/ 1298 h 10000"/>
                <a:gd name="connsiteX9" fmla="*/ 6042 w 10672"/>
                <a:gd name="connsiteY9" fmla="*/ 1394 h 10000"/>
                <a:gd name="connsiteX10" fmla="*/ 5968 w 10672"/>
                <a:gd name="connsiteY10" fmla="*/ 1394 h 10000"/>
                <a:gd name="connsiteX11" fmla="*/ 894 w 10672"/>
                <a:gd name="connsiteY11" fmla="*/ 1394 h 10000"/>
                <a:gd name="connsiteX12" fmla="*/ 672 w 10672"/>
                <a:gd name="connsiteY12" fmla="*/ 1731 h 10000"/>
                <a:gd name="connsiteX13" fmla="*/ 672 w 10672"/>
                <a:gd name="connsiteY13" fmla="*/ 2837 h 10000"/>
                <a:gd name="connsiteX14" fmla="*/ 746 w 10672"/>
                <a:gd name="connsiteY14" fmla="*/ 2981 h 10000"/>
                <a:gd name="connsiteX15" fmla="*/ 3228 w 10672"/>
                <a:gd name="connsiteY15" fmla="*/ 10000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 name="connsiteX14" fmla="*/ 74 w 10000"/>
                <a:gd name="connsiteY14" fmla="*/ 2981 h 10000"/>
                <a:gd name="connsiteX15" fmla="*/ 2556 w 10000"/>
                <a:gd name="connsiteY15" fmla="*/ 10000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15" fmla="*/ 169 w 10000"/>
                <a:gd name="connsiteY15" fmla="*/ 3104 h 10000"/>
                <a:gd name="connsiteX0" fmla="*/ 74 w 10000"/>
                <a:gd name="connsiteY0" fmla="*/ 2981 h 10000"/>
                <a:gd name="connsiteX1" fmla="*/ 2556 w 10000"/>
                <a:gd name="connsiteY1" fmla="*/ 10000 h 10000"/>
                <a:gd name="connsiteX2" fmla="*/ 9778 w 10000"/>
                <a:gd name="connsiteY2" fmla="*/ 10000 h 10000"/>
                <a:gd name="connsiteX3" fmla="*/ 10000 w 10000"/>
                <a:gd name="connsiteY3" fmla="*/ 9663 h 10000"/>
                <a:gd name="connsiteX4" fmla="*/ 10000 w 10000"/>
                <a:gd name="connsiteY4" fmla="*/ 337 h 10000"/>
                <a:gd name="connsiteX5" fmla="*/ 9778 w 10000"/>
                <a:gd name="connsiteY5" fmla="*/ 0 h 10000"/>
                <a:gd name="connsiteX6" fmla="*/ 6370 w 10000"/>
                <a:gd name="connsiteY6" fmla="*/ 0 h 10000"/>
                <a:gd name="connsiteX7" fmla="*/ 6185 w 10000"/>
                <a:gd name="connsiteY7" fmla="*/ 48 h 10000"/>
                <a:gd name="connsiteX8" fmla="*/ 6037 w 10000"/>
                <a:gd name="connsiteY8" fmla="*/ 192 h 10000"/>
                <a:gd name="connsiteX9" fmla="*/ 5444 w 10000"/>
                <a:gd name="connsiteY9" fmla="*/ 1298 h 10000"/>
                <a:gd name="connsiteX10" fmla="*/ 5370 w 10000"/>
                <a:gd name="connsiteY10" fmla="*/ 1394 h 10000"/>
                <a:gd name="connsiteX11" fmla="*/ 5296 w 10000"/>
                <a:gd name="connsiteY11" fmla="*/ 1394 h 10000"/>
                <a:gd name="connsiteX12" fmla="*/ 222 w 10000"/>
                <a:gd name="connsiteY12" fmla="*/ 1394 h 10000"/>
                <a:gd name="connsiteX13" fmla="*/ 0 w 10000"/>
                <a:gd name="connsiteY13" fmla="*/ 1731 h 10000"/>
                <a:gd name="connsiteX14" fmla="*/ 0 w 10000"/>
                <a:gd name="connsiteY14" fmla="*/ 2837 h 10000"/>
                <a:gd name="connsiteX0" fmla="*/ 2556 w 10000"/>
                <a:gd name="connsiteY0" fmla="*/ 10000 h 10000"/>
                <a:gd name="connsiteX1" fmla="*/ 9778 w 10000"/>
                <a:gd name="connsiteY1" fmla="*/ 10000 h 10000"/>
                <a:gd name="connsiteX2" fmla="*/ 10000 w 10000"/>
                <a:gd name="connsiteY2" fmla="*/ 9663 h 10000"/>
                <a:gd name="connsiteX3" fmla="*/ 10000 w 10000"/>
                <a:gd name="connsiteY3" fmla="*/ 337 h 10000"/>
                <a:gd name="connsiteX4" fmla="*/ 9778 w 10000"/>
                <a:gd name="connsiteY4" fmla="*/ 0 h 10000"/>
                <a:gd name="connsiteX5" fmla="*/ 6370 w 10000"/>
                <a:gd name="connsiteY5" fmla="*/ 0 h 10000"/>
                <a:gd name="connsiteX6" fmla="*/ 6185 w 10000"/>
                <a:gd name="connsiteY6" fmla="*/ 48 h 10000"/>
                <a:gd name="connsiteX7" fmla="*/ 6037 w 10000"/>
                <a:gd name="connsiteY7" fmla="*/ 192 h 10000"/>
                <a:gd name="connsiteX8" fmla="*/ 5444 w 10000"/>
                <a:gd name="connsiteY8" fmla="*/ 1298 h 10000"/>
                <a:gd name="connsiteX9" fmla="*/ 5370 w 10000"/>
                <a:gd name="connsiteY9" fmla="*/ 1394 h 10000"/>
                <a:gd name="connsiteX10" fmla="*/ 5296 w 10000"/>
                <a:gd name="connsiteY10" fmla="*/ 1394 h 10000"/>
                <a:gd name="connsiteX11" fmla="*/ 222 w 10000"/>
                <a:gd name="connsiteY11" fmla="*/ 1394 h 10000"/>
                <a:gd name="connsiteX12" fmla="*/ 0 w 10000"/>
                <a:gd name="connsiteY12" fmla="*/ 1731 h 10000"/>
                <a:gd name="connsiteX13" fmla="*/ 0 w 10000"/>
                <a:gd name="connsiteY13" fmla="*/ 28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2556" y="10000"/>
                  </a:moveTo>
                  <a:lnTo>
                    <a:pt x="9778" y="10000"/>
                  </a:lnTo>
                  <a:cubicBezTo>
                    <a:pt x="9889" y="10000"/>
                    <a:pt x="10000" y="9856"/>
                    <a:pt x="10000" y="9663"/>
                  </a:cubicBezTo>
                  <a:lnTo>
                    <a:pt x="10000" y="337"/>
                  </a:lnTo>
                  <a:cubicBezTo>
                    <a:pt x="10000" y="144"/>
                    <a:pt x="9889" y="0"/>
                    <a:pt x="9778" y="0"/>
                  </a:cubicBezTo>
                  <a:lnTo>
                    <a:pt x="6370" y="0"/>
                  </a:lnTo>
                  <a:cubicBezTo>
                    <a:pt x="6296" y="0"/>
                    <a:pt x="6222" y="0"/>
                    <a:pt x="6185" y="48"/>
                  </a:cubicBezTo>
                  <a:cubicBezTo>
                    <a:pt x="6111" y="96"/>
                    <a:pt x="6074" y="144"/>
                    <a:pt x="6037" y="192"/>
                  </a:cubicBezTo>
                  <a:lnTo>
                    <a:pt x="5444" y="1298"/>
                  </a:lnTo>
                  <a:cubicBezTo>
                    <a:pt x="5444" y="1346"/>
                    <a:pt x="5407" y="1346"/>
                    <a:pt x="5370" y="1394"/>
                  </a:cubicBezTo>
                  <a:lnTo>
                    <a:pt x="5296" y="1394"/>
                  </a:lnTo>
                  <a:lnTo>
                    <a:pt x="222" y="1394"/>
                  </a:lnTo>
                  <a:cubicBezTo>
                    <a:pt x="111" y="1394"/>
                    <a:pt x="0" y="1538"/>
                    <a:pt x="0" y="1731"/>
                  </a:cubicBezTo>
                  <a:lnTo>
                    <a:pt x="0" y="2837"/>
                  </a:lnTo>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grpSp>
      <p:grpSp>
        <p:nvGrpSpPr>
          <p:cNvPr id="87" name="Group 86"/>
          <p:cNvGrpSpPr/>
          <p:nvPr/>
        </p:nvGrpSpPr>
        <p:grpSpPr>
          <a:xfrm>
            <a:off x="8693018" y="1504950"/>
            <a:ext cx="749563" cy="913223"/>
            <a:chOff x="3259136" y="247650"/>
            <a:chExt cx="5627664" cy="6856413"/>
          </a:xfrm>
        </p:grpSpPr>
        <p:sp>
          <p:nvSpPr>
            <p:cNvPr id="88" name="Freeform 18"/>
            <p:cNvSpPr>
              <a:spLocks/>
            </p:cNvSpPr>
            <p:nvPr/>
          </p:nvSpPr>
          <p:spPr bwMode="auto">
            <a:xfrm>
              <a:off x="3259136" y="247650"/>
              <a:ext cx="5627664" cy="6856413"/>
            </a:xfrm>
            <a:custGeom>
              <a:avLst/>
              <a:gdLst>
                <a:gd name="T0" fmla="*/ 2401 w 2418"/>
                <a:gd name="T1" fmla="*/ 212 h 2936"/>
                <a:gd name="T2" fmla="*/ 1205 w 2418"/>
                <a:gd name="T3" fmla="*/ 0 h 2936"/>
                <a:gd name="T4" fmla="*/ 17 w 2418"/>
                <a:gd name="T5" fmla="*/ 212 h 2936"/>
                <a:gd name="T6" fmla="*/ 0 w 2418"/>
                <a:gd name="T7" fmla="*/ 229 h 2936"/>
                <a:gd name="T8" fmla="*/ 0 w 2418"/>
                <a:gd name="T9" fmla="*/ 1731 h 2936"/>
                <a:gd name="T10" fmla="*/ 1205 w 2418"/>
                <a:gd name="T11" fmla="*/ 2936 h 2936"/>
                <a:gd name="T12" fmla="*/ 2410 w 2418"/>
                <a:gd name="T13" fmla="*/ 1731 h 2936"/>
                <a:gd name="T14" fmla="*/ 2410 w 2418"/>
                <a:gd name="T15" fmla="*/ 314 h 2936"/>
                <a:gd name="T16" fmla="*/ 2393 w 2418"/>
                <a:gd name="T17" fmla="*/ 297 h 2936"/>
                <a:gd name="T18" fmla="*/ 2376 w 2418"/>
                <a:gd name="T19" fmla="*/ 314 h 2936"/>
                <a:gd name="T20" fmla="*/ 2376 w 2418"/>
                <a:gd name="T21" fmla="*/ 1731 h 2936"/>
                <a:gd name="T22" fmla="*/ 2036 w 2418"/>
                <a:gd name="T23" fmla="*/ 2554 h 2936"/>
                <a:gd name="T24" fmla="*/ 1205 w 2418"/>
                <a:gd name="T25" fmla="*/ 2902 h 2936"/>
                <a:gd name="T26" fmla="*/ 382 w 2418"/>
                <a:gd name="T27" fmla="*/ 2554 h 2936"/>
                <a:gd name="T28" fmla="*/ 34 w 2418"/>
                <a:gd name="T29" fmla="*/ 1731 h 2936"/>
                <a:gd name="T30" fmla="*/ 34 w 2418"/>
                <a:gd name="T31" fmla="*/ 229 h 2936"/>
                <a:gd name="T32" fmla="*/ 17 w 2418"/>
                <a:gd name="T33" fmla="*/ 229 h 2936"/>
                <a:gd name="T34" fmla="*/ 25 w 2418"/>
                <a:gd name="T35" fmla="*/ 246 h 2936"/>
                <a:gd name="T36" fmla="*/ 25 w 2418"/>
                <a:gd name="T37" fmla="*/ 246 h 2936"/>
                <a:gd name="T38" fmla="*/ 1205 w 2418"/>
                <a:gd name="T39" fmla="*/ 34 h 2936"/>
                <a:gd name="T40" fmla="*/ 2036 w 2418"/>
                <a:gd name="T41" fmla="*/ 144 h 2936"/>
                <a:gd name="T42" fmla="*/ 2291 w 2418"/>
                <a:gd name="T43" fmla="*/ 212 h 2936"/>
                <a:gd name="T44" fmla="*/ 2367 w 2418"/>
                <a:gd name="T45" fmla="*/ 238 h 2936"/>
                <a:gd name="T46" fmla="*/ 2384 w 2418"/>
                <a:gd name="T47" fmla="*/ 246 h 2936"/>
                <a:gd name="T48" fmla="*/ 2384 w 2418"/>
                <a:gd name="T49" fmla="*/ 246 h 2936"/>
                <a:gd name="T50" fmla="*/ 2393 w 2418"/>
                <a:gd name="T51" fmla="*/ 246 h 2936"/>
                <a:gd name="T52" fmla="*/ 2410 w 2418"/>
                <a:gd name="T53" fmla="*/ 238 h 2936"/>
                <a:gd name="T54" fmla="*/ 2401 w 2418"/>
                <a:gd name="T55" fmla="*/ 212 h 2936"/>
                <a:gd name="connsiteX0" fmla="*/ 9930 w 9980"/>
                <a:gd name="connsiteY0" fmla="*/ 722 h 10000"/>
                <a:gd name="connsiteX1" fmla="*/ 4983 w 9980"/>
                <a:gd name="connsiteY1" fmla="*/ 0 h 10000"/>
                <a:gd name="connsiteX2" fmla="*/ 70 w 9980"/>
                <a:gd name="connsiteY2" fmla="*/ 722 h 10000"/>
                <a:gd name="connsiteX3" fmla="*/ 0 w 9980"/>
                <a:gd name="connsiteY3" fmla="*/ 780 h 10000"/>
                <a:gd name="connsiteX4" fmla="*/ 0 w 9980"/>
                <a:gd name="connsiteY4" fmla="*/ 5896 h 10000"/>
                <a:gd name="connsiteX5" fmla="*/ 4983 w 9980"/>
                <a:gd name="connsiteY5" fmla="*/ 10000 h 10000"/>
                <a:gd name="connsiteX6" fmla="*/ 9967 w 9980"/>
                <a:gd name="connsiteY6" fmla="*/ 5896 h 10000"/>
                <a:gd name="connsiteX7" fmla="*/ 9967 w 9980"/>
                <a:gd name="connsiteY7" fmla="*/ 1069 h 10000"/>
                <a:gd name="connsiteX8" fmla="*/ 9897 w 9980"/>
                <a:gd name="connsiteY8" fmla="*/ 1012 h 10000"/>
                <a:gd name="connsiteX9" fmla="*/ 9826 w 9980"/>
                <a:gd name="connsiteY9" fmla="*/ 5896 h 10000"/>
                <a:gd name="connsiteX10" fmla="*/ 8420 w 9980"/>
                <a:gd name="connsiteY10" fmla="*/ 8699 h 10000"/>
                <a:gd name="connsiteX11" fmla="*/ 4983 w 9980"/>
                <a:gd name="connsiteY11" fmla="*/ 9884 h 10000"/>
                <a:gd name="connsiteX12" fmla="*/ 1580 w 9980"/>
                <a:gd name="connsiteY12" fmla="*/ 8699 h 10000"/>
                <a:gd name="connsiteX13" fmla="*/ 141 w 9980"/>
                <a:gd name="connsiteY13" fmla="*/ 5896 h 10000"/>
                <a:gd name="connsiteX14" fmla="*/ 141 w 9980"/>
                <a:gd name="connsiteY14" fmla="*/ 780 h 10000"/>
                <a:gd name="connsiteX15" fmla="*/ 70 w 9980"/>
                <a:gd name="connsiteY15" fmla="*/ 780 h 10000"/>
                <a:gd name="connsiteX16" fmla="*/ 103 w 9980"/>
                <a:gd name="connsiteY16" fmla="*/ 838 h 10000"/>
                <a:gd name="connsiteX17" fmla="*/ 103 w 9980"/>
                <a:gd name="connsiteY17" fmla="*/ 838 h 10000"/>
                <a:gd name="connsiteX18" fmla="*/ 4983 w 9980"/>
                <a:gd name="connsiteY18" fmla="*/ 116 h 10000"/>
                <a:gd name="connsiteX19" fmla="*/ 8420 w 9980"/>
                <a:gd name="connsiteY19" fmla="*/ 490 h 10000"/>
                <a:gd name="connsiteX20" fmla="*/ 9475 w 9980"/>
                <a:gd name="connsiteY20" fmla="*/ 722 h 10000"/>
                <a:gd name="connsiteX21" fmla="*/ 9789 w 9980"/>
                <a:gd name="connsiteY21" fmla="*/ 811 h 10000"/>
                <a:gd name="connsiteX22" fmla="*/ 9859 w 9980"/>
                <a:gd name="connsiteY22" fmla="*/ 838 h 10000"/>
                <a:gd name="connsiteX23" fmla="*/ 9859 w 9980"/>
                <a:gd name="connsiteY23" fmla="*/ 838 h 10000"/>
                <a:gd name="connsiteX24" fmla="*/ 9897 w 9980"/>
                <a:gd name="connsiteY24" fmla="*/ 838 h 10000"/>
                <a:gd name="connsiteX25" fmla="*/ 9967 w 9980"/>
                <a:gd name="connsiteY25" fmla="*/ 811 h 10000"/>
                <a:gd name="connsiteX26" fmla="*/ 9930 w 9980"/>
                <a:gd name="connsiteY26" fmla="*/ 722 h 10000"/>
                <a:gd name="connsiteX0" fmla="*/ 9950 w 10004"/>
                <a:gd name="connsiteY0" fmla="*/ 722 h 10000"/>
                <a:gd name="connsiteX1" fmla="*/ 4993 w 10004"/>
                <a:gd name="connsiteY1" fmla="*/ 0 h 10000"/>
                <a:gd name="connsiteX2" fmla="*/ 70 w 10004"/>
                <a:gd name="connsiteY2" fmla="*/ 722 h 10000"/>
                <a:gd name="connsiteX3" fmla="*/ 0 w 10004"/>
                <a:gd name="connsiteY3" fmla="*/ 780 h 10000"/>
                <a:gd name="connsiteX4" fmla="*/ 0 w 10004"/>
                <a:gd name="connsiteY4" fmla="*/ 5896 h 10000"/>
                <a:gd name="connsiteX5" fmla="*/ 4993 w 10004"/>
                <a:gd name="connsiteY5" fmla="*/ 10000 h 10000"/>
                <a:gd name="connsiteX6" fmla="*/ 9987 w 10004"/>
                <a:gd name="connsiteY6" fmla="*/ 5896 h 10000"/>
                <a:gd name="connsiteX7" fmla="*/ 9987 w 10004"/>
                <a:gd name="connsiteY7" fmla="*/ 1069 h 10000"/>
                <a:gd name="connsiteX8" fmla="*/ 9846 w 10004"/>
                <a:gd name="connsiteY8" fmla="*/ 5896 h 10000"/>
                <a:gd name="connsiteX9" fmla="*/ 8437 w 10004"/>
                <a:gd name="connsiteY9" fmla="*/ 8699 h 10000"/>
                <a:gd name="connsiteX10" fmla="*/ 4993 w 10004"/>
                <a:gd name="connsiteY10" fmla="*/ 9884 h 10000"/>
                <a:gd name="connsiteX11" fmla="*/ 1583 w 10004"/>
                <a:gd name="connsiteY11" fmla="*/ 8699 h 10000"/>
                <a:gd name="connsiteX12" fmla="*/ 141 w 10004"/>
                <a:gd name="connsiteY12" fmla="*/ 5896 h 10000"/>
                <a:gd name="connsiteX13" fmla="*/ 141 w 10004"/>
                <a:gd name="connsiteY13" fmla="*/ 780 h 10000"/>
                <a:gd name="connsiteX14" fmla="*/ 70 w 10004"/>
                <a:gd name="connsiteY14" fmla="*/ 780 h 10000"/>
                <a:gd name="connsiteX15" fmla="*/ 103 w 10004"/>
                <a:gd name="connsiteY15" fmla="*/ 838 h 10000"/>
                <a:gd name="connsiteX16" fmla="*/ 103 w 10004"/>
                <a:gd name="connsiteY16" fmla="*/ 838 h 10000"/>
                <a:gd name="connsiteX17" fmla="*/ 4993 w 10004"/>
                <a:gd name="connsiteY17" fmla="*/ 116 h 10000"/>
                <a:gd name="connsiteX18" fmla="*/ 8437 w 10004"/>
                <a:gd name="connsiteY18" fmla="*/ 490 h 10000"/>
                <a:gd name="connsiteX19" fmla="*/ 9494 w 10004"/>
                <a:gd name="connsiteY19" fmla="*/ 722 h 10000"/>
                <a:gd name="connsiteX20" fmla="*/ 9809 w 10004"/>
                <a:gd name="connsiteY20" fmla="*/ 811 h 10000"/>
                <a:gd name="connsiteX21" fmla="*/ 9879 w 10004"/>
                <a:gd name="connsiteY21" fmla="*/ 838 h 10000"/>
                <a:gd name="connsiteX22" fmla="*/ 9879 w 10004"/>
                <a:gd name="connsiteY22" fmla="*/ 838 h 10000"/>
                <a:gd name="connsiteX23" fmla="*/ 9917 w 10004"/>
                <a:gd name="connsiteY23" fmla="*/ 838 h 10000"/>
                <a:gd name="connsiteX24" fmla="*/ 9987 w 10004"/>
                <a:gd name="connsiteY24" fmla="*/ 811 h 10000"/>
                <a:gd name="connsiteX25" fmla="*/ 9950 w 10004"/>
                <a:gd name="connsiteY25" fmla="*/ 722 h 10000"/>
                <a:gd name="connsiteX0" fmla="*/ 9950 w 10101"/>
                <a:gd name="connsiteY0" fmla="*/ 722 h 10000"/>
                <a:gd name="connsiteX1" fmla="*/ 4993 w 10101"/>
                <a:gd name="connsiteY1" fmla="*/ 0 h 10000"/>
                <a:gd name="connsiteX2" fmla="*/ 70 w 10101"/>
                <a:gd name="connsiteY2" fmla="*/ 722 h 10000"/>
                <a:gd name="connsiteX3" fmla="*/ 0 w 10101"/>
                <a:gd name="connsiteY3" fmla="*/ 780 h 10000"/>
                <a:gd name="connsiteX4" fmla="*/ 0 w 10101"/>
                <a:gd name="connsiteY4" fmla="*/ 5896 h 10000"/>
                <a:gd name="connsiteX5" fmla="*/ 4993 w 10101"/>
                <a:gd name="connsiteY5" fmla="*/ 10000 h 10000"/>
                <a:gd name="connsiteX6" fmla="*/ 9987 w 10101"/>
                <a:gd name="connsiteY6" fmla="*/ 5896 h 10000"/>
                <a:gd name="connsiteX7" fmla="*/ 9987 w 10101"/>
                <a:gd name="connsiteY7" fmla="*/ 1069 h 10000"/>
                <a:gd name="connsiteX8" fmla="*/ 8437 w 10101"/>
                <a:gd name="connsiteY8" fmla="*/ 8699 h 10000"/>
                <a:gd name="connsiteX9" fmla="*/ 4993 w 10101"/>
                <a:gd name="connsiteY9" fmla="*/ 9884 h 10000"/>
                <a:gd name="connsiteX10" fmla="*/ 1583 w 10101"/>
                <a:gd name="connsiteY10" fmla="*/ 8699 h 10000"/>
                <a:gd name="connsiteX11" fmla="*/ 141 w 10101"/>
                <a:gd name="connsiteY11" fmla="*/ 5896 h 10000"/>
                <a:gd name="connsiteX12" fmla="*/ 141 w 10101"/>
                <a:gd name="connsiteY12" fmla="*/ 780 h 10000"/>
                <a:gd name="connsiteX13" fmla="*/ 70 w 10101"/>
                <a:gd name="connsiteY13" fmla="*/ 780 h 10000"/>
                <a:gd name="connsiteX14" fmla="*/ 103 w 10101"/>
                <a:gd name="connsiteY14" fmla="*/ 838 h 10000"/>
                <a:gd name="connsiteX15" fmla="*/ 103 w 10101"/>
                <a:gd name="connsiteY15" fmla="*/ 838 h 10000"/>
                <a:gd name="connsiteX16" fmla="*/ 4993 w 10101"/>
                <a:gd name="connsiteY16" fmla="*/ 116 h 10000"/>
                <a:gd name="connsiteX17" fmla="*/ 8437 w 10101"/>
                <a:gd name="connsiteY17" fmla="*/ 490 h 10000"/>
                <a:gd name="connsiteX18" fmla="*/ 9494 w 10101"/>
                <a:gd name="connsiteY18" fmla="*/ 722 h 10000"/>
                <a:gd name="connsiteX19" fmla="*/ 9809 w 10101"/>
                <a:gd name="connsiteY19" fmla="*/ 811 h 10000"/>
                <a:gd name="connsiteX20" fmla="*/ 9879 w 10101"/>
                <a:gd name="connsiteY20" fmla="*/ 838 h 10000"/>
                <a:gd name="connsiteX21" fmla="*/ 9879 w 10101"/>
                <a:gd name="connsiteY21" fmla="*/ 838 h 10000"/>
                <a:gd name="connsiteX22" fmla="*/ 9917 w 10101"/>
                <a:gd name="connsiteY22" fmla="*/ 838 h 10000"/>
                <a:gd name="connsiteX23" fmla="*/ 9987 w 10101"/>
                <a:gd name="connsiteY23" fmla="*/ 811 h 10000"/>
                <a:gd name="connsiteX24" fmla="*/ 9950 w 10101"/>
                <a:gd name="connsiteY24" fmla="*/ 722 h 10000"/>
                <a:gd name="connsiteX0" fmla="*/ 9950 w 10356"/>
                <a:gd name="connsiteY0" fmla="*/ 722 h 10337"/>
                <a:gd name="connsiteX1" fmla="*/ 4993 w 10356"/>
                <a:gd name="connsiteY1" fmla="*/ 0 h 10337"/>
                <a:gd name="connsiteX2" fmla="*/ 70 w 10356"/>
                <a:gd name="connsiteY2" fmla="*/ 722 h 10337"/>
                <a:gd name="connsiteX3" fmla="*/ 0 w 10356"/>
                <a:gd name="connsiteY3" fmla="*/ 780 h 10337"/>
                <a:gd name="connsiteX4" fmla="*/ 0 w 10356"/>
                <a:gd name="connsiteY4" fmla="*/ 5896 h 10337"/>
                <a:gd name="connsiteX5" fmla="*/ 4993 w 10356"/>
                <a:gd name="connsiteY5" fmla="*/ 10000 h 10337"/>
                <a:gd name="connsiteX6" fmla="*/ 9987 w 10356"/>
                <a:gd name="connsiteY6" fmla="*/ 5896 h 10337"/>
                <a:gd name="connsiteX7" fmla="*/ 9987 w 10356"/>
                <a:gd name="connsiteY7" fmla="*/ 1069 h 10337"/>
                <a:gd name="connsiteX8" fmla="*/ 4993 w 10356"/>
                <a:gd name="connsiteY8" fmla="*/ 9884 h 10337"/>
                <a:gd name="connsiteX9" fmla="*/ 1583 w 10356"/>
                <a:gd name="connsiteY9" fmla="*/ 8699 h 10337"/>
                <a:gd name="connsiteX10" fmla="*/ 141 w 10356"/>
                <a:gd name="connsiteY10" fmla="*/ 5896 h 10337"/>
                <a:gd name="connsiteX11" fmla="*/ 141 w 10356"/>
                <a:gd name="connsiteY11" fmla="*/ 780 h 10337"/>
                <a:gd name="connsiteX12" fmla="*/ 70 w 10356"/>
                <a:gd name="connsiteY12" fmla="*/ 780 h 10337"/>
                <a:gd name="connsiteX13" fmla="*/ 103 w 10356"/>
                <a:gd name="connsiteY13" fmla="*/ 838 h 10337"/>
                <a:gd name="connsiteX14" fmla="*/ 103 w 10356"/>
                <a:gd name="connsiteY14" fmla="*/ 838 h 10337"/>
                <a:gd name="connsiteX15" fmla="*/ 4993 w 10356"/>
                <a:gd name="connsiteY15" fmla="*/ 116 h 10337"/>
                <a:gd name="connsiteX16" fmla="*/ 8437 w 10356"/>
                <a:gd name="connsiteY16" fmla="*/ 490 h 10337"/>
                <a:gd name="connsiteX17" fmla="*/ 9494 w 10356"/>
                <a:gd name="connsiteY17" fmla="*/ 722 h 10337"/>
                <a:gd name="connsiteX18" fmla="*/ 9809 w 10356"/>
                <a:gd name="connsiteY18" fmla="*/ 811 h 10337"/>
                <a:gd name="connsiteX19" fmla="*/ 9879 w 10356"/>
                <a:gd name="connsiteY19" fmla="*/ 838 h 10337"/>
                <a:gd name="connsiteX20" fmla="*/ 9879 w 10356"/>
                <a:gd name="connsiteY20" fmla="*/ 838 h 10337"/>
                <a:gd name="connsiteX21" fmla="*/ 9917 w 10356"/>
                <a:gd name="connsiteY21" fmla="*/ 838 h 10337"/>
                <a:gd name="connsiteX22" fmla="*/ 9987 w 10356"/>
                <a:gd name="connsiteY22" fmla="*/ 811 h 10337"/>
                <a:gd name="connsiteX23" fmla="*/ 9950 w 10356"/>
                <a:gd name="connsiteY23" fmla="*/ 722 h 10337"/>
                <a:gd name="connsiteX0" fmla="*/ 9950 w 10609"/>
                <a:gd name="connsiteY0" fmla="*/ 722 h 10000"/>
                <a:gd name="connsiteX1" fmla="*/ 4993 w 10609"/>
                <a:gd name="connsiteY1" fmla="*/ 0 h 10000"/>
                <a:gd name="connsiteX2" fmla="*/ 70 w 10609"/>
                <a:gd name="connsiteY2" fmla="*/ 722 h 10000"/>
                <a:gd name="connsiteX3" fmla="*/ 0 w 10609"/>
                <a:gd name="connsiteY3" fmla="*/ 780 h 10000"/>
                <a:gd name="connsiteX4" fmla="*/ 0 w 10609"/>
                <a:gd name="connsiteY4" fmla="*/ 5896 h 10000"/>
                <a:gd name="connsiteX5" fmla="*/ 4993 w 10609"/>
                <a:gd name="connsiteY5" fmla="*/ 10000 h 10000"/>
                <a:gd name="connsiteX6" fmla="*/ 9987 w 10609"/>
                <a:gd name="connsiteY6" fmla="*/ 5896 h 10000"/>
                <a:gd name="connsiteX7" fmla="*/ 9987 w 10609"/>
                <a:gd name="connsiteY7" fmla="*/ 1069 h 10000"/>
                <a:gd name="connsiteX8" fmla="*/ 1583 w 10609"/>
                <a:gd name="connsiteY8" fmla="*/ 8699 h 10000"/>
                <a:gd name="connsiteX9" fmla="*/ 141 w 10609"/>
                <a:gd name="connsiteY9" fmla="*/ 5896 h 10000"/>
                <a:gd name="connsiteX10" fmla="*/ 141 w 10609"/>
                <a:gd name="connsiteY10" fmla="*/ 780 h 10000"/>
                <a:gd name="connsiteX11" fmla="*/ 70 w 10609"/>
                <a:gd name="connsiteY11" fmla="*/ 780 h 10000"/>
                <a:gd name="connsiteX12" fmla="*/ 103 w 10609"/>
                <a:gd name="connsiteY12" fmla="*/ 838 h 10000"/>
                <a:gd name="connsiteX13" fmla="*/ 103 w 10609"/>
                <a:gd name="connsiteY13" fmla="*/ 838 h 10000"/>
                <a:gd name="connsiteX14" fmla="*/ 4993 w 10609"/>
                <a:gd name="connsiteY14" fmla="*/ 116 h 10000"/>
                <a:gd name="connsiteX15" fmla="*/ 8437 w 10609"/>
                <a:gd name="connsiteY15" fmla="*/ 490 h 10000"/>
                <a:gd name="connsiteX16" fmla="*/ 9494 w 10609"/>
                <a:gd name="connsiteY16" fmla="*/ 722 h 10000"/>
                <a:gd name="connsiteX17" fmla="*/ 9809 w 10609"/>
                <a:gd name="connsiteY17" fmla="*/ 811 h 10000"/>
                <a:gd name="connsiteX18" fmla="*/ 9879 w 10609"/>
                <a:gd name="connsiteY18" fmla="*/ 838 h 10000"/>
                <a:gd name="connsiteX19" fmla="*/ 9879 w 10609"/>
                <a:gd name="connsiteY19" fmla="*/ 838 h 10000"/>
                <a:gd name="connsiteX20" fmla="*/ 9917 w 10609"/>
                <a:gd name="connsiteY20" fmla="*/ 838 h 10000"/>
                <a:gd name="connsiteX21" fmla="*/ 9987 w 10609"/>
                <a:gd name="connsiteY21" fmla="*/ 811 h 10000"/>
                <a:gd name="connsiteX22" fmla="*/ 9950 w 10609"/>
                <a:gd name="connsiteY22" fmla="*/ 722 h 10000"/>
                <a:gd name="connsiteX0" fmla="*/ 10538 w 11304"/>
                <a:gd name="connsiteY0" fmla="*/ 722 h 10000"/>
                <a:gd name="connsiteX1" fmla="*/ 5581 w 11304"/>
                <a:gd name="connsiteY1" fmla="*/ 0 h 10000"/>
                <a:gd name="connsiteX2" fmla="*/ 658 w 11304"/>
                <a:gd name="connsiteY2" fmla="*/ 722 h 10000"/>
                <a:gd name="connsiteX3" fmla="*/ 588 w 11304"/>
                <a:gd name="connsiteY3" fmla="*/ 780 h 10000"/>
                <a:gd name="connsiteX4" fmla="*/ 588 w 11304"/>
                <a:gd name="connsiteY4" fmla="*/ 5896 h 10000"/>
                <a:gd name="connsiteX5" fmla="*/ 5581 w 11304"/>
                <a:gd name="connsiteY5" fmla="*/ 10000 h 10000"/>
                <a:gd name="connsiteX6" fmla="*/ 10575 w 11304"/>
                <a:gd name="connsiteY6" fmla="*/ 5896 h 10000"/>
                <a:gd name="connsiteX7" fmla="*/ 10575 w 11304"/>
                <a:gd name="connsiteY7" fmla="*/ 1069 h 10000"/>
                <a:gd name="connsiteX8" fmla="*/ 729 w 11304"/>
                <a:gd name="connsiteY8" fmla="*/ 5896 h 10000"/>
                <a:gd name="connsiteX9" fmla="*/ 729 w 11304"/>
                <a:gd name="connsiteY9" fmla="*/ 780 h 10000"/>
                <a:gd name="connsiteX10" fmla="*/ 658 w 11304"/>
                <a:gd name="connsiteY10" fmla="*/ 780 h 10000"/>
                <a:gd name="connsiteX11" fmla="*/ 691 w 11304"/>
                <a:gd name="connsiteY11" fmla="*/ 838 h 10000"/>
                <a:gd name="connsiteX12" fmla="*/ 691 w 11304"/>
                <a:gd name="connsiteY12" fmla="*/ 838 h 10000"/>
                <a:gd name="connsiteX13" fmla="*/ 5581 w 11304"/>
                <a:gd name="connsiteY13" fmla="*/ 116 h 10000"/>
                <a:gd name="connsiteX14" fmla="*/ 9025 w 11304"/>
                <a:gd name="connsiteY14" fmla="*/ 490 h 10000"/>
                <a:gd name="connsiteX15" fmla="*/ 10082 w 11304"/>
                <a:gd name="connsiteY15" fmla="*/ 722 h 10000"/>
                <a:gd name="connsiteX16" fmla="*/ 10397 w 11304"/>
                <a:gd name="connsiteY16" fmla="*/ 811 h 10000"/>
                <a:gd name="connsiteX17" fmla="*/ 10467 w 11304"/>
                <a:gd name="connsiteY17" fmla="*/ 838 h 10000"/>
                <a:gd name="connsiteX18" fmla="*/ 10467 w 11304"/>
                <a:gd name="connsiteY18" fmla="*/ 838 h 10000"/>
                <a:gd name="connsiteX19" fmla="*/ 10505 w 11304"/>
                <a:gd name="connsiteY19" fmla="*/ 838 h 10000"/>
                <a:gd name="connsiteX20" fmla="*/ 10575 w 11304"/>
                <a:gd name="connsiteY20" fmla="*/ 811 h 10000"/>
                <a:gd name="connsiteX21" fmla="*/ 10538 w 11304"/>
                <a:gd name="connsiteY21" fmla="*/ 722 h 10000"/>
                <a:gd name="connsiteX0" fmla="*/ 10556 w 11322"/>
                <a:gd name="connsiteY0" fmla="*/ 722 h 10000"/>
                <a:gd name="connsiteX1" fmla="*/ 5599 w 11322"/>
                <a:gd name="connsiteY1" fmla="*/ 0 h 10000"/>
                <a:gd name="connsiteX2" fmla="*/ 676 w 11322"/>
                <a:gd name="connsiteY2" fmla="*/ 722 h 10000"/>
                <a:gd name="connsiteX3" fmla="*/ 606 w 11322"/>
                <a:gd name="connsiteY3" fmla="*/ 780 h 10000"/>
                <a:gd name="connsiteX4" fmla="*/ 606 w 11322"/>
                <a:gd name="connsiteY4" fmla="*/ 5896 h 10000"/>
                <a:gd name="connsiteX5" fmla="*/ 5599 w 11322"/>
                <a:gd name="connsiteY5" fmla="*/ 10000 h 10000"/>
                <a:gd name="connsiteX6" fmla="*/ 10593 w 11322"/>
                <a:gd name="connsiteY6" fmla="*/ 5896 h 10000"/>
                <a:gd name="connsiteX7" fmla="*/ 10593 w 11322"/>
                <a:gd name="connsiteY7" fmla="*/ 1069 h 10000"/>
                <a:gd name="connsiteX8" fmla="*/ 747 w 11322"/>
                <a:gd name="connsiteY8" fmla="*/ 780 h 10000"/>
                <a:gd name="connsiteX9" fmla="*/ 676 w 11322"/>
                <a:gd name="connsiteY9" fmla="*/ 780 h 10000"/>
                <a:gd name="connsiteX10" fmla="*/ 709 w 11322"/>
                <a:gd name="connsiteY10" fmla="*/ 838 h 10000"/>
                <a:gd name="connsiteX11" fmla="*/ 709 w 11322"/>
                <a:gd name="connsiteY11" fmla="*/ 838 h 10000"/>
                <a:gd name="connsiteX12" fmla="*/ 5599 w 11322"/>
                <a:gd name="connsiteY12" fmla="*/ 116 h 10000"/>
                <a:gd name="connsiteX13" fmla="*/ 9043 w 11322"/>
                <a:gd name="connsiteY13" fmla="*/ 490 h 10000"/>
                <a:gd name="connsiteX14" fmla="*/ 10100 w 11322"/>
                <a:gd name="connsiteY14" fmla="*/ 722 h 10000"/>
                <a:gd name="connsiteX15" fmla="*/ 10415 w 11322"/>
                <a:gd name="connsiteY15" fmla="*/ 811 h 10000"/>
                <a:gd name="connsiteX16" fmla="*/ 10485 w 11322"/>
                <a:gd name="connsiteY16" fmla="*/ 838 h 10000"/>
                <a:gd name="connsiteX17" fmla="*/ 10485 w 11322"/>
                <a:gd name="connsiteY17" fmla="*/ 838 h 10000"/>
                <a:gd name="connsiteX18" fmla="*/ 10523 w 11322"/>
                <a:gd name="connsiteY18" fmla="*/ 838 h 10000"/>
                <a:gd name="connsiteX19" fmla="*/ 10593 w 11322"/>
                <a:gd name="connsiteY19" fmla="*/ 811 h 10000"/>
                <a:gd name="connsiteX20" fmla="*/ 10556 w 11322"/>
                <a:gd name="connsiteY20" fmla="*/ 722 h 10000"/>
                <a:gd name="connsiteX0" fmla="*/ 10556 w 11322"/>
                <a:gd name="connsiteY0" fmla="*/ 722 h 10000"/>
                <a:gd name="connsiteX1" fmla="*/ 5599 w 11322"/>
                <a:gd name="connsiteY1" fmla="*/ 0 h 10000"/>
                <a:gd name="connsiteX2" fmla="*/ 676 w 11322"/>
                <a:gd name="connsiteY2" fmla="*/ 722 h 10000"/>
                <a:gd name="connsiteX3" fmla="*/ 606 w 11322"/>
                <a:gd name="connsiteY3" fmla="*/ 780 h 10000"/>
                <a:gd name="connsiteX4" fmla="*/ 606 w 11322"/>
                <a:gd name="connsiteY4" fmla="*/ 5896 h 10000"/>
                <a:gd name="connsiteX5" fmla="*/ 5599 w 11322"/>
                <a:gd name="connsiteY5" fmla="*/ 10000 h 10000"/>
                <a:gd name="connsiteX6" fmla="*/ 10593 w 11322"/>
                <a:gd name="connsiteY6" fmla="*/ 5896 h 10000"/>
                <a:gd name="connsiteX7" fmla="*/ 10593 w 11322"/>
                <a:gd name="connsiteY7" fmla="*/ 1069 h 10000"/>
                <a:gd name="connsiteX8" fmla="*/ 747 w 11322"/>
                <a:gd name="connsiteY8" fmla="*/ 780 h 10000"/>
                <a:gd name="connsiteX9" fmla="*/ 676 w 11322"/>
                <a:gd name="connsiteY9" fmla="*/ 780 h 10000"/>
                <a:gd name="connsiteX10" fmla="*/ 709 w 11322"/>
                <a:gd name="connsiteY10" fmla="*/ 838 h 10000"/>
                <a:gd name="connsiteX11" fmla="*/ 5599 w 11322"/>
                <a:gd name="connsiteY11" fmla="*/ 116 h 10000"/>
                <a:gd name="connsiteX12" fmla="*/ 9043 w 11322"/>
                <a:gd name="connsiteY12" fmla="*/ 490 h 10000"/>
                <a:gd name="connsiteX13" fmla="*/ 10100 w 11322"/>
                <a:gd name="connsiteY13" fmla="*/ 722 h 10000"/>
                <a:gd name="connsiteX14" fmla="*/ 10415 w 11322"/>
                <a:gd name="connsiteY14" fmla="*/ 811 h 10000"/>
                <a:gd name="connsiteX15" fmla="*/ 10485 w 11322"/>
                <a:gd name="connsiteY15" fmla="*/ 838 h 10000"/>
                <a:gd name="connsiteX16" fmla="*/ 10485 w 11322"/>
                <a:gd name="connsiteY16" fmla="*/ 838 h 10000"/>
                <a:gd name="connsiteX17" fmla="*/ 10523 w 11322"/>
                <a:gd name="connsiteY17" fmla="*/ 838 h 10000"/>
                <a:gd name="connsiteX18" fmla="*/ 10593 w 11322"/>
                <a:gd name="connsiteY18" fmla="*/ 811 h 10000"/>
                <a:gd name="connsiteX19" fmla="*/ 10556 w 11322"/>
                <a:gd name="connsiteY19" fmla="*/ 722 h 10000"/>
                <a:gd name="connsiteX0" fmla="*/ 10785 w 11551"/>
                <a:gd name="connsiteY0" fmla="*/ 722 h 10000"/>
                <a:gd name="connsiteX1" fmla="*/ 5828 w 11551"/>
                <a:gd name="connsiteY1" fmla="*/ 0 h 10000"/>
                <a:gd name="connsiteX2" fmla="*/ 905 w 11551"/>
                <a:gd name="connsiteY2" fmla="*/ 722 h 10000"/>
                <a:gd name="connsiteX3" fmla="*/ 835 w 11551"/>
                <a:gd name="connsiteY3" fmla="*/ 780 h 10000"/>
                <a:gd name="connsiteX4" fmla="*/ 835 w 11551"/>
                <a:gd name="connsiteY4" fmla="*/ 5896 h 10000"/>
                <a:gd name="connsiteX5" fmla="*/ 5828 w 11551"/>
                <a:gd name="connsiteY5" fmla="*/ 10000 h 10000"/>
                <a:gd name="connsiteX6" fmla="*/ 10822 w 11551"/>
                <a:gd name="connsiteY6" fmla="*/ 5896 h 10000"/>
                <a:gd name="connsiteX7" fmla="*/ 10822 w 11551"/>
                <a:gd name="connsiteY7" fmla="*/ 1069 h 10000"/>
                <a:gd name="connsiteX8" fmla="*/ 976 w 11551"/>
                <a:gd name="connsiteY8" fmla="*/ 780 h 10000"/>
                <a:gd name="connsiteX9" fmla="*/ 905 w 11551"/>
                <a:gd name="connsiteY9" fmla="*/ 780 h 10000"/>
                <a:gd name="connsiteX10" fmla="*/ 5828 w 11551"/>
                <a:gd name="connsiteY10" fmla="*/ 116 h 10000"/>
                <a:gd name="connsiteX11" fmla="*/ 9272 w 11551"/>
                <a:gd name="connsiteY11" fmla="*/ 490 h 10000"/>
                <a:gd name="connsiteX12" fmla="*/ 10329 w 11551"/>
                <a:gd name="connsiteY12" fmla="*/ 722 h 10000"/>
                <a:gd name="connsiteX13" fmla="*/ 10644 w 11551"/>
                <a:gd name="connsiteY13" fmla="*/ 811 h 10000"/>
                <a:gd name="connsiteX14" fmla="*/ 10714 w 11551"/>
                <a:gd name="connsiteY14" fmla="*/ 838 h 10000"/>
                <a:gd name="connsiteX15" fmla="*/ 10714 w 11551"/>
                <a:gd name="connsiteY15" fmla="*/ 838 h 10000"/>
                <a:gd name="connsiteX16" fmla="*/ 10752 w 11551"/>
                <a:gd name="connsiteY16" fmla="*/ 838 h 10000"/>
                <a:gd name="connsiteX17" fmla="*/ 10822 w 11551"/>
                <a:gd name="connsiteY17" fmla="*/ 811 h 10000"/>
                <a:gd name="connsiteX18" fmla="*/ 10785 w 11551"/>
                <a:gd name="connsiteY18" fmla="*/ 722 h 10000"/>
                <a:gd name="connsiteX0" fmla="*/ 9950 w 10716"/>
                <a:gd name="connsiteY0" fmla="*/ 722 h 10000"/>
                <a:gd name="connsiteX1" fmla="*/ 4993 w 10716"/>
                <a:gd name="connsiteY1" fmla="*/ 0 h 10000"/>
                <a:gd name="connsiteX2" fmla="*/ 70 w 10716"/>
                <a:gd name="connsiteY2" fmla="*/ 722 h 10000"/>
                <a:gd name="connsiteX3" fmla="*/ 0 w 10716"/>
                <a:gd name="connsiteY3" fmla="*/ 780 h 10000"/>
                <a:gd name="connsiteX4" fmla="*/ 0 w 10716"/>
                <a:gd name="connsiteY4" fmla="*/ 5896 h 10000"/>
                <a:gd name="connsiteX5" fmla="*/ 4993 w 10716"/>
                <a:gd name="connsiteY5" fmla="*/ 10000 h 10000"/>
                <a:gd name="connsiteX6" fmla="*/ 9987 w 10716"/>
                <a:gd name="connsiteY6" fmla="*/ 5896 h 10000"/>
                <a:gd name="connsiteX7" fmla="*/ 9987 w 10716"/>
                <a:gd name="connsiteY7" fmla="*/ 1069 h 10000"/>
                <a:gd name="connsiteX8" fmla="*/ 141 w 10716"/>
                <a:gd name="connsiteY8" fmla="*/ 780 h 10000"/>
                <a:gd name="connsiteX9" fmla="*/ 4993 w 10716"/>
                <a:gd name="connsiteY9" fmla="*/ 116 h 10000"/>
                <a:gd name="connsiteX10" fmla="*/ 8437 w 10716"/>
                <a:gd name="connsiteY10" fmla="*/ 490 h 10000"/>
                <a:gd name="connsiteX11" fmla="*/ 9494 w 10716"/>
                <a:gd name="connsiteY11" fmla="*/ 722 h 10000"/>
                <a:gd name="connsiteX12" fmla="*/ 9809 w 10716"/>
                <a:gd name="connsiteY12" fmla="*/ 811 h 10000"/>
                <a:gd name="connsiteX13" fmla="*/ 9879 w 10716"/>
                <a:gd name="connsiteY13" fmla="*/ 838 h 10000"/>
                <a:gd name="connsiteX14" fmla="*/ 9879 w 10716"/>
                <a:gd name="connsiteY14" fmla="*/ 838 h 10000"/>
                <a:gd name="connsiteX15" fmla="*/ 9917 w 10716"/>
                <a:gd name="connsiteY15" fmla="*/ 838 h 10000"/>
                <a:gd name="connsiteX16" fmla="*/ 9987 w 10716"/>
                <a:gd name="connsiteY16" fmla="*/ 811 h 10000"/>
                <a:gd name="connsiteX17" fmla="*/ 9950 w 10716"/>
                <a:gd name="connsiteY17" fmla="*/ 722 h 10000"/>
                <a:gd name="connsiteX0" fmla="*/ 9950 w 10356"/>
                <a:gd name="connsiteY0" fmla="*/ 722 h 10000"/>
                <a:gd name="connsiteX1" fmla="*/ 4993 w 10356"/>
                <a:gd name="connsiteY1" fmla="*/ 0 h 10000"/>
                <a:gd name="connsiteX2" fmla="*/ 70 w 10356"/>
                <a:gd name="connsiteY2" fmla="*/ 722 h 10000"/>
                <a:gd name="connsiteX3" fmla="*/ 0 w 10356"/>
                <a:gd name="connsiteY3" fmla="*/ 780 h 10000"/>
                <a:gd name="connsiteX4" fmla="*/ 0 w 10356"/>
                <a:gd name="connsiteY4" fmla="*/ 5896 h 10000"/>
                <a:gd name="connsiteX5" fmla="*/ 4993 w 10356"/>
                <a:gd name="connsiteY5" fmla="*/ 10000 h 10000"/>
                <a:gd name="connsiteX6" fmla="*/ 9987 w 10356"/>
                <a:gd name="connsiteY6" fmla="*/ 5896 h 10000"/>
                <a:gd name="connsiteX7" fmla="*/ 9987 w 10356"/>
                <a:gd name="connsiteY7" fmla="*/ 1069 h 10000"/>
                <a:gd name="connsiteX8" fmla="*/ 4993 w 10356"/>
                <a:gd name="connsiteY8" fmla="*/ 116 h 10000"/>
                <a:gd name="connsiteX9" fmla="*/ 8437 w 10356"/>
                <a:gd name="connsiteY9" fmla="*/ 490 h 10000"/>
                <a:gd name="connsiteX10" fmla="*/ 9494 w 10356"/>
                <a:gd name="connsiteY10" fmla="*/ 722 h 10000"/>
                <a:gd name="connsiteX11" fmla="*/ 9809 w 10356"/>
                <a:gd name="connsiteY11" fmla="*/ 811 h 10000"/>
                <a:gd name="connsiteX12" fmla="*/ 9879 w 10356"/>
                <a:gd name="connsiteY12" fmla="*/ 838 h 10000"/>
                <a:gd name="connsiteX13" fmla="*/ 9879 w 10356"/>
                <a:gd name="connsiteY13" fmla="*/ 838 h 10000"/>
                <a:gd name="connsiteX14" fmla="*/ 9917 w 10356"/>
                <a:gd name="connsiteY14" fmla="*/ 838 h 10000"/>
                <a:gd name="connsiteX15" fmla="*/ 9987 w 10356"/>
                <a:gd name="connsiteY15" fmla="*/ 811 h 10000"/>
                <a:gd name="connsiteX16" fmla="*/ 9950 w 10356"/>
                <a:gd name="connsiteY16" fmla="*/ 722 h 10000"/>
                <a:gd name="connsiteX0" fmla="*/ 9950 w 10101"/>
                <a:gd name="connsiteY0" fmla="*/ 722 h 10000"/>
                <a:gd name="connsiteX1" fmla="*/ 4993 w 10101"/>
                <a:gd name="connsiteY1" fmla="*/ 0 h 10000"/>
                <a:gd name="connsiteX2" fmla="*/ 70 w 10101"/>
                <a:gd name="connsiteY2" fmla="*/ 722 h 10000"/>
                <a:gd name="connsiteX3" fmla="*/ 0 w 10101"/>
                <a:gd name="connsiteY3" fmla="*/ 780 h 10000"/>
                <a:gd name="connsiteX4" fmla="*/ 0 w 10101"/>
                <a:gd name="connsiteY4" fmla="*/ 5896 h 10000"/>
                <a:gd name="connsiteX5" fmla="*/ 4993 w 10101"/>
                <a:gd name="connsiteY5" fmla="*/ 10000 h 10000"/>
                <a:gd name="connsiteX6" fmla="*/ 9987 w 10101"/>
                <a:gd name="connsiteY6" fmla="*/ 5896 h 10000"/>
                <a:gd name="connsiteX7" fmla="*/ 9987 w 10101"/>
                <a:gd name="connsiteY7" fmla="*/ 1069 h 10000"/>
                <a:gd name="connsiteX8" fmla="*/ 8437 w 10101"/>
                <a:gd name="connsiteY8" fmla="*/ 490 h 10000"/>
                <a:gd name="connsiteX9" fmla="*/ 9494 w 10101"/>
                <a:gd name="connsiteY9" fmla="*/ 722 h 10000"/>
                <a:gd name="connsiteX10" fmla="*/ 9809 w 10101"/>
                <a:gd name="connsiteY10" fmla="*/ 811 h 10000"/>
                <a:gd name="connsiteX11" fmla="*/ 9879 w 10101"/>
                <a:gd name="connsiteY11" fmla="*/ 838 h 10000"/>
                <a:gd name="connsiteX12" fmla="*/ 9879 w 10101"/>
                <a:gd name="connsiteY12" fmla="*/ 838 h 10000"/>
                <a:gd name="connsiteX13" fmla="*/ 9917 w 10101"/>
                <a:gd name="connsiteY13" fmla="*/ 838 h 10000"/>
                <a:gd name="connsiteX14" fmla="*/ 9987 w 10101"/>
                <a:gd name="connsiteY14" fmla="*/ 811 h 10000"/>
                <a:gd name="connsiteX15" fmla="*/ 9950 w 10101"/>
                <a:gd name="connsiteY15" fmla="*/ 722 h 10000"/>
                <a:gd name="connsiteX0" fmla="*/ 9950 w 10023"/>
                <a:gd name="connsiteY0" fmla="*/ 722 h 10000"/>
                <a:gd name="connsiteX1" fmla="*/ 4993 w 10023"/>
                <a:gd name="connsiteY1" fmla="*/ 0 h 10000"/>
                <a:gd name="connsiteX2" fmla="*/ 70 w 10023"/>
                <a:gd name="connsiteY2" fmla="*/ 722 h 10000"/>
                <a:gd name="connsiteX3" fmla="*/ 0 w 10023"/>
                <a:gd name="connsiteY3" fmla="*/ 780 h 10000"/>
                <a:gd name="connsiteX4" fmla="*/ 0 w 10023"/>
                <a:gd name="connsiteY4" fmla="*/ 5896 h 10000"/>
                <a:gd name="connsiteX5" fmla="*/ 4993 w 10023"/>
                <a:gd name="connsiteY5" fmla="*/ 10000 h 10000"/>
                <a:gd name="connsiteX6" fmla="*/ 9987 w 10023"/>
                <a:gd name="connsiteY6" fmla="*/ 5896 h 10000"/>
                <a:gd name="connsiteX7" fmla="*/ 9987 w 10023"/>
                <a:gd name="connsiteY7" fmla="*/ 1069 h 10000"/>
                <a:gd name="connsiteX8" fmla="*/ 9494 w 10023"/>
                <a:gd name="connsiteY8" fmla="*/ 722 h 10000"/>
                <a:gd name="connsiteX9" fmla="*/ 9809 w 10023"/>
                <a:gd name="connsiteY9" fmla="*/ 811 h 10000"/>
                <a:gd name="connsiteX10" fmla="*/ 9879 w 10023"/>
                <a:gd name="connsiteY10" fmla="*/ 838 h 10000"/>
                <a:gd name="connsiteX11" fmla="*/ 9879 w 10023"/>
                <a:gd name="connsiteY11" fmla="*/ 838 h 10000"/>
                <a:gd name="connsiteX12" fmla="*/ 9917 w 10023"/>
                <a:gd name="connsiteY12" fmla="*/ 838 h 10000"/>
                <a:gd name="connsiteX13" fmla="*/ 9987 w 10023"/>
                <a:gd name="connsiteY13" fmla="*/ 811 h 10000"/>
                <a:gd name="connsiteX14" fmla="*/ 9950 w 10023"/>
                <a:gd name="connsiteY14" fmla="*/ 722 h 10000"/>
                <a:gd name="connsiteX0" fmla="*/ 9950 w 10000"/>
                <a:gd name="connsiteY0" fmla="*/ 722 h 10000"/>
                <a:gd name="connsiteX1" fmla="*/ 4993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3 w 10000"/>
                <a:gd name="connsiteY5" fmla="*/ 10000 h 10000"/>
                <a:gd name="connsiteX6" fmla="*/ 9987 w 10000"/>
                <a:gd name="connsiteY6" fmla="*/ 5896 h 10000"/>
                <a:gd name="connsiteX7" fmla="*/ 9987 w 10000"/>
                <a:gd name="connsiteY7" fmla="*/ 1069 h 10000"/>
                <a:gd name="connsiteX8" fmla="*/ 9809 w 10000"/>
                <a:gd name="connsiteY8" fmla="*/ 811 h 10000"/>
                <a:gd name="connsiteX9" fmla="*/ 9879 w 10000"/>
                <a:gd name="connsiteY9" fmla="*/ 838 h 10000"/>
                <a:gd name="connsiteX10" fmla="*/ 9879 w 10000"/>
                <a:gd name="connsiteY10" fmla="*/ 838 h 10000"/>
                <a:gd name="connsiteX11" fmla="*/ 9917 w 10000"/>
                <a:gd name="connsiteY11" fmla="*/ 838 h 10000"/>
                <a:gd name="connsiteX12" fmla="*/ 9987 w 10000"/>
                <a:gd name="connsiteY12" fmla="*/ 811 h 10000"/>
                <a:gd name="connsiteX13" fmla="*/ 9950 w 10000"/>
                <a:gd name="connsiteY13" fmla="*/ 722 h 10000"/>
                <a:gd name="connsiteX0" fmla="*/ 9950 w 10000"/>
                <a:gd name="connsiteY0" fmla="*/ 722 h 10000"/>
                <a:gd name="connsiteX1" fmla="*/ 4993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3 w 10000"/>
                <a:gd name="connsiteY5" fmla="*/ 10000 h 10000"/>
                <a:gd name="connsiteX6" fmla="*/ 9987 w 10000"/>
                <a:gd name="connsiteY6" fmla="*/ 5896 h 10000"/>
                <a:gd name="connsiteX7" fmla="*/ 9987 w 10000"/>
                <a:gd name="connsiteY7" fmla="*/ 1069 h 10000"/>
                <a:gd name="connsiteX8" fmla="*/ 9809 w 10000"/>
                <a:gd name="connsiteY8" fmla="*/ 811 h 10000"/>
                <a:gd name="connsiteX9" fmla="*/ 9879 w 10000"/>
                <a:gd name="connsiteY9" fmla="*/ 838 h 10000"/>
                <a:gd name="connsiteX10" fmla="*/ 9879 w 10000"/>
                <a:gd name="connsiteY10" fmla="*/ 838 h 10000"/>
                <a:gd name="connsiteX11" fmla="*/ 9987 w 10000"/>
                <a:gd name="connsiteY11" fmla="*/ 811 h 10000"/>
                <a:gd name="connsiteX12" fmla="*/ 9950 w 10000"/>
                <a:gd name="connsiteY12" fmla="*/ 722 h 10000"/>
                <a:gd name="connsiteX0" fmla="*/ 9950 w 10000"/>
                <a:gd name="connsiteY0" fmla="*/ 722 h 10000"/>
                <a:gd name="connsiteX1" fmla="*/ 4993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3 w 10000"/>
                <a:gd name="connsiteY5" fmla="*/ 10000 h 10000"/>
                <a:gd name="connsiteX6" fmla="*/ 9987 w 10000"/>
                <a:gd name="connsiteY6" fmla="*/ 5896 h 10000"/>
                <a:gd name="connsiteX7" fmla="*/ 9987 w 10000"/>
                <a:gd name="connsiteY7" fmla="*/ 1069 h 10000"/>
                <a:gd name="connsiteX8" fmla="*/ 9879 w 10000"/>
                <a:gd name="connsiteY8" fmla="*/ 838 h 10000"/>
                <a:gd name="connsiteX9" fmla="*/ 9879 w 10000"/>
                <a:gd name="connsiteY9" fmla="*/ 838 h 10000"/>
                <a:gd name="connsiteX10" fmla="*/ 9987 w 10000"/>
                <a:gd name="connsiteY10" fmla="*/ 811 h 10000"/>
                <a:gd name="connsiteX11" fmla="*/ 9950 w 10000"/>
                <a:gd name="connsiteY11" fmla="*/ 722 h 10000"/>
                <a:gd name="connsiteX0" fmla="*/ 9950 w 9995"/>
                <a:gd name="connsiteY0" fmla="*/ 722 h 10000"/>
                <a:gd name="connsiteX1" fmla="*/ 4993 w 9995"/>
                <a:gd name="connsiteY1" fmla="*/ 0 h 10000"/>
                <a:gd name="connsiteX2" fmla="*/ 70 w 9995"/>
                <a:gd name="connsiteY2" fmla="*/ 722 h 10000"/>
                <a:gd name="connsiteX3" fmla="*/ 0 w 9995"/>
                <a:gd name="connsiteY3" fmla="*/ 780 h 10000"/>
                <a:gd name="connsiteX4" fmla="*/ 0 w 9995"/>
                <a:gd name="connsiteY4" fmla="*/ 5896 h 10000"/>
                <a:gd name="connsiteX5" fmla="*/ 4993 w 9995"/>
                <a:gd name="connsiteY5" fmla="*/ 10000 h 10000"/>
                <a:gd name="connsiteX6" fmla="*/ 9987 w 9995"/>
                <a:gd name="connsiteY6" fmla="*/ 5896 h 10000"/>
                <a:gd name="connsiteX7" fmla="*/ 9987 w 9995"/>
                <a:gd name="connsiteY7" fmla="*/ 1069 h 10000"/>
                <a:gd name="connsiteX8" fmla="*/ 9879 w 9995"/>
                <a:gd name="connsiteY8" fmla="*/ 838 h 10000"/>
                <a:gd name="connsiteX9" fmla="*/ 9879 w 9995"/>
                <a:gd name="connsiteY9" fmla="*/ 838 h 10000"/>
                <a:gd name="connsiteX10" fmla="*/ 9950 w 9995"/>
                <a:gd name="connsiteY10" fmla="*/ 722 h 10000"/>
                <a:gd name="connsiteX0" fmla="*/ 9955 w 10000"/>
                <a:gd name="connsiteY0" fmla="*/ 722 h 10000"/>
                <a:gd name="connsiteX1" fmla="*/ 4995 w 10000"/>
                <a:gd name="connsiteY1" fmla="*/ 0 h 10000"/>
                <a:gd name="connsiteX2" fmla="*/ 70 w 10000"/>
                <a:gd name="connsiteY2" fmla="*/ 722 h 10000"/>
                <a:gd name="connsiteX3" fmla="*/ 0 w 10000"/>
                <a:gd name="connsiteY3" fmla="*/ 780 h 10000"/>
                <a:gd name="connsiteX4" fmla="*/ 0 w 10000"/>
                <a:gd name="connsiteY4" fmla="*/ 5896 h 10000"/>
                <a:gd name="connsiteX5" fmla="*/ 4995 w 10000"/>
                <a:gd name="connsiteY5" fmla="*/ 10000 h 10000"/>
                <a:gd name="connsiteX6" fmla="*/ 9992 w 10000"/>
                <a:gd name="connsiteY6" fmla="*/ 5896 h 10000"/>
                <a:gd name="connsiteX7" fmla="*/ 9992 w 10000"/>
                <a:gd name="connsiteY7" fmla="*/ 1069 h 10000"/>
                <a:gd name="connsiteX8" fmla="*/ 9884 w 10000"/>
                <a:gd name="connsiteY8" fmla="*/ 838 h 10000"/>
                <a:gd name="connsiteX9" fmla="*/ 9955 w 10000"/>
                <a:gd name="connsiteY9" fmla="*/ 722 h 10000"/>
                <a:gd name="connsiteX0" fmla="*/ 9955 w 10333"/>
                <a:gd name="connsiteY0" fmla="*/ 722 h 10000"/>
                <a:gd name="connsiteX1" fmla="*/ 4995 w 10333"/>
                <a:gd name="connsiteY1" fmla="*/ 0 h 10000"/>
                <a:gd name="connsiteX2" fmla="*/ 70 w 10333"/>
                <a:gd name="connsiteY2" fmla="*/ 722 h 10000"/>
                <a:gd name="connsiteX3" fmla="*/ 0 w 10333"/>
                <a:gd name="connsiteY3" fmla="*/ 780 h 10000"/>
                <a:gd name="connsiteX4" fmla="*/ 0 w 10333"/>
                <a:gd name="connsiteY4" fmla="*/ 5896 h 10000"/>
                <a:gd name="connsiteX5" fmla="*/ 4995 w 10333"/>
                <a:gd name="connsiteY5" fmla="*/ 10000 h 10000"/>
                <a:gd name="connsiteX6" fmla="*/ 9992 w 10333"/>
                <a:gd name="connsiteY6" fmla="*/ 5896 h 10000"/>
                <a:gd name="connsiteX7" fmla="*/ 9992 w 10333"/>
                <a:gd name="connsiteY7" fmla="*/ 1069 h 10000"/>
                <a:gd name="connsiteX8" fmla="*/ 9955 w 10333"/>
                <a:gd name="connsiteY8" fmla="*/ 722 h 10000"/>
                <a:gd name="connsiteX0" fmla="*/ 9955 w 10333"/>
                <a:gd name="connsiteY0" fmla="*/ 722 h 10000"/>
                <a:gd name="connsiteX1" fmla="*/ 4995 w 10333"/>
                <a:gd name="connsiteY1" fmla="*/ 0 h 10000"/>
                <a:gd name="connsiteX2" fmla="*/ 70 w 10333"/>
                <a:gd name="connsiteY2" fmla="*/ 722 h 10000"/>
                <a:gd name="connsiteX3" fmla="*/ 0 w 10333"/>
                <a:gd name="connsiteY3" fmla="*/ 780 h 10000"/>
                <a:gd name="connsiteX4" fmla="*/ 0 w 10333"/>
                <a:gd name="connsiteY4" fmla="*/ 5896 h 10000"/>
                <a:gd name="connsiteX5" fmla="*/ 4995 w 10333"/>
                <a:gd name="connsiteY5" fmla="*/ 10000 h 10000"/>
                <a:gd name="connsiteX6" fmla="*/ 9992 w 10333"/>
                <a:gd name="connsiteY6" fmla="*/ 5896 h 10000"/>
                <a:gd name="connsiteX7" fmla="*/ 9992 w 10333"/>
                <a:gd name="connsiteY7" fmla="*/ 1069 h 10000"/>
                <a:gd name="connsiteX8" fmla="*/ 9955 w 10333"/>
                <a:gd name="connsiteY8" fmla="*/ 722 h 10000"/>
                <a:gd name="connsiteX0" fmla="*/ 9955 w 10333"/>
                <a:gd name="connsiteY0" fmla="*/ 722 h 10000"/>
                <a:gd name="connsiteX1" fmla="*/ 4995 w 10333"/>
                <a:gd name="connsiteY1" fmla="*/ 0 h 10000"/>
                <a:gd name="connsiteX2" fmla="*/ 70 w 10333"/>
                <a:gd name="connsiteY2" fmla="*/ 722 h 10000"/>
                <a:gd name="connsiteX3" fmla="*/ 0 w 10333"/>
                <a:gd name="connsiteY3" fmla="*/ 780 h 10000"/>
                <a:gd name="connsiteX4" fmla="*/ 0 w 10333"/>
                <a:gd name="connsiteY4" fmla="*/ 5896 h 10000"/>
                <a:gd name="connsiteX5" fmla="*/ 4995 w 10333"/>
                <a:gd name="connsiteY5" fmla="*/ 10000 h 10000"/>
                <a:gd name="connsiteX6" fmla="*/ 9992 w 10333"/>
                <a:gd name="connsiteY6" fmla="*/ 5896 h 10000"/>
                <a:gd name="connsiteX7" fmla="*/ 9992 w 10333"/>
                <a:gd name="connsiteY7" fmla="*/ 1069 h 10000"/>
                <a:gd name="connsiteX8" fmla="*/ 9955 w 10333"/>
                <a:gd name="connsiteY8" fmla="*/ 722 h 10000"/>
                <a:gd name="connsiteX0" fmla="*/ 9955 w 10337"/>
                <a:gd name="connsiteY0" fmla="*/ 722 h 10000"/>
                <a:gd name="connsiteX1" fmla="*/ 4995 w 10337"/>
                <a:gd name="connsiteY1" fmla="*/ 0 h 10000"/>
                <a:gd name="connsiteX2" fmla="*/ 70 w 10337"/>
                <a:gd name="connsiteY2" fmla="*/ 722 h 10000"/>
                <a:gd name="connsiteX3" fmla="*/ 0 w 10337"/>
                <a:gd name="connsiteY3" fmla="*/ 780 h 10000"/>
                <a:gd name="connsiteX4" fmla="*/ 0 w 10337"/>
                <a:gd name="connsiteY4" fmla="*/ 5896 h 10000"/>
                <a:gd name="connsiteX5" fmla="*/ 4995 w 10337"/>
                <a:gd name="connsiteY5" fmla="*/ 10000 h 10000"/>
                <a:gd name="connsiteX6" fmla="*/ 9992 w 10337"/>
                <a:gd name="connsiteY6" fmla="*/ 5896 h 10000"/>
                <a:gd name="connsiteX7" fmla="*/ 9992 w 10337"/>
                <a:gd name="connsiteY7" fmla="*/ 1069 h 10000"/>
                <a:gd name="connsiteX8" fmla="*/ 10004 w 10337"/>
                <a:gd name="connsiteY8" fmla="*/ 884 h 10000"/>
                <a:gd name="connsiteX9" fmla="*/ 9955 w 10337"/>
                <a:gd name="connsiteY9" fmla="*/ 722 h 10000"/>
                <a:gd name="connsiteX0" fmla="*/ 10004 w 10337"/>
                <a:gd name="connsiteY0" fmla="*/ 884 h 10000"/>
                <a:gd name="connsiteX1" fmla="*/ 9955 w 10337"/>
                <a:gd name="connsiteY1" fmla="*/ 722 h 10000"/>
                <a:gd name="connsiteX2" fmla="*/ 4995 w 10337"/>
                <a:gd name="connsiteY2" fmla="*/ 0 h 10000"/>
                <a:gd name="connsiteX3" fmla="*/ 70 w 10337"/>
                <a:gd name="connsiteY3" fmla="*/ 722 h 10000"/>
                <a:gd name="connsiteX4" fmla="*/ 0 w 10337"/>
                <a:gd name="connsiteY4" fmla="*/ 780 h 10000"/>
                <a:gd name="connsiteX5" fmla="*/ 0 w 10337"/>
                <a:gd name="connsiteY5" fmla="*/ 5896 h 10000"/>
                <a:gd name="connsiteX6" fmla="*/ 4995 w 10337"/>
                <a:gd name="connsiteY6" fmla="*/ 10000 h 10000"/>
                <a:gd name="connsiteX7" fmla="*/ 9992 w 10337"/>
                <a:gd name="connsiteY7" fmla="*/ 5896 h 10000"/>
                <a:gd name="connsiteX8" fmla="*/ 9992 w 10337"/>
                <a:gd name="connsiteY8" fmla="*/ 1069 h 10000"/>
                <a:gd name="connsiteX9" fmla="*/ 10166 w 10337"/>
                <a:gd name="connsiteY9" fmla="*/ 1017 h 10000"/>
                <a:gd name="connsiteX0" fmla="*/ 10004 w 10337"/>
                <a:gd name="connsiteY0" fmla="*/ 884 h 10000"/>
                <a:gd name="connsiteX1" fmla="*/ 9955 w 10337"/>
                <a:gd name="connsiteY1" fmla="*/ 722 h 10000"/>
                <a:gd name="connsiteX2" fmla="*/ 4995 w 10337"/>
                <a:gd name="connsiteY2" fmla="*/ 0 h 10000"/>
                <a:gd name="connsiteX3" fmla="*/ 70 w 10337"/>
                <a:gd name="connsiteY3" fmla="*/ 722 h 10000"/>
                <a:gd name="connsiteX4" fmla="*/ 0 w 10337"/>
                <a:gd name="connsiteY4" fmla="*/ 780 h 10000"/>
                <a:gd name="connsiteX5" fmla="*/ 0 w 10337"/>
                <a:gd name="connsiteY5" fmla="*/ 5896 h 10000"/>
                <a:gd name="connsiteX6" fmla="*/ 4995 w 10337"/>
                <a:gd name="connsiteY6" fmla="*/ 10000 h 10000"/>
                <a:gd name="connsiteX7" fmla="*/ 9992 w 10337"/>
                <a:gd name="connsiteY7" fmla="*/ 5896 h 10000"/>
                <a:gd name="connsiteX8" fmla="*/ 9992 w 10337"/>
                <a:gd name="connsiteY8" fmla="*/ 1069 h 10000"/>
                <a:gd name="connsiteX0" fmla="*/ 9955 w 9994"/>
                <a:gd name="connsiteY0" fmla="*/ 722 h 10000"/>
                <a:gd name="connsiteX1" fmla="*/ 4995 w 9994"/>
                <a:gd name="connsiteY1" fmla="*/ 0 h 10000"/>
                <a:gd name="connsiteX2" fmla="*/ 70 w 9994"/>
                <a:gd name="connsiteY2" fmla="*/ 722 h 10000"/>
                <a:gd name="connsiteX3" fmla="*/ 0 w 9994"/>
                <a:gd name="connsiteY3" fmla="*/ 780 h 10000"/>
                <a:gd name="connsiteX4" fmla="*/ 0 w 9994"/>
                <a:gd name="connsiteY4" fmla="*/ 5896 h 10000"/>
                <a:gd name="connsiteX5" fmla="*/ 4995 w 9994"/>
                <a:gd name="connsiteY5" fmla="*/ 10000 h 10000"/>
                <a:gd name="connsiteX6" fmla="*/ 9992 w 9994"/>
                <a:gd name="connsiteY6" fmla="*/ 5896 h 10000"/>
                <a:gd name="connsiteX7" fmla="*/ 9992 w 9994"/>
                <a:gd name="connsiteY7" fmla="*/ 106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 h="10000">
                  <a:moveTo>
                    <a:pt x="9955" y="722"/>
                  </a:moveTo>
                  <a:cubicBezTo>
                    <a:pt x="9955" y="722"/>
                    <a:pt x="7703" y="0"/>
                    <a:pt x="4995" y="0"/>
                  </a:cubicBezTo>
                  <a:cubicBezTo>
                    <a:pt x="2322" y="0"/>
                    <a:pt x="70" y="722"/>
                    <a:pt x="70" y="722"/>
                  </a:cubicBezTo>
                  <a:lnTo>
                    <a:pt x="0" y="780"/>
                  </a:lnTo>
                  <a:lnTo>
                    <a:pt x="0" y="5896"/>
                  </a:lnTo>
                  <a:cubicBezTo>
                    <a:pt x="0" y="8151"/>
                    <a:pt x="2252" y="10000"/>
                    <a:pt x="4995" y="10000"/>
                  </a:cubicBezTo>
                  <a:cubicBezTo>
                    <a:pt x="7774" y="10000"/>
                    <a:pt x="9992" y="8151"/>
                    <a:pt x="9992" y="5896"/>
                  </a:cubicBezTo>
                  <a:cubicBezTo>
                    <a:pt x="9992" y="4287"/>
                    <a:pt x="9998" y="1931"/>
                    <a:pt x="9992" y="1069"/>
                  </a:cubicBezTo>
                </a:path>
              </a:pathLst>
            </a:custGeom>
            <a:solidFill>
              <a:srgbClr val="E2E9EC"/>
            </a:solid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90" name="Freeform 19"/>
            <p:cNvSpPr>
              <a:spLocks/>
            </p:cNvSpPr>
            <p:nvPr/>
          </p:nvSpPr>
          <p:spPr bwMode="auto">
            <a:xfrm>
              <a:off x="3792536" y="782638"/>
              <a:ext cx="4576764" cy="5786438"/>
            </a:xfrm>
            <a:custGeom>
              <a:avLst/>
              <a:gdLst>
                <a:gd name="T0" fmla="*/ 76 w 1960"/>
                <a:gd name="T1" fmla="*/ 170 h 2478"/>
                <a:gd name="T2" fmla="*/ 976 w 1960"/>
                <a:gd name="T3" fmla="*/ 34 h 2478"/>
                <a:gd name="T4" fmla="*/ 1935 w 1960"/>
                <a:gd name="T5" fmla="*/ 178 h 2478"/>
                <a:gd name="T6" fmla="*/ 1943 w 1960"/>
                <a:gd name="T7" fmla="*/ 162 h 2478"/>
                <a:gd name="T8" fmla="*/ 1926 w 1960"/>
                <a:gd name="T9" fmla="*/ 162 h 2478"/>
                <a:gd name="T10" fmla="*/ 1926 w 1960"/>
                <a:gd name="T11" fmla="*/ 1502 h 2478"/>
                <a:gd name="T12" fmla="*/ 1646 w 1960"/>
                <a:gd name="T13" fmla="*/ 2164 h 2478"/>
                <a:gd name="T14" fmla="*/ 976 w 1960"/>
                <a:gd name="T15" fmla="*/ 2444 h 2478"/>
                <a:gd name="T16" fmla="*/ 314 w 1960"/>
                <a:gd name="T17" fmla="*/ 2164 h 2478"/>
                <a:gd name="T18" fmla="*/ 34 w 1960"/>
                <a:gd name="T19" fmla="*/ 1502 h 2478"/>
                <a:gd name="T20" fmla="*/ 34 w 1960"/>
                <a:gd name="T21" fmla="*/ 162 h 2478"/>
                <a:gd name="T22" fmla="*/ 17 w 1960"/>
                <a:gd name="T23" fmla="*/ 145 h 2478"/>
                <a:gd name="T24" fmla="*/ 0 w 1960"/>
                <a:gd name="T25" fmla="*/ 162 h 2478"/>
                <a:gd name="T26" fmla="*/ 0 w 1960"/>
                <a:gd name="T27" fmla="*/ 1502 h 2478"/>
                <a:gd name="T28" fmla="*/ 976 w 1960"/>
                <a:gd name="T29" fmla="*/ 2478 h 2478"/>
                <a:gd name="T30" fmla="*/ 1960 w 1960"/>
                <a:gd name="T31" fmla="*/ 1502 h 2478"/>
                <a:gd name="T32" fmla="*/ 1960 w 1960"/>
                <a:gd name="T33" fmla="*/ 162 h 2478"/>
                <a:gd name="T34" fmla="*/ 1943 w 1960"/>
                <a:gd name="T35" fmla="*/ 153 h 2478"/>
                <a:gd name="T36" fmla="*/ 976 w 1960"/>
                <a:gd name="T37" fmla="*/ 0 h 2478"/>
                <a:gd name="T38" fmla="*/ 68 w 1960"/>
                <a:gd name="T39" fmla="*/ 136 h 2478"/>
                <a:gd name="T40" fmla="*/ 51 w 1960"/>
                <a:gd name="T41" fmla="*/ 153 h 2478"/>
                <a:gd name="T42" fmla="*/ 76 w 1960"/>
                <a:gd name="T43" fmla="*/ 170 h 2478"/>
                <a:gd name="connsiteX0" fmla="*/ 260 w 10000"/>
                <a:gd name="connsiteY0" fmla="*/ 617 h 10000"/>
                <a:gd name="connsiteX1" fmla="*/ 4980 w 10000"/>
                <a:gd name="connsiteY1" fmla="*/ 137 h 10000"/>
                <a:gd name="connsiteX2" fmla="*/ 9872 w 10000"/>
                <a:gd name="connsiteY2" fmla="*/ 718 h 10000"/>
                <a:gd name="connsiteX3" fmla="*/ 9913 w 10000"/>
                <a:gd name="connsiteY3" fmla="*/ 654 h 10000"/>
                <a:gd name="connsiteX4" fmla="*/ 9827 w 10000"/>
                <a:gd name="connsiteY4" fmla="*/ 654 h 10000"/>
                <a:gd name="connsiteX5" fmla="*/ 9827 w 10000"/>
                <a:gd name="connsiteY5" fmla="*/ 6061 h 10000"/>
                <a:gd name="connsiteX6" fmla="*/ 8398 w 10000"/>
                <a:gd name="connsiteY6" fmla="*/ 8733 h 10000"/>
                <a:gd name="connsiteX7" fmla="*/ 4980 w 10000"/>
                <a:gd name="connsiteY7" fmla="*/ 9863 h 10000"/>
                <a:gd name="connsiteX8" fmla="*/ 1602 w 10000"/>
                <a:gd name="connsiteY8" fmla="*/ 8733 h 10000"/>
                <a:gd name="connsiteX9" fmla="*/ 173 w 10000"/>
                <a:gd name="connsiteY9" fmla="*/ 6061 h 10000"/>
                <a:gd name="connsiteX10" fmla="*/ 173 w 10000"/>
                <a:gd name="connsiteY10" fmla="*/ 654 h 10000"/>
                <a:gd name="connsiteX11" fmla="*/ 87 w 10000"/>
                <a:gd name="connsiteY11" fmla="*/ 585 h 10000"/>
                <a:gd name="connsiteX12" fmla="*/ 0 w 10000"/>
                <a:gd name="connsiteY12" fmla="*/ 654 h 10000"/>
                <a:gd name="connsiteX13" fmla="*/ 0 w 10000"/>
                <a:gd name="connsiteY13" fmla="*/ 6061 h 10000"/>
                <a:gd name="connsiteX14" fmla="*/ 4980 w 10000"/>
                <a:gd name="connsiteY14" fmla="*/ 10000 h 10000"/>
                <a:gd name="connsiteX15" fmla="*/ 10000 w 10000"/>
                <a:gd name="connsiteY15" fmla="*/ 6061 h 10000"/>
                <a:gd name="connsiteX16" fmla="*/ 10000 w 10000"/>
                <a:gd name="connsiteY16" fmla="*/ 654 h 10000"/>
                <a:gd name="connsiteX17" fmla="*/ 9913 w 10000"/>
                <a:gd name="connsiteY17" fmla="*/ 617 h 10000"/>
                <a:gd name="connsiteX18" fmla="*/ 4980 w 10000"/>
                <a:gd name="connsiteY18" fmla="*/ 0 h 10000"/>
                <a:gd name="connsiteX19" fmla="*/ 347 w 10000"/>
                <a:gd name="connsiteY19" fmla="*/ 549 h 10000"/>
                <a:gd name="connsiteX20" fmla="*/ 260 w 10000"/>
                <a:gd name="connsiteY20" fmla="*/ 617 h 10000"/>
                <a:gd name="connsiteX0" fmla="*/ 347 w 10000"/>
                <a:gd name="connsiteY0" fmla="*/ 549 h 10000"/>
                <a:gd name="connsiteX1" fmla="*/ 4980 w 10000"/>
                <a:gd name="connsiteY1" fmla="*/ 137 h 10000"/>
                <a:gd name="connsiteX2" fmla="*/ 9872 w 10000"/>
                <a:gd name="connsiteY2" fmla="*/ 718 h 10000"/>
                <a:gd name="connsiteX3" fmla="*/ 9913 w 10000"/>
                <a:gd name="connsiteY3" fmla="*/ 654 h 10000"/>
                <a:gd name="connsiteX4" fmla="*/ 9827 w 10000"/>
                <a:gd name="connsiteY4" fmla="*/ 654 h 10000"/>
                <a:gd name="connsiteX5" fmla="*/ 9827 w 10000"/>
                <a:gd name="connsiteY5" fmla="*/ 6061 h 10000"/>
                <a:gd name="connsiteX6" fmla="*/ 8398 w 10000"/>
                <a:gd name="connsiteY6" fmla="*/ 8733 h 10000"/>
                <a:gd name="connsiteX7" fmla="*/ 4980 w 10000"/>
                <a:gd name="connsiteY7" fmla="*/ 9863 h 10000"/>
                <a:gd name="connsiteX8" fmla="*/ 1602 w 10000"/>
                <a:gd name="connsiteY8" fmla="*/ 8733 h 10000"/>
                <a:gd name="connsiteX9" fmla="*/ 173 w 10000"/>
                <a:gd name="connsiteY9" fmla="*/ 6061 h 10000"/>
                <a:gd name="connsiteX10" fmla="*/ 173 w 10000"/>
                <a:gd name="connsiteY10" fmla="*/ 654 h 10000"/>
                <a:gd name="connsiteX11" fmla="*/ 87 w 10000"/>
                <a:gd name="connsiteY11" fmla="*/ 585 h 10000"/>
                <a:gd name="connsiteX12" fmla="*/ 0 w 10000"/>
                <a:gd name="connsiteY12" fmla="*/ 654 h 10000"/>
                <a:gd name="connsiteX13" fmla="*/ 0 w 10000"/>
                <a:gd name="connsiteY13" fmla="*/ 6061 h 10000"/>
                <a:gd name="connsiteX14" fmla="*/ 4980 w 10000"/>
                <a:gd name="connsiteY14" fmla="*/ 10000 h 10000"/>
                <a:gd name="connsiteX15" fmla="*/ 10000 w 10000"/>
                <a:gd name="connsiteY15" fmla="*/ 6061 h 10000"/>
                <a:gd name="connsiteX16" fmla="*/ 10000 w 10000"/>
                <a:gd name="connsiteY16" fmla="*/ 654 h 10000"/>
                <a:gd name="connsiteX17" fmla="*/ 9913 w 10000"/>
                <a:gd name="connsiteY17" fmla="*/ 617 h 10000"/>
                <a:gd name="connsiteX18" fmla="*/ 4980 w 10000"/>
                <a:gd name="connsiteY18" fmla="*/ 0 h 10000"/>
                <a:gd name="connsiteX19" fmla="*/ 347 w 10000"/>
                <a:gd name="connsiteY19" fmla="*/ 549 h 10000"/>
                <a:gd name="connsiteX0" fmla="*/ 347 w 10000"/>
                <a:gd name="connsiteY0" fmla="*/ 549 h 10000"/>
                <a:gd name="connsiteX1" fmla="*/ 9872 w 10000"/>
                <a:gd name="connsiteY1" fmla="*/ 718 h 10000"/>
                <a:gd name="connsiteX2" fmla="*/ 9913 w 10000"/>
                <a:gd name="connsiteY2" fmla="*/ 654 h 10000"/>
                <a:gd name="connsiteX3" fmla="*/ 9827 w 10000"/>
                <a:gd name="connsiteY3" fmla="*/ 654 h 10000"/>
                <a:gd name="connsiteX4" fmla="*/ 9827 w 10000"/>
                <a:gd name="connsiteY4" fmla="*/ 6061 h 10000"/>
                <a:gd name="connsiteX5" fmla="*/ 8398 w 10000"/>
                <a:gd name="connsiteY5" fmla="*/ 8733 h 10000"/>
                <a:gd name="connsiteX6" fmla="*/ 4980 w 10000"/>
                <a:gd name="connsiteY6" fmla="*/ 9863 h 10000"/>
                <a:gd name="connsiteX7" fmla="*/ 1602 w 10000"/>
                <a:gd name="connsiteY7" fmla="*/ 8733 h 10000"/>
                <a:gd name="connsiteX8" fmla="*/ 173 w 10000"/>
                <a:gd name="connsiteY8" fmla="*/ 6061 h 10000"/>
                <a:gd name="connsiteX9" fmla="*/ 173 w 10000"/>
                <a:gd name="connsiteY9" fmla="*/ 654 h 10000"/>
                <a:gd name="connsiteX10" fmla="*/ 87 w 10000"/>
                <a:gd name="connsiteY10" fmla="*/ 585 h 10000"/>
                <a:gd name="connsiteX11" fmla="*/ 0 w 10000"/>
                <a:gd name="connsiteY11" fmla="*/ 654 h 10000"/>
                <a:gd name="connsiteX12" fmla="*/ 0 w 10000"/>
                <a:gd name="connsiteY12" fmla="*/ 6061 h 10000"/>
                <a:gd name="connsiteX13" fmla="*/ 4980 w 10000"/>
                <a:gd name="connsiteY13" fmla="*/ 10000 h 10000"/>
                <a:gd name="connsiteX14" fmla="*/ 10000 w 10000"/>
                <a:gd name="connsiteY14" fmla="*/ 6061 h 10000"/>
                <a:gd name="connsiteX15" fmla="*/ 10000 w 10000"/>
                <a:gd name="connsiteY15" fmla="*/ 654 h 10000"/>
                <a:gd name="connsiteX16" fmla="*/ 9913 w 10000"/>
                <a:gd name="connsiteY16" fmla="*/ 617 h 10000"/>
                <a:gd name="connsiteX17" fmla="*/ 4980 w 10000"/>
                <a:gd name="connsiteY17" fmla="*/ 0 h 10000"/>
                <a:gd name="connsiteX18" fmla="*/ 347 w 10000"/>
                <a:gd name="connsiteY18" fmla="*/ 549 h 10000"/>
                <a:gd name="connsiteX0" fmla="*/ 347 w 10599"/>
                <a:gd name="connsiteY0" fmla="*/ 549 h 10000"/>
                <a:gd name="connsiteX1" fmla="*/ 9913 w 10599"/>
                <a:gd name="connsiteY1" fmla="*/ 654 h 10000"/>
                <a:gd name="connsiteX2" fmla="*/ 9827 w 10599"/>
                <a:gd name="connsiteY2" fmla="*/ 654 h 10000"/>
                <a:gd name="connsiteX3" fmla="*/ 9827 w 10599"/>
                <a:gd name="connsiteY3" fmla="*/ 6061 h 10000"/>
                <a:gd name="connsiteX4" fmla="*/ 8398 w 10599"/>
                <a:gd name="connsiteY4" fmla="*/ 8733 h 10000"/>
                <a:gd name="connsiteX5" fmla="*/ 4980 w 10599"/>
                <a:gd name="connsiteY5" fmla="*/ 9863 h 10000"/>
                <a:gd name="connsiteX6" fmla="*/ 1602 w 10599"/>
                <a:gd name="connsiteY6" fmla="*/ 8733 h 10000"/>
                <a:gd name="connsiteX7" fmla="*/ 173 w 10599"/>
                <a:gd name="connsiteY7" fmla="*/ 6061 h 10000"/>
                <a:gd name="connsiteX8" fmla="*/ 173 w 10599"/>
                <a:gd name="connsiteY8" fmla="*/ 654 h 10000"/>
                <a:gd name="connsiteX9" fmla="*/ 87 w 10599"/>
                <a:gd name="connsiteY9" fmla="*/ 585 h 10000"/>
                <a:gd name="connsiteX10" fmla="*/ 0 w 10599"/>
                <a:gd name="connsiteY10" fmla="*/ 654 h 10000"/>
                <a:gd name="connsiteX11" fmla="*/ 0 w 10599"/>
                <a:gd name="connsiteY11" fmla="*/ 6061 h 10000"/>
                <a:gd name="connsiteX12" fmla="*/ 4980 w 10599"/>
                <a:gd name="connsiteY12" fmla="*/ 10000 h 10000"/>
                <a:gd name="connsiteX13" fmla="*/ 10000 w 10599"/>
                <a:gd name="connsiteY13" fmla="*/ 6061 h 10000"/>
                <a:gd name="connsiteX14" fmla="*/ 10000 w 10599"/>
                <a:gd name="connsiteY14" fmla="*/ 654 h 10000"/>
                <a:gd name="connsiteX15" fmla="*/ 9913 w 10599"/>
                <a:gd name="connsiteY15" fmla="*/ 617 h 10000"/>
                <a:gd name="connsiteX16" fmla="*/ 4980 w 10599"/>
                <a:gd name="connsiteY16" fmla="*/ 0 h 10000"/>
                <a:gd name="connsiteX17" fmla="*/ 347 w 10599"/>
                <a:gd name="connsiteY17" fmla="*/ 549 h 10000"/>
                <a:gd name="connsiteX0" fmla="*/ 347 w 10649"/>
                <a:gd name="connsiteY0" fmla="*/ 549 h 10000"/>
                <a:gd name="connsiteX1" fmla="*/ 9913 w 10649"/>
                <a:gd name="connsiteY1" fmla="*/ 654 h 10000"/>
                <a:gd name="connsiteX2" fmla="*/ 9827 w 10649"/>
                <a:gd name="connsiteY2" fmla="*/ 6061 h 10000"/>
                <a:gd name="connsiteX3" fmla="*/ 8398 w 10649"/>
                <a:gd name="connsiteY3" fmla="*/ 8733 h 10000"/>
                <a:gd name="connsiteX4" fmla="*/ 4980 w 10649"/>
                <a:gd name="connsiteY4" fmla="*/ 9863 h 10000"/>
                <a:gd name="connsiteX5" fmla="*/ 1602 w 10649"/>
                <a:gd name="connsiteY5" fmla="*/ 8733 h 10000"/>
                <a:gd name="connsiteX6" fmla="*/ 173 w 10649"/>
                <a:gd name="connsiteY6" fmla="*/ 6061 h 10000"/>
                <a:gd name="connsiteX7" fmla="*/ 173 w 10649"/>
                <a:gd name="connsiteY7" fmla="*/ 654 h 10000"/>
                <a:gd name="connsiteX8" fmla="*/ 87 w 10649"/>
                <a:gd name="connsiteY8" fmla="*/ 585 h 10000"/>
                <a:gd name="connsiteX9" fmla="*/ 0 w 10649"/>
                <a:gd name="connsiteY9" fmla="*/ 654 h 10000"/>
                <a:gd name="connsiteX10" fmla="*/ 0 w 10649"/>
                <a:gd name="connsiteY10" fmla="*/ 6061 h 10000"/>
                <a:gd name="connsiteX11" fmla="*/ 4980 w 10649"/>
                <a:gd name="connsiteY11" fmla="*/ 10000 h 10000"/>
                <a:gd name="connsiteX12" fmla="*/ 10000 w 10649"/>
                <a:gd name="connsiteY12" fmla="*/ 6061 h 10000"/>
                <a:gd name="connsiteX13" fmla="*/ 10000 w 10649"/>
                <a:gd name="connsiteY13" fmla="*/ 654 h 10000"/>
                <a:gd name="connsiteX14" fmla="*/ 9913 w 10649"/>
                <a:gd name="connsiteY14" fmla="*/ 617 h 10000"/>
                <a:gd name="connsiteX15" fmla="*/ 4980 w 10649"/>
                <a:gd name="connsiteY15" fmla="*/ 0 h 10000"/>
                <a:gd name="connsiteX16" fmla="*/ 347 w 10649"/>
                <a:gd name="connsiteY16" fmla="*/ 549 h 10000"/>
                <a:gd name="connsiteX0" fmla="*/ 347 w 10359"/>
                <a:gd name="connsiteY0" fmla="*/ 549 h 10000"/>
                <a:gd name="connsiteX1" fmla="*/ 9913 w 10359"/>
                <a:gd name="connsiteY1" fmla="*/ 654 h 10000"/>
                <a:gd name="connsiteX2" fmla="*/ 8398 w 10359"/>
                <a:gd name="connsiteY2" fmla="*/ 8733 h 10000"/>
                <a:gd name="connsiteX3" fmla="*/ 4980 w 10359"/>
                <a:gd name="connsiteY3" fmla="*/ 9863 h 10000"/>
                <a:gd name="connsiteX4" fmla="*/ 1602 w 10359"/>
                <a:gd name="connsiteY4" fmla="*/ 8733 h 10000"/>
                <a:gd name="connsiteX5" fmla="*/ 173 w 10359"/>
                <a:gd name="connsiteY5" fmla="*/ 6061 h 10000"/>
                <a:gd name="connsiteX6" fmla="*/ 173 w 10359"/>
                <a:gd name="connsiteY6" fmla="*/ 654 h 10000"/>
                <a:gd name="connsiteX7" fmla="*/ 87 w 10359"/>
                <a:gd name="connsiteY7" fmla="*/ 585 h 10000"/>
                <a:gd name="connsiteX8" fmla="*/ 0 w 10359"/>
                <a:gd name="connsiteY8" fmla="*/ 654 h 10000"/>
                <a:gd name="connsiteX9" fmla="*/ 0 w 10359"/>
                <a:gd name="connsiteY9" fmla="*/ 6061 h 10000"/>
                <a:gd name="connsiteX10" fmla="*/ 4980 w 10359"/>
                <a:gd name="connsiteY10" fmla="*/ 10000 h 10000"/>
                <a:gd name="connsiteX11" fmla="*/ 10000 w 10359"/>
                <a:gd name="connsiteY11" fmla="*/ 6061 h 10000"/>
                <a:gd name="connsiteX12" fmla="*/ 10000 w 10359"/>
                <a:gd name="connsiteY12" fmla="*/ 654 h 10000"/>
                <a:gd name="connsiteX13" fmla="*/ 9913 w 10359"/>
                <a:gd name="connsiteY13" fmla="*/ 617 h 10000"/>
                <a:gd name="connsiteX14" fmla="*/ 4980 w 10359"/>
                <a:gd name="connsiteY14" fmla="*/ 0 h 10000"/>
                <a:gd name="connsiteX15" fmla="*/ 347 w 10359"/>
                <a:gd name="connsiteY15" fmla="*/ 549 h 10000"/>
                <a:gd name="connsiteX0" fmla="*/ 347 w 10004"/>
                <a:gd name="connsiteY0" fmla="*/ 587 h 10394"/>
                <a:gd name="connsiteX1" fmla="*/ 9913 w 10004"/>
                <a:gd name="connsiteY1" fmla="*/ 692 h 10394"/>
                <a:gd name="connsiteX2" fmla="*/ 4980 w 10004"/>
                <a:gd name="connsiteY2" fmla="*/ 9901 h 10394"/>
                <a:gd name="connsiteX3" fmla="*/ 1602 w 10004"/>
                <a:gd name="connsiteY3" fmla="*/ 8771 h 10394"/>
                <a:gd name="connsiteX4" fmla="*/ 173 w 10004"/>
                <a:gd name="connsiteY4" fmla="*/ 6099 h 10394"/>
                <a:gd name="connsiteX5" fmla="*/ 173 w 10004"/>
                <a:gd name="connsiteY5" fmla="*/ 692 h 10394"/>
                <a:gd name="connsiteX6" fmla="*/ 87 w 10004"/>
                <a:gd name="connsiteY6" fmla="*/ 623 h 10394"/>
                <a:gd name="connsiteX7" fmla="*/ 0 w 10004"/>
                <a:gd name="connsiteY7" fmla="*/ 692 h 10394"/>
                <a:gd name="connsiteX8" fmla="*/ 0 w 10004"/>
                <a:gd name="connsiteY8" fmla="*/ 6099 h 10394"/>
                <a:gd name="connsiteX9" fmla="*/ 4980 w 10004"/>
                <a:gd name="connsiteY9" fmla="*/ 10038 h 10394"/>
                <a:gd name="connsiteX10" fmla="*/ 10000 w 10004"/>
                <a:gd name="connsiteY10" fmla="*/ 6099 h 10394"/>
                <a:gd name="connsiteX11" fmla="*/ 10000 w 10004"/>
                <a:gd name="connsiteY11" fmla="*/ 692 h 10394"/>
                <a:gd name="connsiteX12" fmla="*/ 9913 w 10004"/>
                <a:gd name="connsiteY12" fmla="*/ 655 h 10394"/>
                <a:gd name="connsiteX13" fmla="*/ 4980 w 10004"/>
                <a:gd name="connsiteY13" fmla="*/ 38 h 10394"/>
                <a:gd name="connsiteX14" fmla="*/ 347 w 10004"/>
                <a:gd name="connsiteY14" fmla="*/ 587 h 10394"/>
                <a:gd name="connsiteX0" fmla="*/ 347 w 10000"/>
                <a:gd name="connsiteY0" fmla="*/ 549 h 10000"/>
                <a:gd name="connsiteX1" fmla="*/ 9913 w 10000"/>
                <a:gd name="connsiteY1" fmla="*/ 654 h 10000"/>
                <a:gd name="connsiteX2" fmla="*/ 1602 w 10000"/>
                <a:gd name="connsiteY2" fmla="*/ 8733 h 10000"/>
                <a:gd name="connsiteX3" fmla="*/ 173 w 10000"/>
                <a:gd name="connsiteY3" fmla="*/ 6061 h 10000"/>
                <a:gd name="connsiteX4" fmla="*/ 173 w 10000"/>
                <a:gd name="connsiteY4" fmla="*/ 654 h 10000"/>
                <a:gd name="connsiteX5" fmla="*/ 87 w 10000"/>
                <a:gd name="connsiteY5" fmla="*/ 585 h 10000"/>
                <a:gd name="connsiteX6" fmla="*/ 0 w 10000"/>
                <a:gd name="connsiteY6" fmla="*/ 654 h 10000"/>
                <a:gd name="connsiteX7" fmla="*/ 0 w 10000"/>
                <a:gd name="connsiteY7" fmla="*/ 6061 h 10000"/>
                <a:gd name="connsiteX8" fmla="*/ 4980 w 10000"/>
                <a:gd name="connsiteY8" fmla="*/ 10000 h 10000"/>
                <a:gd name="connsiteX9" fmla="*/ 10000 w 10000"/>
                <a:gd name="connsiteY9" fmla="*/ 6061 h 10000"/>
                <a:gd name="connsiteX10" fmla="*/ 10000 w 10000"/>
                <a:gd name="connsiteY10" fmla="*/ 654 h 10000"/>
                <a:gd name="connsiteX11" fmla="*/ 9913 w 10000"/>
                <a:gd name="connsiteY11" fmla="*/ 617 h 10000"/>
                <a:gd name="connsiteX12" fmla="*/ 4980 w 10000"/>
                <a:gd name="connsiteY12" fmla="*/ 0 h 10000"/>
                <a:gd name="connsiteX13" fmla="*/ 347 w 10000"/>
                <a:gd name="connsiteY13" fmla="*/ 549 h 10000"/>
                <a:gd name="connsiteX0" fmla="*/ 895 w 10548"/>
                <a:gd name="connsiteY0" fmla="*/ 549 h 10000"/>
                <a:gd name="connsiteX1" fmla="*/ 10461 w 10548"/>
                <a:gd name="connsiteY1" fmla="*/ 654 h 10000"/>
                <a:gd name="connsiteX2" fmla="*/ 721 w 10548"/>
                <a:gd name="connsiteY2" fmla="*/ 6061 h 10000"/>
                <a:gd name="connsiteX3" fmla="*/ 721 w 10548"/>
                <a:gd name="connsiteY3" fmla="*/ 654 h 10000"/>
                <a:gd name="connsiteX4" fmla="*/ 635 w 10548"/>
                <a:gd name="connsiteY4" fmla="*/ 585 h 10000"/>
                <a:gd name="connsiteX5" fmla="*/ 548 w 10548"/>
                <a:gd name="connsiteY5" fmla="*/ 654 h 10000"/>
                <a:gd name="connsiteX6" fmla="*/ 548 w 10548"/>
                <a:gd name="connsiteY6" fmla="*/ 6061 h 10000"/>
                <a:gd name="connsiteX7" fmla="*/ 5528 w 10548"/>
                <a:gd name="connsiteY7" fmla="*/ 10000 h 10000"/>
                <a:gd name="connsiteX8" fmla="*/ 10548 w 10548"/>
                <a:gd name="connsiteY8" fmla="*/ 6061 h 10000"/>
                <a:gd name="connsiteX9" fmla="*/ 10548 w 10548"/>
                <a:gd name="connsiteY9" fmla="*/ 654 h 10000"/>
                <a:gd name="connsiteX10" fmla="*/ 10461 w 10548"/>
                <a:gd name="connsiteY10" fmla="*/ 617 h 10000"/>
                <a:gd name="connsiteX11" fmla="*/ 5528 w 10548"/>
                <a:gd name="connsiteY11" fmla="*/ 0 h 10000"/>
                <a:gd name="connsiteX12" fmla="*/ 895 w 10548"/>
                <a:gd name="connsiteY12"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914 w 10567"/>
                <a:gd name="connsiteY0" fmla="*/ 549 h 10000"/>
                <a:gd name="connsiteX1" fmla="*/ 10480 w 10567"/>
                <a:gd name="connsiteY1" fmla="*/ 654 h 10000"/>
                <a:gd name="connsiteX2" fmla="*/ 740 w 10567"/>
                <a:gd name="connsiteY2" fmla="*/ 654 h 10000"/>
                <a:gd name="connsiteX3" fmla="*/ 654 w 10567"/>
                <a:gd name="connsiteY3" fmla="*/ 585 h 10000"/>
                <a:gd name="connsiteX4" fmla="*/ 567 w 10567"/>
                <a:gd name="connsiteY4" fmla="*/ 654 h 10000"/>
                <a:gd name="connsiteX5" fmla="*/ 567 w 10567"/>
                <a:gd name="connsiteY5" fmla="*/ 6061 h 10000"/>
                <a:gd name="connsiteX6" fmla="*/ 5547 w 10567"/>
                <a:gd name="connsiteY6" fmla="*/ 10000 h 10000"/>
                <a:gd name="connsiteX7" fmla="*/ 10567 w 10567"/>
                <a:gd name="connsiteY7" fmla="*/ 6061 h 10000"/>
                <a:gd name="connsiteX8" fmla="*/ 10567 w 10567"/>
                <a:gd name="connsiteY8" fmla="*/ 654 h 10000"/>
                <a:gd name="connsiteX9" fmla="*/ 10480 w 10567"/>
                <a:gd name="connsiteY9" fmla="*/ 617 h 10000"/>
                <a:gd name="connsiteX10" fmla="*/ 5547 w 10567"/>
                <a:gd name="connsiteY10" fmla="*/ 0 h 10000"/>
                <a:gd name="connsiteX11" fmla="*/ 914 w 10567"/>
                <a:gd name="connsiteY11" fmla="*/ 549 h 10000"/>
                <a:gd name="connsiteX0" fmla="*/ 740 w 10567"/>
                <a:gd name="connsiteY0" fmla="*/ 654 h 10000"/>
                <a:gd name="connsiteX1" fmla="*/ 654 w 10567"/>
                <a:gd name="connsiteY1" fmla="*/ 585 h 10000"/>
                <a:gd name="connsiteX2" fmla="*/ 567 w 10567"/>
                <a:gd name="connsiteY2" fmla="*/ 654 h 10000"/>
                <a:gd name="connsiteX3" fmla="*/ 567 w 10567"/>
                <a:gd name="connsiteY3" fmla="*/ 6061 h 10000"/>
                <a:gd name="connsiteX4" fmla="*/ 5547 w 10567"/>
                <a:gd name="connsiteY4" fmla="*/ 10000 h 10000"/>
                <a:gd name="connsiteX5" fmla="*/ 10567 w 10567"/>
                <a:gd name="connsiteY5" fmla="*/ 6061 h 10000"/>
                <a:gd name="connsiteX6" fmla="*/ 10567 w 10567"/>
                <a:gd name="connsiteY6" fmla="*/ 654 h 10000"/>
                <a:gd name="connsiteX7" fmla="*/ 10480 w 10567"/>
                <a:gd name="connsiteY7" fmla="*/ 617 h 10000"/>
                <a:gd name="connsiteX8" fmla="*/ 5547 w 10567"/>
                <a:gd name="connsiteY8" fmla="*/ 0 h 10000"/>
                <a:gd name="connsiteX9" fmla="*/ 914 w 10567"/>
                <a:gd name="connsiteY9" fmla="*/ 549 h 10000"/>
                <a:gd name="connsiteX10" fmla="*/ 10480 w 10567"/>
                <a:gd name="connsiteY10" fmla="*/ 654 h 10000"/>
                <a:gd name="connsiteX11" fmla="*/ 940 w 10567"/>
                <a:gd name="connsiteY11" fmla="*/ 812 h 10000"/>
                <a:gd name="connsiteX0" fmla="*/ 740 w 10567"/>
                <a:gd name="connsiteY0" fmla="*/ 654 h 10000"/>
                <a:gd name="connsiteX1" fmla="*/ 654 w 10567"/>
                <a:gd name="connsiteY1" fmla="*/ 585 h 10000"/>
                <a:gd name="connsiteX2" fmla="*/ 567 w 10567"/>
                <a:gd name="connsiteY2" fmla="*/ 654 h 10000"/>
                <a:gd name="connsiteX3" fmla="*/ 567 w 10567"/>
                <a:gd name="connsiteY3" fmla="*/ 6061 h 10000"/>
                <a:gd name="connsiteX4" fmla="*/ 5547 w 10567"/>
                <a:gd name="connsiteY4" fmla="*/ 10000 h 10000"/>
                <a:gd name="connsiteX5" fmla="*/ 10567 w 10567"/>
                <a:gd name="connsiteY5" fmla="*/ 6061 h 10000"/>
                <a:gd name="connsiteX6" fmla="*/ 10567 w 10567"/>
                <a:gd name="connsiteY6" fmla="*/ 654 h 10000"/>
                <a:gd name="connsiteX7" fmla="*/ 10480 w 10567"/>
                <a:gd name="connsiteY7" fmla="*/ 617 h 10000"/>
                <a:gd name="connsiteX8" fmla="*/ 5547 w 10567"/>
                <a:gd name="connsiteY8" fmla="*/ 0 h 10000"/>
                <a:gd name="connsiteX9" fmla="*/ 914 w 10567"/>
                <a:gd name="connsiteY9" fmla="*/ 549 h 10000"/>
                <a:gd name="connsiteX10" fmla="*/ 10480 w 10567"/>
                <a:gd name="connsiteY10" fmla="*/ 654 h 10000"/>
                <a:gd name="connsiteX0" fmla="*/ 173 w 10000"/>
                <a:gd name="connsiteY0" fmla="*/ 654 h 10000"/>
                <a:gd name="connsiteX1" fmla="*/ 0 w 10000"/>
                <a:gd name="connsiteY1" fmla="*/ 654 h 10000"/>
                <a:gd name="connsiteX2" fmla="*/ 0 w 10000"/>
                <a:gd name="connsiteY2" fmla="*/ 6061 h 10000"/>
                <a:gd name="connsiteX3" fmla="*/ 4980 w 10000"/>
                <a:gd name="connsiteY3" fmla="*/ 10000 h 10000"/>
                <a:gd name="connsiteX4" fmla="*/ 10000 w 10000"/>
                <a:gd name="connsiteY4" fmla="*/ 6061 h 10000"/>
                <a:gd name="connsiteX5" fmla="*/ 10000 w 10000"/>
                <a:gd name="connsiteY5" fmla="*/ 654 h 10000"/>
                <a:gd name="connsiteX6" fmla="*/ 9913 w 10000"/>
                <a:gd name="connsiteY6" fmla="*/ 617 h 10000"/>
                <a:gd name="connsiteX7" fmla="*/ 4980 w 10000"/>
                <a:gd name="connsiteY7" fmla="*/ 0 h 10000"/>
                <a:gd name="connsiteX8" fmla="*/ 347 w 10000"/>
                <a:gd name="connsiteY8" fmla="*/ 549 h 10000"/>
                <a:gd name="connsiteX9" fmla="*/ 9913 w 10000"/>
                <a:gd name="connsiteY9" fmla="*/ 654 h 10000"/>
                <a:gd name="connsiteX0" fmla="*/ 0 w 10000"/>
                <a:gd name="connsiteY0" fmla="*/ 654 h 10000"/>
                <a:gd name="connsiteX1" fmla="*/ 0 w 10000"/>
                <a:gd name="connsiteY1" fmla="*/ 6061 h 10000"/>
                <a:gd name="connsiteX2" fmla="*/ 4980 w 10000"/>
                <a:gd name="connsiteY2" fmla="*/ 10000 h 10000"/>
                <a:gd name="connsiteX3" fmla="*/ 10000 w 10000"/>
                <a:gd name="connsiteY3" fmla="*/ 6061 h 10000"/>
                <a:gd name="connsiteX4" fmla="*/ 10000 w 10000"/>
                <a:gd name="connsiteY4" fmla="*/ 654 h 10000"/>
                <a:gd name="connsiteX5" fmla="*/ 9913 w 10000"/>
                <a:gd name="connsiteY5" fmla="*/ 617 h 10000"/>
                <a:gd name="connsiteX6" fmla="*/ 4980 w 10000"/>
                <a:gd name="connsiteY6" fmla="*/ 0 h 10000"/>
                <a:gd name="connsiteX7" fmla="*/ 347 w 10000"/>
                <a:gd name="connsiteY7" fmla="*/ 549 h 10000"/>
                <a:gd name="connsiteX8" fmla="*/ 9913 w 10000"/>
                <a:gd name="connsiteY8" fmla="*/ 654 h 10000"/>
                <a:gd name="connsiteX0" fmla="*/ 0 w 10000"/>
                <a:gd name="connsiteY0" fmla="*/ 654 h 10000"/>
                <a:gd name="connsiteX1" fmla="*/ 0 w 10000"/>
                <a:gd name="connsiteY1" fmla="*/ 6061 h 10000"/>
                <a:gd name="connsiteX2" fmla="*/ 4980 w 10000"/>
                <a:gd name="connsiteY2" fmla="*/ 10000 h 10000"/>
                <a:gd name="connsiteX3" fmla="*/ 10000 w 10000"/>
                <a:gd name="connsiteY3" fmla="*/ 6061 h 10000"/>
                <a:gd name="connsiteX4" fmla="*/ 10000 w 10000"/>
                <a:gd name="connsiteY4" fmla="*/ 654 h 10000"/>
                <a:gd name="connsiteX5" fmla="*/ 9913 w 10000"/>
                <a:gd name="connsiteY5" fmla="*/ 617 h 10000"/>
                <a:gd name="connsiteX6" fmla="*/ 4980 w 10000"/>
                <a:gd name="connsiteY6" fmla="*/ 0 h 10000"/>
                <a:gd name="connsiteX7" fmla="*/ 347 w 10000"/>
                <a:gd name="connsiteY7" fmla="*/ 54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654"/>
                  </a:moveTo>
                  <a:lnTo>
                    <a:pt x="0" y="6061"/>
                  </a:lnTo>
                  <a:cubicBezTo>
                    <a:pt x="0" y="8220"/>
                    <a:pt x="2250" y="10000"/>
                    <a:pt x="4980" y="10000"/>
                  </a:cubicBezTo>
                  <a:cubicBezTo>
                    <a:pt x="7750" y="10000"/>
                    <a:pt x="10000" y="8220"/>
                    <a:pt x="10000" y="6061"/>
                  </a:cubicBezTo>
                  <a:lnTo>
                    <a:pt x="10000" y="654"/>
                  </a:lnTo>
                  <a:cubicBezTo>
                    <a:pt x="9971" y="642"/>
                    <a:pt x="9942" y="629"/>
                    <a:pt x="9913" y="617"/>
                  </a:cubicBezTo>
                  <a:cubicBezTo>
                    <a:pt x="8918" y="379"/>
                    <a:pt x="7056" y="0"/>
                    <a:pt x="4980" y="0"/>
                  </a:cubicBezTo>
                  <a:cubicBezTo>
                    <a:pt x="3117" y="0"/>
                    <a:pt x="1388" y="311"/>
                    <a:pt x="347" y="549"/>
                  </a:cubicBezTo>
                </a:path>
              </a:pathLst>
            </a:custGeom>
            <a:solidFill>
              <a:schemeClr val="bg1"/>
            </a:solid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cxnSp>
          <p:nvCxnSpPr>
            <p:cNvPr id="91" name="Straight Connector 90"/>
            <p:cNvCxnSpPr/>
            <p:nvPr/>
          </p:nvCxnSpPr>
          <p:spPr>
            <a:xfrm>
              <a:off x="3259136" y="782450"/>
              <a:ext cx="533400" cy="378621"/>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p:cNvCxnSpPr/>
            <p:nvPr/>
          </p:nvCxnSpPr>
          <p:spPr>
            <a:xfrm flipV="1">
              <a:off x="8369300" y="742683"/>
              <a:ext cx="495539" cy="418388"/>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p:cNvCxnSpPr/>
            <p:nvPr/>
          </p:nvCxnSpPr>
          <p:spPr>
            <a:xfrm>
              <a:off x="3792536" y="3675062"/>
              <a:ext cx="4576764" cy="0"/>
            </a:xfrm>
            <a:prstGeom prst="line">
              <a:avLst/>
            </a:prstGeom>
            <a:noFill/>
            <a:ln w="6350" cap="rnd">
              <a:solidFill>
                <a:srgbClr val="BECBD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p:cNvCxnSpPr/>
            <p:nvPr/>
          </p:nvCxnSpPr>
          <p:spPr>
            <a:xfrm>
              <a:off x="6080918" y="782638"/>
              <a:ext cx="0" cy="5786438"/>
            </a:xfrm>
            <a:prstGeom prst="line">
              <a:avLst/>
            </a:prstGeom>
            <a:noFill/>
            <a:ln w="6350" cap="rnd">
              <a:solidFill>
                <a:srgbClr val="BECBD1"/>
              </a:solidFill>
              <a:round/>
            </a:ln>
          </p:spPr>
          <p:style>
            <a:lnRef idx="2">
              <a:schemeClr val="accent1">
                <a:shade val="50000"/>
              </a:schemeClr>
            </a:lnRef>
            <a:fillRef idx="1">
              <a:schemeClr val="accent1"/>
            </a:fillRef>
            <a:effectRef idx="0">
              <a:schemeClr val="accent1"/>
            </a:effectRef>
            <a:fontRef idx="minor">
              <a:schemeClr val="lt1"/>
            </a:fontRef>
          </p:style>
        </p:cxnSp>
        <p:sp>
          <p:nvSpPr>
            <p:cNvPr id="95" name="Freeform 14"/>
            <p:cNvSpPr>
              <a:spLocks/>
            </p:cNvSpPr>
            <p:nvPr/>
          </p:nvSpPr>
          <p:spPr bwMode="auto">
            <a:xfrm>
              <a:off x="5021263" y="1635125"/>
              <a:ext cx="2120900" cy="1266825"/>
            </a:xfrm>
            <a:custGeom>
              <a:avLst/>
              <a:gdLst>
                <a:gd name="T0" fmla="*/ 187 w 908"/>
                <a:gd name="T1" fmla="*/ 467 h 543"/>
                <a:gd name="T2" fmla="*/ 187 w 908"/>
                <a:gd name="T3" fmla="*/ 450 h 543"/>
                <a:gd name="T4" fmla="*/ 263 w 908"/>
                <a:gd name="T5" fmla="*/ 263 h 543"/>
                <a:gd name="T6" fmla="*/ 450 w 908"/>
                <a:gd name="T7" fmla="*/ 187 h 543"/>
                <a:gd name="T8" fmla="*/ 645 w 908"/>
                <a:gd name="T9" fmla="*/ 263 h 543"/>
                <a:gd name="T10" fmla="*/ 721 w 908"/>
                <a:gd name="T11" fmla="*/ 450 h 543"/>
                <a:gd name="T12" fmla="*/ 721 w 908"/>
                <a:gd name="T13" fmla="*/ 526 h 543"/>
                <a:gd name="T14" fmla="*/ 721 w 908"/>
                <a:gd name="T15" fmla="*/ 543 h 543"/>
                <a:gd name="T16" fmla="*/ 738 w 908"/>
                <a:gd name="T17" fmla="*/ 543 h 543"/>
                <a:gd name="T18" fmla="*/ 883 w 908"/>
                <a:gd name="T19" fmla="*/ 543 h 543"/>
                <a:gd name="T20" fmla="*/ 900 w 908"/>
                <a:gd name="T21" fmla="*/ 543 h 543"/>
                <a:gd name="T22" fmla="*/ 908 w 908"/>
                <a:gd name="T23" fmla="*/ 526 h 543"/>
                <a:gd name="T24" fmla="*/ 908 w 908"/>
                <a:gd name="T25" fmla="*/ 450 h 543"/>
                <a:gd name="T26" fmla="*/ 450 w 908"/>
                <a:gd name="T27" fmla="*/ 0 h 543"/>
                <a:gd name="T28" fmla="*/ 0 w 908"/>
                <a:gd name="T29" fmla="*/ 450 h 543"/>
                <a:gd name="T30" fmla="*/ 0 w 908"/>
                <a:gd name="T31" fmla="*/ 526 h 543"/>
                <a:gd name="T32" fmla="*/ 9 w 908"/>
                <a:gd name="T33" fmla="*/ 543 h 543"/>
                <a:gd name="T34" fmla="*/ 17 w 908"/>
                <a:gd name="T35" fmla="*/ 543 h 543"/>
                <a:gd name="T36" fmla="*/ 170 w 908"/>
                <a:gd name="T37" fmla="*/ 543 h 543"/>
                <a:gd name="T38" fmla="*/ 187 w 908"/>
                <a:gd name="T39" fmla="*/ 526 h 543"/>
                <a:gd name="T40" fmla="*/ 170 w 908"/>
                <a:gd name="T41" fmla="*/ 509 h 543"/>
                <a:gd name="T42" fmla="*/ 34 w 908"/>
                <a:gd name="T43" fmla="*/ 509 h 543"/>
                <a:gd name="T44" fmla="*/ 34 w 908"/>
                <a:gd name="T45" fmla="*/ 450 h 543"/>
                <a:gd name="T46" fmla="*/ 161 w 908"/>
                <a:gd name="T47" fmla="*/ 153 h 543"/>
                <a:gd name="T48" fmla="*/ 450 w 908"/>
                <a:gd name="T49" fmla="*/ 34 h 543"/>
                <a:gd name="T50" fmla="*/ 747 w 908"/>
                <a:gd name="T51" fmla="*/ 153 h 543"/>
                <a:gd name="T52" fmla="*/ 866 w 908"/>
                <a:gd name="T53" fmla="*/ 450 h 543"/>
                <a:gd name="T54" fmla="*/ 866 w 908"/>
                <a:gd name="T55" fmla="*/ 509 h 543"/>
                <a:gd name="T56" fmla="*/ 755 w 908"/>
                <a:gd name="T57" fmla="*/ 509 h 543"/>
                <a:gd name="T58" fmla="*/ 755 w 908"/>
                <a:gd name="T59" fmla="*/ 450 h 543"/>
                <a:gd name="T60" fmla="*/ 450 w 908"/>
                <a:gd name="T61" fmla="*/ 144 h 543"/>
                <a:gd name="T62" fmla="*/ 153 w 908"/>
                <a:gd name="T63" fmla="*/ 450 h 543"/>
                <a:gd name="T64" fmla="*/ 153 w 908"/>
                <a:gd name="T65" fmla="*/ 467 h 543"/>
                <a:gd name="T66" fmla="*/ 170 w 908"/>
                <a:gd name="T67" fmla="*/ 492 h 543"/>
                <a:gd name="T68" fmla="*/ 187 w 908"/>
                <a:gd name="T69" fmla="*/ 467 h 543"/>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685 w 10000"/>
                <a:gd name="connsiteY31" fmla="*/ 8287 h 10000"/>
                <a:gd name="connsiteX32" fmla="*/ 1872 w 10000"/>
                <a:gd name="connsiteY32" fmla="*/ 9061 h 10000"/>
                <a:gd name="connsiteX33" fmla="*/ 2059 w 10000"/>
                <a:gd name="connsiteY33"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872 w 10000"/>
                <a:gd name="connsiteY31" fmla="*/ 9061 h 10000"/>
                <a:gd name="connsiteX32" fmla="*/ 2059 w 10000"/>
                <a:gd name="connsiteY32"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1872 w 10000"/>
                <a:gd name="connsiteY30" fmla="*/ 9061 h 10000"/>
                <a:gd name="connsiteX31" fmla="*/ 2059 w 10000"/>
                <a:gd name="connsiteY31"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2059 w 10000"/>
                <a:gd name="connsiteY30"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8287 h 10000"/>
                <a:gd name="connsiteX29" fmla="*/ 2059 w 10000"/>
                <a:gd name="connsiteY29" fmla="*/ 8600 h 10000"/>
                <a:gd name="connsiteX0" fmla="*/ 8315 w 10000"/>
                <a:gd name="connsiteY0" fmla="*/ 8287 h 10000"/>
                <a:gd name="connsiteX1" fmla="*/ 2059 w 10000"/>
                <a:gd name="connsiteY1" fmla="*/ 8600 h 10000"/>
                <a:gd name="connsiteX2" fmla="*/ 2059 w 10000"/>
                <a:gd name="connsiteY2" fmla="*/ 8287 h 10000"/>
                <a:gd name="connsiteX3" fmla="*/ 2896 w 10000"/>
                <a:gd name="connsiteY3" fmla="*/ 4843 h 10000"/>
                <a:gd name="connsiteX4" fmla="*/ 4956 w 10000"/>
                <a:gd name="connsiteY4" fmla="*/ 3444 h 10000"/>
                <a:gd name="connsiteX5" fmla="*/ 7104 w 10000"/>
                <a:gd name="connsiteY5" fmla="*/ 4843 h 10000"/>
                <a:gd name="connsiteX6" fmla="*/ 7941 w 10000"/>
                <a:gd name="connsiteY6" fmla="*/ 8287 h 10000"/>
                <a:gd name="connsiteX7" fmla="*/ 7941 w 10000"/>
                <a:gd name="connsiteY7" fmla="*/ 9687 h 10000"/>
                <a:gd name="connsiteX8" fmla="*/ 7941 w 10000"/>
                <a:gd name="connsiteY8" fmla="*/ 10000 h 10000"/>
                <a:gd name="connsiteX9" fmla="*/ 8128 w 10000"/>
                <a:gd name="connsiteY9" fmla="*/ 10000 h 10000"/>
                <a:gd name="connsiteX10" fmla="*/ 9725 w 10000"/>
                <a:gd name="connsiteY10" fmla="*/ 10000 h 10000"/>
                <a:gd name="connsiteX11" fmla="*/ 9912 w 10000"/>
                <a:gd name="connsiteY11" fmla="*/ 10000 h 10000"/>
                <a:gd name="connsiteX12" fmla="*/ 10000 w 10000"/>
                <a:gd name="connsiteY12" fmla="*/ 9687 h 10000"/>
                <a:gd name="connsiteX13" fmla="*/ 10000 w 10000"/>
                <a:gd name="connsiteY13" fmla="*/ 8287 h 10000"/>
                <a:gd name="connsiteX14" fmla="*/ 4956 w 10000"/>
                <a:gd name="connsiteY14" fmla="*/ 0 h 10000"/>
                <a:gd name="connsiteX15" fmla="*/ 0 w 10000"/>
                <a:gd name="connsiteY15" fmla="*/ 8287 h 10000"/>
                <a:gd name="connsiteX16" fmla="*/ 0 w 10000"/>
                <a:gd name="connsiteY16" fmla="*/ 9687 h 10000"/>
                <a:gd name="connsiteX17" fmla="*/ 99 w 10000"/>
                <a:gd name="connsiteY17" fmla="*/ 10000 h 10000"/>
                <a:gd name="connsiteX18" fmla="*/ 187 w 10000"/>
                <a:gd name="connsiteY18" fmla="*/ 10000 h 10000"/>
                <a:gd name="connsiteX19" fmla="*/ 1872 w 10000"/>
                <a:gd name="connsiteY19" fmla="*/ 10000 h 10000"/>
                <a:gd name="connsiteX20" fmla="*/ 2059 w 10000"/>
                <a:gd name="connsiteY20" fmla="*/ 9687 h 10000"/>
                <a:gd name="connsiteX21" fmla="*/ 1872 w 10000"/>
                <a:gd name="connsiteY21" fmla="*/ 9374 h 10000"/>
                <a:gd name="connsiteX22" fmla="*/ 374 w 10000"/>
                <a:gd name="connsiteY22" fmla="*/ 9374 h 10000"/>
                <a:gd name="connsiteX23" fmla="*/ 374 w 10000"/>
                <a:gd name="connsiteY23" fmla="*/ 8287 h 10000"/>
                <a:gd name="connsiteX24" fmla="*/ 1773 w 10000"/>
                <a:gd name="connsiteY24" fmla="*/ 2818 h 10000"/>
                <a:gd name="connsiteX25" fmla="*/ 4956 w 10000"/>
                <a:gd name="connsiteY25" fmla="*/ 626 h 10000"/>
                <a:gd name="connsiteX26" fmla="*/ 8227 w 10000"/>
                <a:gd name="connsiteY26" fmla="*/ 2818 h 10000"/>
                <a:gd name="connsiteX27" fmla="*/ 9537 w 10000"/>
                <a:gd name="connsiteY27" fmla="*/ 8287 h 10000"/>
                <a:gd name="connsiteX28" fmla="*/ 9537 w 10000"/>
                <a:gd name="connsiteY28" fmla="*/ 9374 h 10000"/>
                <a:gd name="connsiteX29" fmla="*/ 8746 w 10000"/>
                <a:gd name="connsiteY29"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746 w 10000"/>
                <a:gd name="connsiteY28"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2059" y="8600"/>
                  </a:moveTo>
                  <a:lnTo>
                    <a:pt x="2059" y="8287"/>
                  </a:lnTo>
                  <a:cubicBezTo>
                    <a:pt x="2059" y="6869"/>
                    <a:pt x="2335" y="5635"/>
                    <a:pt x="2896" y="4843"/>
                  </a:cubicBezTo>
                  <a:cubicBezTo>
                    <a:pt x="3458" y="3904"/>
                    <a:pt x="4207" y="3444"/>
                    <a:pt x="4956" y="3444"/>
                  </a:cubicBezTo>
                  <a:cubicBezTo>
                    <a:pt x="5793" y="3444"/>
                    <a:pt x="6542" y="3904"/>
                    <a:pt x="7104" y="4843"/>
                  </a:cubicBezTo>
                  <a:cubicBezTo>
                    <a:pt x="7566" y="5635"/>
                    <a:pt x="7941" y="6869"/>
                    <a:pt x="7941" y="8287"/>
                  </a:cubicBezTo>
                  <a:lnTo>
                    <a:pt x="7941" y="9687"/>
                  </a:lnTo>
                  <a:lnTo>
                    <a:pt x="7941" y="10000"/>
                  </a:lnTo>
                  <a:lnTo>
                    <a:pt x="8128" y="10000"/>
                  </a:lnTo>
                  <a:lnTo>
                    <a:pt x="9725" y="10000"/>
                  </a:lnTo>
                  <a:lnTo>
                    <a:pt x="9912" y="10000"/>
                  </a:lnTo>
                  <a:cubicBezTo>
                    <a:pt x="9912" y="9853"/>
                    <a:pt x="10000" y="9853"/>
                    <a:pt x="10000" y="9687"/>
                  </a:cubicBezTo>
                  <a:lnTo>
                    <a:pt x="10000" y="8287"/>
                  </a:lnTo>
                  <a:cubicBezTo>
                    <a:pt x="10000" y="3757"/>
                    <a:pt x="7753" y="0"/>
                    <a:pt x="4956" y="0"/>
                  </a:cubicBezTo>
                  <a:cubicBezTo>
                    <a:pt x="2247" y="0"/>
                    <a:pt x="0" y="3757"/>
                    <a:pt x="0" y="8287"/>
                  </a:cubicBezTo>
                  <a:lnTo>
                    <a:pt x="0" y="9687"/>
                  </a:lnTo>
                </a:path>
              </a:pathLst>
            </a:custGeom>
            <a:solidFill>
              <a:srgbClr val="E2E9EC"/>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96" name="Freeform 9"/>
            <p:cNvSpPr>
              <a:spLocks/>
            </p:cNvSpPr>
            <p:nvPr/>
          </p:nvSpPr>
          <p:spPr bwMode="auto">
            <a:xfrm>
              <a:off x="5019674" y="2725738"/>
              <a:ext cx="442914" cy="119063"/>
            </a:xfrm>
            <a:custGeom>
              <a:avLst/>
              <a:gdLst>
                <a:gd name="T0" fmla="*/ 225 w 225"/>
                <a:gd name="T1" fmla="*/ 0 h 75"/>
                <a:gd name="T2" fmla="*/ 0 w 225"/>
                <a:gd name="T3" fmla="*/ 0 h 75"/>
                <a:gd name="T4" fmla="*/ 0 w 225"/>
                <a:gd name="T5" fmla="*/ 75 h 75"/>
                <a:gd name="T6" fmla="*/ 225 w 225"/>
                <a:gd name="T7" fmla="*/ 75 h 75"/>
                <a:gd name="T8" fmla="*/ 225 w 225"/>
                <a:gd name="T9" fmla="*/ 0 h 75"/>
                <a:gd name="T10" fmla="*/ 225 w 225"/>
                <a:gd name="T11" fmla="*/ 0 h 75"/>
              </a:gdLst>
              <a:ahLst/>
              <a:cxnLst>
                <a:cxn ang="0">
                  <a:pos x="T0" y="T1"/>
                </a:cxn>
                <a:cxn ang="0">
                  <a:pos x="T2" y="T3"/>
                </a:cxn>
                <a:cxn ang="0">
                  <a:pos x="T4" y="T5"/>
                </a:cxn>
                <a:cxn ang="0">
                  <a:pos x="T6" y="T7"/>
                </a:cxn>
                <a:cxn ang="0">
                  <a:pos x="T8" y="T9"/>
                </a:cxn>
                <a:cxn ang="0">
                  <a:pos x="T10" y="T11"/>
                </a:cxn>
              </a:cxnLst>
              <a:rect l="0" t="0" r="r" b="b"/>
              <a:pathLst>
                <a:path w="225" h="75">
                  <a:moveTo>
                    <a:pt x="225" y="0"/>
                  </a:moveTo>
                  <a:lnTo>
                    <a:pt x="0" y="0"/>
                  </a:lnTo>
                  <a:lnTo>
                    <a:pt x="0" y="75"/>
                  </a:lnTo>
                  <a:lnTo>
                    <a:pt x="225" y="75"/>
                  </a:lnTo>
                  <a:lnTo>
                    <a:pt x="225" y="0"/>
                  </a:lnTo>
                  <a:lnTo>
                    <a:pt x="225"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0"/>
            <p:cNvSpPr>
              <a:spLocks/>
            </p:cNvSpPr>
            <p:nvPr/>
          </p:nvSpPr>
          <p:spPr bwMode="auto">
            <a:xfrm>
              <a:off x="6710362" y="2725738"/>
              <a:ext cx="430211" cy="119063"/>
            </a:xfrm>
            <a:custGeom>
              <a:avLst/>
              <a:gdLst>
                <a:gd name="T0" fmla="*/ 213 w 213"/>
                <a:gd name="T1" fmla="*/ 0 h 75"/>
                <a:gd name="T2" fmla="*/ 0 w 213"/>
                <a:gd name="T3" fmla="*/ 0 h 75"/>
                <a:gd name="T4" fmla="*/ 0 w 213"/>
                <a:gd name="T5" fmla="*/ 75 h 75"/>
                <a:gd name="T6" fmla="*/ 213 w 213"/>
                <a:gd name="T7" fmla="*/ 75 h 75"/>
                <a:gd name="T8" fmla="*/ 213 w 213"/>
                <a:gd name="T9" fmla="*/ 0 h 75"/>
                <a:gd name="T10" fmla="*/ 213 w 213"/>
                <a:gd name="T11" fmla="*/ 0 h 75"/>
              </a:gdLst>
              <a:ahLst/>
              <a:cxnLst>
                <a:cxn ang="0">
                  <a:pos x="T0" y="T1"/>
                </a:cxn>
                <a:cxn ang="0">
                  <a:pos x="T2" y="T3"/>
                </a:cxn>
                <a:cxn ang="0">
                  <a:pos x="T4" y="T5"/>
                </a:cxn>
                <a:cxn ang="0">
                  <a:pos x="T6" y="T7"/>
                </a:cxn>
                <a:cxn ang="0">
                  <a:pos x="T8" y="T9"/>
                </a:cxn>
                <a:cxn ang="0">
                  <a:pos x="T10" y="T11"/>
                </a:cxn>
              </a:cxnLst>
              <a:rect l="0" t="0" r="r" b="b"/>
              <a:pathLst>
                <a:path w="213" h="75">
                  <a:moveTo>
                    <a:pt x="213" y="0"/>
                  </a:moveTo>
                  <a:lnTo>
                    <a:pt x="0" y="0"/>
                  </a:lnTo>
                  <a:lnTo>
                    <a:pt x="0" y="75"/>
                  </a:lnTo>
                  <a:lnTo>
                    <a:pt x="213" y="75"/>
                  </a:lnTo>
                  <a:lnTo>
                    <a:pt x="213" y="0"/>
                  </a:lnTo>
                  <a:lnTo>
                    <a:pt x="213"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4"/>
            <p:cNvSpPr>
              <a:spLocks/>
            </p:cNvSpPr>
            <p:nvPr/>
          </p:nvSpPr>
          <p:spPr bwMode="auto">
            <a:xfrm>
              <a:off x="5021263" y="1635125"/>
              <a:ext cx="2120900" cy="1266825"/>
            </a:xfrm>
            <a:custGeom>
              <a:avLst/>
              <a:gdLst>
                <a:gd name="T0" fmla="*/ 187 w 908"/>
                <a:gd name="T1" fmla="*/ 467 h 543"/>
                <a:gd name="T2" fmla="*/ 187 w 908"/>
                <a:gd name="T3" fmla="*/ 450 h 543"/>
                <a:gd name="T4" fmla="*/ 263 w 908"/>
                <a:gd name="T5" fmla="*/ 263 h 543"/>
                <a:gd name="T6" fmla="*/ 450 w 908"/>
                <a:gd name="T7" fmla="*/ 187 h 543"/>
                <a:gd name="T8" fmla="*/ 645 w 908"/>
                <a:gd name="T9" fmla="*/ 263 h 543"/>
                <a:gd name="T10" fmla="*/ 721 w 908"/>
                <a:gd name="T11" fmla="*/ 450 h 543"/>
                <a:gd name="T12" fmla="*/ 721 w 908"/>
                <a:gd name="T13" fmla="*/ 526 h 543"/>
                <a:gd name="T14" fmla="*/ 721 w 908"/>
                <a:gd name="T15" fmla="*/ 543 h 543"/>
                <a:gd name="T16" fmla="*/ 738 w 908"/>
                <a:gd name="T17" fmla="*/ 543 h 543"/>
                <a:gd name="T18" fmla="*/ 883 w 908"/>
                <a:gd name="T19" fmla="*/ 543 h 543"/>
                <a:gd name="T20" fmla="*/ 900 w 908"/>
                <a:gd name="T21" fmla="*/ 543 h 543"/>
                <a:gd name="T22" fmla="*/ 908 w 908"/>
                <a:gd name="T23" fmla="*/ 526 h 543"/>
                <a:gd name="T24" fmla="*/ 908 w 908"/>
                <a:gd name="T25" fmla="*/ 450 h 543"/>
                <a:gd name="T26" fmla="*/ 450 w 908"/>
                <a:gd name="T27" fmla="*/ 0 h 543"/>
                <a:gd name="T28" fmla="*/ 0 w 908"/>
                <a:gd name="T29" fmla="*/ 450 h 543"/>
                <a:gd name="T30" fmla="*/ 0 w 908"/>
                <a:gd name="T31" fmla="*/ 526 h 543"/>
                <a:gd name="T32" fmla="*/ 9 w 908"/>
                <a:gd name="T33" fmla="*/ 543 h 543"/>
                <a:gd name="T34" fmla="*/ 17 w 908"/>
                <a:gd name="T35" fmla="*/ 543 h 543"/>
                <a:gd name="T36" fmla="*/ 170 w 908"/>
                <a:gd name="T37" fmla="*/ 543 h 543"/>
                <a:gd name="T38" fmla="*/ 187 w 908"/>
                <a:gd name="T39" fmla="*/ 526 h 543"/>
                <a:gd name="T40" fmla="*/ 170 w 908"/>
                <a:gd name="T41" fmla="*/ 509 h 543"/>
                <a:gd name="T42" fmla="*/ 34 w 908"/>
                <a:gd name="T43" fmla="*/ 509 h 543"/>
                <a:gd name="T44" fmla="*/ 34 w 908"/>
                <a:gd name="T45" fmla="*/ 450 h 543"/>
                <a:gd name="T46" fmla="*/ 161 w 908"/>
                <a:gd name="T47" fmla="*/ 153 h 543"/>
                <a:gd name="T48" fmla="*/ 450 w 908"/>
                <a:gd name="T49" fmla="*/ 34 h 543"/>
                <a:gd name="T50" fmla="*/ 747 w 908"/>
                <a:gd name="T51" fmla="*/ 153 h 543"/>
                <a:gd name="T52" fmla="*/ 866 w 908"/>
                <a:gd name="T53" fmla="*/ 450 h 543"/>
                <a:gd name="T54" fmla="*/ 866 w 908"/>
                <a:gd name="T55" fmla="*/ 509 h 543"/>
                <a:gd name="T56" fmla="*/ 755 w 908"/>
                <a:gd name="T57" fmla="*/ 509 h 543"/>
                <a:gd name="T58" fmla="*/ 755 w 908"/>
                <a:gd name="T59" fmla="*/ 450 h 543"/>
                <a:gd name="T60" fmla="*/ 450 w 908"/>
                <a:gd name="T61" fmla="*/ 144 h 543"/>
                <a:gd name="T62" fmla="*/ 153 w 908"/>
                <a:gd name="T63" fmla="*/ 450 h 543"/>
                <a:gd name="T64" fmla="*/ 153 w 908"/>
                <a:gd name="T65" fmla="*/ 467 h 543"/>
                <a:gd name="T66" fmla="*/ 170 w 908"/>
                <a:gd name="T67" fmla="*/ 492 h 543"/>
                <a:gd name="T68" fmla="*/ 187 w 908"/>
                <a:gd name="T69" fmla="*/ 467 h 543"/>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685 w 10000"/>
                <a:gd name="connsiteY31" fmla="*/ 8287 h 10000"/>
                <a:gd name="connsiteX32" fmla="*/ 1872 w 10000"/>
                <a:gd name="connsiteY32" fmla="*/ 9061 h 10000"/>
                <a:gd name="connsiteX33" fmla="*/ 2059 w 10000"/>
                <a:gd name="connsiteY33"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4956 w 10000"/>
                <a:gd name="connsiteY30" fmla="*/ 2652 h 10000"/>
                <a:gd name="connsiteX31" fmla="*/ 1872 w 10000"/>
                <a:gd name="connsiteY31" fmla="*/ 9061 h 10000"/>
                <a:gd name="connsiteX32" fmla="*/ 2059 w 10000"/>
                <a:gd name="connsiteY32"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1872 w 10000"/>
                <a:gd name="connsiteY30" fmla="*/ 9061 h 10000"/>
                <a:gd name="connsiteX31" fmla="*/ 2059 w 10000"/>
                <a:gd name="connsiteY31"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9374 h 10000"/>
                <a:gd name="connsiteX29" fmla="*/ 8315 w 10000"/>
                <a:gd name="connsiteY29" fmla="*/ 8287 h 10000"/>
                <a:gd name="connsiteX30" fmla="*/ 2059 w 10000"/>
                <a:gd name="connsiteY30" fmla="*/ 86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315 w 10000"/>
                <a:gd name="connsiteY28" fmla="*/ 8287 h 10000"/>
                <a:gd name="connsiteX29" fmla="*/ 2059 w 10000"/>
                <a:gd name="connsiteY29" fmla="*/ 8600 h 10000"/>
                <a:gd name="connsiteX0" fmla="*/ 8315 w 10000"/>
                <a:gd name="connsiteY0" fmla="*/ 8287 h 10000"/>
                <a:gd name="connsiteX1" fmla="*/ 2059 w 10000"/>
                <a:gd name="connsiteY1" fmla="*/ 8600 h 10000"/>
                <a:gd name="connsiteX2" fmla="*/ 2059 w 10000"/>
                <a:gd name="connsiteY2" fmla="*/ 8287 h 10000"/>
                <a:gd name="connsiteX3" fmla="*/ 2896 w 10000"/>
                <a:gd name="connsiteY3" fmla="*/ 4843 h 10000"/>
                <a:gd name="connsiteX4" fmla="*/ 4956 w 10000"/>
                <a:gd name="connsiteY4" fmla="*/ 3444 h 10000"/>
                <a:gd name="connsiteX5" fmla="*/ 7104 w 10000"/>
                <a:gd name="connsiteY5" fmla="*/ 4843 h 10000"/>
                <a:gd name="connsiteX6" fmla="*/ 7941 w 10000"/>
                <a:gd name="connsiteY6" fmla="*/ 8287 h 10000"/>
                <a:gd name="connsiteX7" fmla="*/ 7941 w 10000"/>
                <a:gd name="connsiteY7" fmla="*/ 9687 h 10000"/>
                <a:gd name="connsiteX8" fmla="*/ 7941 w 10000"/>
                <a:gd name="connsiteY8" fmla="*/ 10000 h 10000"/>
                <a:gd name="connsiteX9" fmla="*/ 8128 w 10000"/>
                <a:gd name="connsiteY9" fmla="*/ 10000 h 10000"/>
                <a:gd name="connsiteX10" fmla="*/ 9725 w 10000"/>
                <a:gd name="connsiteY10" fmla="*/ 10000 h 10000"/>
                <a:gd name="connsiteX11" fmla="*/ 9912 w 10000"/>
                <a:gd name="connsiteY11" fmla="*/ 10000 h 10000"/>
                <a:gd name="connsiteX12" fmla="*/ 10000 w 10000"/>
                <a:gd name="connsiteY12" fmla="*/ 9687 h 10000"/>
                <a:gd name="connsiteX13" fmla="*/ 10000 w 10000"/>
                <a:gd name="connsiteY13" fmla="*/ 8287 h 10000"/>
                <a:gd name="connsiteX14" fmla="*/ 4956 w 10000"/>
                <a:gd name="connsiteY14" fmla="*/ 0 h 10000"/>
                <a:gd name="connsiteX15" fmla="*/ 0 w 10000"/>
                <a:gd name="connsiteY15" fmla="*/ 8287 h 10000"/>
                <a:gd name="connsiteX16" fmla="*/ 0 w 10000"/>
                <a:gd name="connsiteY16" fmla="*/ 9687 h 10000"/>
                <a:gd name="connsiteX17" fmla="*/ 99 w 10000"/>
                <a:gd name="connsiteY17" fmla="*/ 10000 h 10000"/>
                <a:gd name="connsiteX18" fmla="*/ 187 w 10000"/>
                <a:gd name="connsiteY18" fmla="*/ 10000 h 10000"/>
                <a:gd name="connsiteX19" fmla="*/ 1872 w 10000"/>
                <a:gd name="connsiteY19" fmla="*/ 10000 h 10000"/>
                <a:gd name="connsiteX20" fmla="*/ 2059 w 10000"/>
                <a:gd name="connsiteY20" fmla="*/ 9687 h 10000"/>
                <a:gd name="connsiteX21" fmla="*/ 1872 w 10000"/>
                <a:gd name="connsiteY21" fmla="*/ 9374 h 10000"/>
                <a:gd name="connsiteX22" fmla="*/ 374 w 10000"/>
                <a:gd name="connsiteY22" fmla="*/ 9374 h 10000"/>
                <a:gd name="connsiteX23" fmla="*/ 374 w 10000"/>
                <a:gd name="connsiteY23" fmla="*/ 8287 h 10000"/>
                <a:gd name="connsiteX24" fmla="*/ 1773 w 10000"/>
                <a:gd name="connsiteY24" fmla="*/ 2818 h 10000"/>
                <a:gd name="connsiteX25" fmla="*/ 4956 w 10000"/>
                <a:gd name="connsiteY25" fmla="*/ 626 h 10000"/>
                <a:gd name="connsiteX26" fmla="*/ 8227 w 10000"/>
                <a:gd name="connsiteY26" fmla="*/ 2818 h 10000"/>
                <a:gd name="connsiteX27" fmla="*/ 9537 w 10000"/>
                <a:gd name="connsiteY27" fmla="*/ 8287 h 10000"/>
                <a:gd name="connsiteX28" fmla="*/ 9537 w 10000"/>
                <a:gd name="connsiteY28" fmla="*/ 9374 h 10000"/>
                <a:gd name="connsiteX29" fmla="*/ 8746 w 10000"/>
                <a:gd name="connsiteY29"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28" fmla="*/ 8746 w 10000"/>
                <a:gd name="connsiteY28" fmla="*/ 9009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27" fmla="*/ 9537 w 10000"/>
                <a:gd name="connsiteY27"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26" fmla="*/ 9537 w 10000"/>
                <a:gd name="connsiteY26"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25" fmla="*/ 8227 w 10000"/>
                <a:gd name="connsiteY25"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24" fmla="*/ 4956 w 10000"/>
                <a:gd name="connsiteY24" fmla="*/ 626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23" fmla="*/ 1773 w 10000"/>
                <a:gd name="connsiteY23" fmla="*/ 2818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22" fmla="*/ 374 w 10000"/>
                <a:gd name="connsiteY22" fmla="*/ 82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21" fmla="*/ 374 w 10000"/>
                <a:gd name="connsiteY21"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20" fmla="*/ 1872 w 10000"/>
                <a:gd name="connsiteY20" fmla="*/ 9374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19" fmla="*/ 2059 w 10000"/>
                <a:gd name="connsiteY19"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18" fmla="*/ 1872 w 10000"/>
                <a:gd name="connsiteY18"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17" fmla="*/ 187 w 10000"/>
                <a:gd name="connsiteY17"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16" fmla="*/ 99 w 10000"/>
                <a:gd name="connsiteY16" fmla="*/ 10000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 name="connsiteX0" fmla="*/ 2059 w 10000"/>
                <a:gd name="connsiteY0" fmla="*/ 8600 h 10000"/>
                <a:gd name="connsiteX1" fmla="*/ 2059 w 10000"/>
                <a:gd name="connsiteY1" fmla="*/ 8287 h 10000"/>
                <a:gd name="connsiteX2" fmla="*/ 2896 w 10000"/>
                <a:gd name="connsiteY2" fmla="*/ 4843 h 10000"/>
                <a:gd name="connsiteX3" fmla="*/ 4956 w 10000"/>
                <a:gd name="connsiteY3" fmla="*/ 3444 h 10000"/>
                <a:gd name="connsiteX4" fmla="*/ 7104 w 10000"/>
                <a:gd name="connsiteY4" fmla="*/ 4843 h 10000"/>
                <a:gd name="connsiteX5" fmla="*/ 7941 w 10000"/>
                <a:gd name="connsiteY5" fmla="*/ 8287 h 10000"/>
                <a:gd name="connsiteX6" fmla="*/ 7941 w 10000"/>
                <a:gd name="connsiteY6" fmla="*/ 9687 h 10000"/>
                <a:gd name="connsiteX7" fmla="*/ 7941 w 10000"/>
                <a:gd name="connsiteY7" fmla="*/ 10000 h 10000"/>
                <a:gd name="connsiteX8" fmla="*/ 8128 w 10000"/>
                <a:gd name="connsiteY8" fmla="*/ 10000 h 10000"/>
                <a:gd name="connsiteX9" fmla="*/ 9725 w 10000"/>
                <a:gd name="connsiteY9" fmla="*/ 10000 h 10000"/>
                <a:gd name="connsiteX10" fmla="*/ 9912 w 10000"/>
                <a:gd name="connsiteY10" fmla="*/ 10000 h 10000"/>
                <a:gd name="connsiteX11" fmla="*/ 10000 w 10000"/>
                <a:gd name="connsiteY11" fmla="*/ 9687 h 10000"/>
                <a:gd name="connsiteX12" fmla="*/ 10000 w 10000"/>
                <a:gd name="connsiteY12" fmla="*/ 8287 h 10000"/>
                <a:gd name="connsiteX13" fmla="*/ 4956 w 10000"/>
                <a:gd name="connsiteY13" fmla="*/ 0 h 10000"/>
                <a:gd name="connsiteX14" fmla="*/ 0 w 10000"/>
                <a:gd name="connsiteY14" fmla="*/ 8287 h 10000"/>
                <a:gd name="connsiteX15" fmla="*/ 0 w 10000"/>
                <a:gd name="connsiteY15" fmla="*/ 96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2059" y="8600"/>
                  </a:moveTo>
                  <a:lnTo>
                    <a:pt x="2059" y="8287"/>
                  </a:lnTo>
                  <a:cubicBezTo>
                    <a:pt x="2059" y="6869"/>
                    <a:pt x="2335" y="5635"/>
                    <a:pt x="2896" y="4843"/>
                  </a:cubicBezTo>
                  <a:cubicBezTo>
                    <a:pt x="3458" y="3904"/>
                    <a:pt x="4207" y="3444"/>
                    <a:pt x="4956" y="3444"/>
                  </a:cubicBezTo>
                  <a:cubicBezTo>
                    <a:pt x="5793" y="3444"/>
                    <a:pt x="6542" y="3904"/>
                    <a:pt x="7104" y="4843"/>
                  </a:cubicBezTo>
                  <a:cubicBezTo>
                    <a:pt x="7566" y="5635"/>
                    <a:pt x="7941" y="6869"/>
                    <a:pt x="7941" y="8287"/>
                  </a:cubicBezTo>
                  <a:lnTo>
                    <a:pt x="7941" y="9687"/>
                  </a:lnTo>
                  <a:lnTo>
                    <a:pt x="7941" y="10000"/>
                  </a:lnTo>
                  <a:lnTo>
                    <a:pt x="8128" y="10000"/>
                  </a:lnTo>
                  <a:lnTo>
                    <a:pt x="9725" y="10000"/>
                  </a:lnTo>
                  <a:lnTo>
                    <a:pt x="9912" y="10000"/>
                  </a:lnTo>
                  <a:cubicBezTo>
                    <a:pt x="9912" y="9853"/>
                    <a:pt x="10000" y="9853"/>
                    <a:pt x="10000" y="9687"/>
                  </a:cubicBezTo>
                  <a:lnTo>
                    <a:pt x="10000" y="8287"/>
                  </a:lnTo>
                  <a:cubicBezTo>
                    <a:pt x="10000" y="3757"/>
                    <a:pt x="7753" y="0"/>
                    <a:pt x="4956" y="0"/>
                  </a:cubicBezTo>
                  <a:cubicBezTo>
                    <a:pt x="2247" y="0"/>
                    <a:pt x="0" y="3757"/>
                    <a:pt x="0" y="8287"/>
                  </a:cubicBezTo>
                  <a:lnTo>
                    <a:pt x="0" y="9687"/>
                  </a:lnTo>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99" name="Freeform 7"/>
            <p:cNvSpPr>
              <a:spLocks/>
            </p:cNvSpPr>
            <p:nvPr/>
          </p:nvSpPr>
          <p:spPr bwMode="auto">
            <a:xfrm>
              <a:off x="4764088" y="2862263"/>
              <a:ext cx="2635250" cy="2001838"/>
            </a:xfrm>
            <a:custGeom>
              <a:avLst/>
              <a:gdLst>
                <a:gd name="T0" fmla="*/ 110 w 1128"/>
                <a:gd name="T1" fmla="*/ 857 h 857"/>
                <a:gd name="T2" fmla="*/ 51 w 1128"/>
                <a:gd name="T3" fmla="*/ 857 h 857"/>
                <a:gd name="T4" fmla="*/ 0 w 1128"/>
                <a:gd name="T5" fmla="*/ 806 h 857"/>
                <a:gd name="T6" fmla="*/ 0 w 1128"/>
                <a:gd name="T7" fmla="*/ 60 h 857"/>
                <a:gd name="T8" fmla="*/ 51 w 1128"/>
                <a:gd name="T9" fmla="*/ 0 h 857"/>
                <a:gd name="T10" fmla="*/ 1069 w 1128"/>
                <a:gd name="T11" fmla="*/ 0 h 857"/>
                <a:gd name="T12" fmla="*/ 1128 w 1128"/>
                <a:gd name="T13" fmla="*/ 60 h 857"/>
                <a:gd name="T14" fmla="*/ 1128 w 1128"/>
                <a:gd name="T15" fmla="*/ 806 h 857"/>
                <a:gd name="T16" fmla="*/ 1069 w 1128"/>
                <a:gd name="T17" fmla="*/ 857 h 857"/>
                <a:gd name="T18" fmla="*/ 153 w 1128"/>
                <a:gd name="T19" fmla="*/ 857 h 857"/>
                <a:gd name="T20" fmla="*/ 110 w 1128"/>
                <a:gd name="T21" fmla="*/ 857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8" h="857">
                  <a:moveTo>
                    <a:pt x="110" y="857"/>
                  </a:moveTo>
                  <a:cubicBezTo>
                    <a:pt x="51" y="857"/>
                    <a:pt x="51" y="857"/>
                    <a:pt x="51" y="857"/>
                  </a:cubicBezTo>
                  <a:cubicBezTo>
                    <a:pt x="25" y="857"/>
                    <a:pt x="0" y="832"/>
                    <a:pt x="0" y="806"/>
                  </a:cubicBezTo>
                  <a:cubicBezTo>
                    <a:pt x="0" y="60"/>
                    <a:pt x="0" y="60"/>
                    <a:pt x="0" y="60"/>
                  </a:cubicBezTo>
                  <a:cubicBezTo>
                    <a:pt x="0" y="26"/>
                    <a:pt x="25" y="0"/>
                    <a:pt x="51" y="0"/>
                  </a:cubicBezTo>
                  <a:cubicBezTo>
                    <a:pt x="1069" y="0"/>
                    <a:pt x="1069" y="0"/>
                    <a:pt x="1069" y="0"/>
                  </a:cubicBezTo>
                  <a:cubicBezTo>
                    <a:pt x="1103" y="0"/>
                    <a:pt x="1128" y="26"/>
                    <a:pt x="1128" y="60"/>
                  </a:cubicBezTo>
                  <a:cubicBezTo>
                    <a:pt x="1128" y="806"/>
                    <a:pt x="1128" y="806"/>
                    <a:pt x="1128" y="806"/>
                  </a:cubicBezTo>
                  <a:cubicBezTo>
                    <a:pt x="1128" y="832"/>
                    <a:pt x="1103" y="857"/>
                    <a:pt x="1069" y="857"/>
                  </a:cubicBezTo>
                  <a:cubicBezTo>
                    <a:pt x="153" y="857"/>
                    <a:pt x="153" y="857"/>
                    <a:pt x="153" y="857"/>
                  </a:cubicBezTo>
                  <a:cubicBezTo>
                    <a:pt x="110" y="857"/>
                    <a:pt x="110" y="857"/>
                    <a:pt x="110" y="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9"/>
            <p:cNvSpPr>
              <a:spLocks/>
            </p:cNvSpPr>
            <p:nvPr/>
          </p:nvSpPr>
          <p:spPr bwMode="auto">
            <a:xfrm>
              <a:off x="4724401" y="2822574"/>
              <a:ext cx="2714625" cy="2079625"/>
            </a:xfrm>
            <a:custGeom>
              <a:avLst/>
              <a:gdLst>
                <a:gd name="connsiteX0" fmla="*/ 160880 w 2714625"/>
                <a:gd name="connsiteY0" fmla="*/ 0 h 2079625"/>
                <a:gd name="connsiteX1" fmla="*/ 2553745 w 2714625"/>
                <a:gd name="connsiteY1" fmla="*/ 0 h 2079625"/>
                <a:gd name="connsiteX2" fmla="*/ 2714625 w 2714625"/>
                <a:gd name="connsiteY2" fmla="*/ 160880 h 2079625"/>
                <a:gd name="connsiteX3" fmla="*/ 2714625 w 2714625"/>
                <a:gd name="connsiteY3" fmla="*/ 1918745 h 2079625"/>
                <a:gd name="connsiteX4" fmla="*/ 2553745 w 2714625"/>
                <a:gd name="connsiteY4" fmla="*/ 2079625 h 2079625"/>
                <a:gd name="connsiteX5" fmla="*/ 421480 w 2714625"/>
                <a:gd name="connsiteY5" fmla="*/ 2079625 h 2079625"/>
                <a:gd name="connsiteX6" fmla="*/ 421480 w 2714625"/>
                <a:gd name="connsiteY6" fmla="*/ 1872457 h 2079625"/>
                <a:gd name="connsiteX7" fmla="*/ 331787 w 2714625"/>
                <a:gd name="connsiteY7" fmla="*/ 1872457 h 2079625"/>
                <a:gd name="connsiteX8" fmla="*/ 331787 w 2714625"/>
                <a:gd name="connsiteY8" fmla="*/ 2079625 h 2079625"/>
                <a:gd name="connsiteX9" fmla="*/ 160880 w 2714625"/>
                <a:gd name="connsiteY9" fmla="*/ 2079625 h 2079625"/>
                <a:gd name="connsiteX10" fmla="*/ 0 w 2714625"/>
                <a:gd name="connsiteY10" fmla="*/ 1918745 h 2079625"/>
                <a:gd name="connsiteX11" fmla="*/ 0 w 2714625"/>
                <a:gd name="connsiteY11" fmla="*/ 160880 h 2079625"/>
                <a:gd name="connsiteX12" fmla="*/ 160880 w 2714625"/>
                <a:gd name="connsiteY12" fmla="*/ 0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12" fmla="*/ 512920 w 2714625"/>
                <a:gd name="connsiteY12" fmla="*/ 1963897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0" fmla="*/ 331787 w 2714625"/>
                <a:gd name="connsiteY0" fmla="*/ 1872457 h 2079625"/>
                <a:gd name="connsiteX1" fmla="*/ 331787 w 2714625"/>
                <a:gd name="connsiteY1" fmla="*/ 2079625 h 2079625"/>
                <a:gd name="connsiteX2" fmla="*/ 160880 w 2714625"/>
                <a:gd name="connsiteY2" fmla="*/ 2079625 h 2079625"/>
                <a:gd name="connsiteX3" fmla="*/ 0 w 2714625"/>
                <a:gd name="connsiteY3" fmla="*/ 1918745 h 2079625"/>
                <a:gd name="connsiteX4" fmla="*/ 0 w 2714625"/>
                <a:gd name="connsiteY4" fmla="*/ 160880 h 2079625"/>
                <a:gd name="connsiteX5" fmla="*/ 160880 w 2714625"/>
                <a:gd name="connsiteY5" fmla="*/ 0 h 2079625"/>
                <a:gd name="connsiteX6" fmla="*/ 2553745 w 2714625"/>
                <a:gd name="connsiteY6" fmla="*/ 0 h 2079625"/>
                <a:gd name="connsiteX7" fmla="*/ 2714625 w 2714625"/>
                <a:gd name="connsiteY7" fmla="*/ 160880 h 2079625"/>
                <a:gd name="connsiteX8" fmla="*/ 2714625 w 2714625"/>
                <a:gd name="connsiteY8" fmla="*/ 1918745 h 2079625"/>
                <a:gd name="connsiteX9" fmla="*/ 2553745 w 2714625"/>
                <a:gd name="connsiteY9" fmla="*/ 2079625 h 2079625"/>
                <a:gd name="connsiteX10" fmla="*/ 421480 w 2714625"/>
                <a:gd name="connsiteY10" fmla="*/ 2079625 h 2079625"/>
                <a:gd name="connsiteX0" fmla="*/ 331787 w 2714625"/>
                <a:gd name="connsiteY0" fmla="*/ 2079625 h 2079625"/>
                <a:gd name="connsiteX1" fmla="*/ 160880 w 2714625"/>
                <a:gd name="connsiteY1" fmla="*/ 2079625 h 2079625"/>
                <a:gd name="connsiteX2" fmla="*/ 0 w 2714625"/>
                <a:gd name="connsiteY2" fmla="*/ 1918745 h 2079625"/>
                <a:gd name="connsiteX3" fmla="*/ 0 w 2714625"/>
                <a:gd name="connsiteY3" fmla="*/ 160880 h 2079625"/>
                <a:gd name="connsiteX4" fmla="*/ 160880 w 2714625"/>
                <a:gd name="connsiteY4" fmla="*/ 0 h 2079625"/>
                <a:gd name="connsiteX5" fmla="*/ 2553745 w 2714625"/>
                <a:gd name="connsiteY5" fmla="*/ 0 h 2079625"/>
                <a:gd name="connsiteX6" fmla="*/ 2714625 w 2714625"/>
                <a:gd name="connsiteY6" fmla="*/ 160880 h 2079625"/>
                <a:gd name="connsiteX7" fmla="*/ 2714625 w 2714625"/>
                <a:gd name="connsiteY7" fmla="*/ 1918745 h 2079625"/>
                <a:gd name="connsiteX8" fmla="*/ 2553745 w 2714625"/>
                <a:gd name="connsiteY8" fmla="*/ 2079625 h 2079625"/>
                <a:gd name="connsiteX9" fmla="*/ 421480 w 2714625"/>
                <a:gd name="connsiteY9" fmla="*/ 2079625 h 20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625" h="2079625">
                  <a:moveTo>
                    <a:pt x="331787" y="2079625"/>
                  </a:moveTo>
                  <a:lnTo>
                    <a:pt x="160880" y="2079625"/>
                  </a:lnTo>
                  <a:cubicBezTo>
                    <a:pt x="72028" y="2079625"/>
                    <a:pt x="0" y="2007597"/>
                    <a:pt x="0" y="1918745"/>
                  </a:cubicBezTo>
                  <a:lnTo>
                    <a:pt x="0" y="160880"/>
                  </a:lnTo>
                  <a:cubicBezTo>
                    <a:pt x="0" y="72028"/>
                    <a:pt x="72028" y="0"/>
                    <a:pt x="160880" y="0"/>
                  </a:cubicBezTo>
                  <a:lnTo>
                    <a:pt x="2553745" y="0"/>
                  </a:lnTo>
                  <a:cubicBezTo>
                    <a:pt x="2642597" y="0"/>
                    <a:pt x="2714625" y="72028"/>
                    <a:pt x="2714625" y="160880"/>
                  </a:cubicBezTo>
                  <a:lnTo>
                    <a:pt x="2714625" y="1918745"/>
                  </a:lnTo>
                  <a:cubicBezTo>
                    <a:pt x="2714625" y="2007597"/>
                    <a:pt x="2642597" y="2079625"/>
                    <a:pt x="2553745" y="2079625"/>
                  </a:cubicBezTo>
                  <a:lnTo>
                    <a:pt x="421480" y="2079625"/>
                  </a:lnTo>
                </a:path>
              </a:pathLst>
            </a:cu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sp>
          <p:nvSpPr>
            <p:cNvPr id="101" name="Freeform 12"/>
            <p:cNvSpPr>
              <a:spLocks/>
            </p:cNvSpPr>
            <p:nvPr/>
          </p:nvSpPr>
          <p:spPr bwMode="auto">
            <a:xfrm>
              <a:off x="4724400" y="2822574"/>
              <a:ext cx="2714625" cy="268192"/>
            </a:xfrm>
            <a:custGeom>
              <a:avLst/>
              <a:gdLst>
                <a:gd name="T0" fmla="*/ 1069 w 1128"/>
                <a:gd name="T1" fmla="*/ 0 h 111"/>
                <a:gd name="T2" fmla="*/ 51 w 1128"/>
                <a:gd name="T3" fmla="*/ 0 h 111"/>
                <a:gd name="T4" fmla="*/ 0 w 1128"/>
                <a:gd name="T5" fmla="*/ 60 h 111"/>
                <a:gd name="T6" fmla="*/ 0 w 1128"/>
                <a:gd name="T7" fmla="*/ 111 h 111"/>
                <a:gd name="T8" fmla="*/ 51 w 1128"/>
                <a:gd name="T9" fmla="*/ 51 h 111"/>
                <a:gd name="T10" fmla="*/ 1069 w 1128"/>
                <a:gd name="T11" fmla="*/ 51 h 111"/>
                <a:gd name="T12" fmla="*/ 1128 w 1128"/>
                <a:gd name="T13" fmla="*/ 111 h 111"/>
                <a:gd name="T14" fmla="*/ 1128 w 1128"/>
                <a:gd name="T15" fmla="*/ 60 h 111"/>
                <a:gd name="T16" fmla="*/ 1069 w 1128"/>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8" h="111">
                  <a:moveTo>
                    <a:pt x="1069" y="0"/>
                  </a:moveTo>
                  <a:cubicBezTo>
                    <a:pt x="51" y="0"/>
                    <a:pt x="51" y="0"/>
                    <a:pt x="51" y="0"/>
                  </a:cubicBezTo>
                  <a:cubicBezTo>
                    <a:pt x="25" y="0"/>
                    <a:pt x="0" y="26"/>
                    <a:pt x="0" y="60"/>
                  </a:cubicBezTo>
                  <a:cubicBezTo>
                    <a:pt x="0" y="111"/>
                    <a:pt x="0" y="111"/>
                    <a:pt x="0" y="111"/>
                  </a:cubicBezTo>
                  <a:cubicBezTo>
                    <a:pt x="0" y="77"/>
                    <a:pt x="25" y="51"/>
                    <a:pt x="51" y="51"/>
                  </a:cubicBezTo>
                  <a:cubicBezTo>
                    <a:pt x="1069" y="51"/>
                    <a:pt x="1069" y="51"/>
                    <a:pt x="1069" y="51"/>
                  </a:cubicBezTo>
                  <a:cubicBezTo>
                    <a:pt x="1103" y="51"/>
                    <a:pt x="1128" y="77"/>
                    <a:pt x="1128" y="111"/>
                  </a:cubicBezTo>
                  <a:cubicBezTo>
                    <a:pt x="1128" y="60"/>
                    <a:pt x="1128" y="60"/>
                    <a:pt x="1128" y="60"/>
                  </a:cubicBezTo>
                  <a:cubicBezTo>
                    <a:pt x="1128" y="26"/>
                    <a:pt x="1103" y="0"/>
                    <a:pt x="10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5"/>
            <p:cNvSpPr>
              <a:spLocks/>
            </p:cNvSpPr>
            <p:nvPr/>
          </p:nvSpPr>
          <p:spPr bwMode="auto">
            <a:xfrm>
              <a:off x="5715001" y="3340100"/>
              <a:ext cx="733425" cy="1049338"/>
            </a:xfrm>
            <a:custGeom>
              <a:avLst/>
              <a:gdLst>
                <a:gd name="T0" fmla="*/ 314 w 314"/>
                <a:gd name="T1" fmla="*/ 161 h 450"/>
                <a:gd name="T2" fmla="*/ 153 w 314"/>
                <a:gd name="T3" fmla="*/ 0 h 450"/>
                <a:gd name="T4" fmla="*/ 0 w 314"/>
                <a:gd name="T5" fmla="*/ 161 h 450"/>
                <a:gd name="T6" fmla="*/ 85 w 314"/>
                <a:gd name="T7" fmla="*/ 297 h 450"/>
                <a:gd name="T8" fmla="*/ 43 w 314"/>
                <a:gd name="T9" fmla="*/ 450 h 450"/>
                <a:gd name="T10" fmla="*/ 153 w 314"/>
                <a:gd name="T11" fmla="*/ 450 h 450"/>
                <a:gd name="T12" fmla="*/ 263 w 314"/>
                <a:gd name="T13" fmla="*/ 450 h 450"/>
                <a:gd name="T14" fmla="*/ 229 w 314"/>
                <a:gd name="T15" fmla="*/ 297 h 450"/>
                <a:gd name="T16" fmla="*/ 314 w 314"/>
                <a:gd name="T17" fmla="*/ 16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450">
                  <a:moveTo>
                    <a:pt x="314" y="161"/>
                  </a:moveTo>
                  <a:cubicBezTo>
                    <a:pt x="314" y="76"/>
                    <a:pt x="246" y="0"/>
                    <a:pt x="153" y="0"/>
                  </a:cubicBezTo>
                  <a:cubicBezTo>
                    <a:pt x="68" y="0"/>
                    <a:pt x="0" y="76"/>
                    <a:pt x="0" y="161"/>
                  </a:cubicBezTo>
                  <a:cubicBezTo>
                    <a:pt x="0" y="220"/>
                    <a:pt x="34" y="271"/>
                    <a:pt x="85" y="297"/>
                  </a:cubicBezTo>
                  <a:cubicBezTo>
                    <a:pt x="43" y="450"/>
                    <a:pt x="43" y="450"/>
                    <a:pt x="43" y="450"/>
                  </a:cubicBezTo>
                  <a:cubicBezTo>
                    <a:pt x="153" y="450"/>
                    <a:pt x="153" y="450"/>
                    <a:pt x="153" y="450"/>
                  </a:cubicBezTo>
                  <a:cubicBezTo>
                    <a:pt x="263" y="450"/>
                    <a:pt x="263" y="450"/>
                    <a:pt x="263" y="450"/>
                  </a:cubicBezTo>
                  <a:cubicBezTo>
                    <a:pt x="229" y="297"/>
                    <a:pt x="229" y="297"/>
                    <a:pt x="229" y="297"/>
                  </a:cubicBezTo>
                  <a:cubicBezTo>
                    <a:pt x="280" y="271"/>
                    <a:pt x="314" y="220"/>
                    <a:pt x="314" y="161"/>
                  </a:cubicBez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2"/>
            <p:cNvSpPr>
              <a:spLocks/>
            </p:cNvSpPr>
            <p:nvPr/>
          </p:nvSpPr>
          <p:spPr bwMode="auto">
            <a:xfrm>
              <a:off x="4724401" y="2822574"/>
              <a:ext cx="2714625" cy="2079625"/>
            </a:xfrm>
            <a:custGeom>
              <a:avLst/>
              <a:gdLst>
                <a:gd name="connsiteX0" fmla="*/ 160880 w 2714625"/>
                <a:gd name="connsiteY0" fmla="*/ 0 h 2079625"/>
                <a:gd name="connsiteX1" fmla="*/ 2553745 w 2714625"/>
                <a:gd name="connsiteY1" fmla="*/ 0 h 2079625"/>
                <a:gd name="connsiteX2" fmla="*/ 2714625 w 2714625"/>
                <a:gd name="connsiteY2" fmla="*/ 160880 h 2079625"/>
                <a:gd name="connsiteX3" fmla="*/ 2714625 w 2714625"/>
                <a:gd name="connsiteY3" fmla="*/ 1918745 h 2079625"/>
                <a:gd name="connsiteX4" fmla="*/ 2553745 w 2714625"/>
                <a:gd name="connsiteY4" fmla="*/ 2079625 h 2079625"/>
                <a:gd name="connsiteX5" fmla="*/ 421480 w 2714625"/>
                <a:gd name="connsiteY5" fmla="*/ 2079625 h 2079625"/>
                <a:gd name="connsiteX6" fmla="*/ 421480 w 2714625"/>
                <a:gd name="connsiteY6" fmla="*/ 1872457 h 2079625"/>
                <a:gd name="connsiteX7" fmla="*/ 331787 w 2714625"/>
                <a:gd name="connsiteY7" fmla="*/ 1872457 h 2079625"/>
                <a:gd name="connsiteX8" fmla="*/ 331787 w 2714625"/>
                <a:gd name="connsiteY8" fmla="*/ 2079625 h 2079625"/>
                <a:gd name="connsiteX9" fmla="*/ 160880 w 2714625"/>
                <a:gd name="connsiteY9" fmla="*/ 2079625 h 2079625"/>
                <a:gd name="connsiteX10" fmla="*/ 0 w 2714625"/>
                <a:gd name="connsiteY10" fmla="*/ 1918745 h 2079625"/>
                <a:gd name="connsiteX11" fmla="*/ 0 w 2714625"/>
                <a:gd name="connsiteY11" fmla="*/ 160880 h 2079625"/>
                <a:gd name="connsiteX12" fmla="*/ 160880 w 2714625"/>
                <a:gd name="connsiteY12" fmla="*/ 0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12" fmla="*/ 512920 w 2714625"/>
                <a:gd name="connsiteY12" fmla="*/ 1963897 h 2079625"/>
                <a:gd name="connsiteX0" fmla="*/ 421480 w 2714625"/>
                <a:gd name="connsiteY0" fmla="*/ 1872457 h 2079625"/>
                <a:gd name="connsiteX1" fmla="*/ 331787 w 2714625"/>
                <a:gd name="connsiteY1" fmla="*/ 1872457 h 2079625"/>
                <a:gd name="connsiteX2" fmla="*/ 331787 w 2714625"/>
                <a:gd name="connsiteY2" fmla="*/ 2079625 h 2079625"/>
                <a:gd name="connsiteX3" fmla="*/ 160880 w 2714625"/>
                <a:gd name="connsiteY3" fmla="*/ 2079625 h 2079625"/>
                <a:gd name="connsiteX4" fmla="*/ 0 w 2714625"/>
                <a:gd name="connsiteY4" fmla="*/ 1918745 h 2079625"/>
                <a:gd name="connsiteX5" fmla="*/ 0 w 2714625"/>
                <a:gd name="connsiteY5" fmla="*/ 160880 h 2079625"/>
                <a:gd name="connsiteX6" fmla="*/ 160880 w 2714625"/>
                <a:gd name="connsiteY6" fmla="*/ 0 h 2079625"/>
                <a:gd name="connsiteX7" fmla="*/ 2553745 w 2714625"/>
                <a:gd name="connsiteY7" fmla="*/ 0 h 2079625"/>
                <a:gd name="connsiteX8" fmla="*/ 2714625 w 2714625"/>
                <a:gd name="connsiteY8" fmla="*/ 160880 h 2079625"/>
                <a:gd name="connsiteX9" fmla="*/ 2714625 w 2714625"/>
                <a:gd name="connsiteY9" fmla="*/ 1918745 h 2079625"/>
                <a:gd name="connsiteX10" fmla="*/ 2553745 w 2714625"/>
                <a:gd name="connsiteY10" fmla="*/ 2079625 h 2079625"/>
                <a:gd name="connsiteX11" fmla="*/ 421480 w 2714625"/>
                <a:gd name="connsiteY11" fmla="*/ 2079625 h 2079625"/>
                <a:gd name="connsiteX0" fmla="*/ 331787 w 2714625"/>
                <a:gd name="connsiteY0" fmla="*/ 1872457 h 2079625"/>
                <a:gd name="connsiteX1" fmla="*/ 331787 w 2714625"/>
                <a:gd name="connsiteY1" fmla="*/ 2079625 h 2079625"/>
                <a:gd name="connsiteX2" fmla="*/ 160880 w 2714625"/>
                <a:gd name="connsiteY2" fmla="*/ 2079625 h 2079625"/>
                <a:gd name="connsiteX3" fmla="*/ 0 w 2714625"/>
                <a:gd name="connsiteY3" fmla="*/ 1918745 h 2079625"/>
                <a:gd name="connsiteX4" fmla="*/ 0 w 2714625"/>
                <a:gd name="connsiteY4" fmla="*/ 160880 h 2079625"/>
                <a:gd name="connsiteX5" fmla="*/ 160880 w 2714625"/>
                <a:gd name="connsiteY5" fmla="*/ 0 h 2079625"/>
                <a:gd name="connsiteX6" fmla="*/ 2553745 w 2714625"/>
                <a:gd name="connsiteY6" fmla="*/ 0 h 2079625"/>
                <a:gd name="connsiteX7" fmla="*/ 2714625 w 2714625"/>
                <a:gd name="connsiteY7" fmla="*/ 160880 h 2079625"/>
                <a:gd name="connsiteX8" fmla="*/ 2714625 w 2714625"/>
                <a:gd name="connsiteY8" fmla="*/ 1918745 h 2079625"/>
                <a:gd name="connsiteX9" fmla="*/ 2553745 w 2714625"/>
                <a:gd name="connsiteY9" fmla="*/ 2079625 h 2079625"/>
                <a:gd name="connsiteX10" fmla="*/ 421480 w 2714625"/>
                <a:gd name="connsiteY10" fmla="*/ 2079625 h 2079625"/>
                <a:gd name="connsiteX0" fmla="*/ 331787 w 2714625"/>
                <a:gd name="connsiteY0" fmla="*/ 2079625 h 2079625"/>
                <a:gd name="connsiteX1" fmla="*/ 160880 w 2714625"/>
                <a:gd name="connsiteY1" fmla="*/ 2079625 h 2079625"/>
                <a:gd name="connsiteX2" fmla="*/ 0 w 2714625"/>
                <a:gd name="connsiteY2" fmla="*/ 1918745 h 2079625"/>
                <a:gd name="connsiteX3" fmla="*/ 0 w 2714625"/>
                <a:gd name="connsiteY3" fmla="*/ 160880 h 2079625"/>
                <a:gd name="connsiteX4" fmla="*/ 160880 w 2714625"/>
                <a:gd name="connsiteY4" fmla="*/ 0 h 2079625"/>
                <a:gd name="connsiteX5" fmla="*/ 2553745 w 2714625"/>
                <a:gd name="connsiteY5" fmla="*/ 0 h 2079625"/>
                <a:gd name="connsiteX6" fmla="*/ 2714625 w 2714625"/>
                <a:gd name="connsiteY6" fmla="*/ 160880 h 2079625"/>
                <a:gd name="connsiteX7" fmla="*/ 2714625 w 2714625"/>
                <a:gd name="connsiteY7" fmla="*/ 1918745 h 2079625"/>
                <a:gd name="connsiteX8" fmla="*/ 2553745 w 2714625"/>
                <a:gd name="connsiteY8" fmla="*/ 2079625 h 2079625"/>
                <a:gd name="connsiteX9" fmla="*/ 421480 w 2714625"/>
                <a:gd name="connsiteY9" fmla="*/ 2079625 h 20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625" h="2079625">
                  <a:moveTo>
                    <a:pt x="331787" y="2079625"/>
                  </a:moveTo>
                  <a:lnTo>
                    <a:pt x="160880" y="2079625"/>
                  </a:lnTo>
                  <a:cubicBezTo>
                    <a:pt x="72028" y="2079625"/>
                    <a:pt x="0" y="2007597"/>
                    <a:pt x="0" y="1918745"/>
                  </a:cubicBezTo>
                  <a:lnTo>
                    <a:pt x="0" y="160880"/>
                  </a:lnTo>
                  <a:cubicBezTo>
                    <a:pt x="0" y="72028"/>
                    <a:pt x="72028" y="0"/>
                    <a:pt x="160880" y="0"/>
                  </a:cubicBezTo>
                  <a:lnTo>
                    <a:pt x="2553745" y="0"/>
                  </a:lnTo>
                  <a:cubicBezTo>
                    <a:pt x="2642597" y="0"/>
                    <a:pt x="2714625" y="72028"/>
                    <a:pt x="2714625" y="160880"/>
                  </a:cubicBezTo>
                  <a:lnTo>
                    <a:pt x="2714625" y="1918745"/>
                  </a:lnTo>
                  <a:cubicBezTo>
                    <a:pt x="2714625" y="2007597"/>
                    <a:pt x="2642597" y="2079625"/>
                    <a:pt x="2553745" y="2079625"/>
                  </a:cubicBezTo>
                  <a:lnTo>
                    <a:pt x="421480" y="2079625"/>
                  </a:lnTo>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lang="en-US" sz="1799">
                <a:solidFill>
                  <a:srgbClr val="000000"/>
                </a:solidFill>
                <a:latin typeface="Arial"/>
                <a:ea typeface="Arial"/>
                <a:cs typeface="Arial"/>
              </a:endParaRPr>
            </a:p>
          </p:txBody>
        </p:sp>
        <p:grpSp>
          <p:nvGrpSpPr>
            <p:cNvPr id="104" name="Group 103"/>
            <p:cNvGrpSpPr/>
            <p:nvPr/>
          </p:nvGrpSpPr>
          <p:grpSpPr>
            <a:xfrm>
              <a:off x="4724401" y="3606800"/>
              <a:ext cx="624684" cy="523875"/>
              <a:chOff x="4724401" y="3606800"/>
              <a:chExt cx="624684" cy="523875"/>
            </a:xfrm>
          </p:grpSpPr>
          <p:cxnSp>
            <p:nvCxnSpPr>
              <p:cNvPr id="109" name="Straight Connector 108"/>
              <p:cNvCxnSpPr/>
              <p:nvPr/>
            </p:nvCxnSpPr>
            <p:spPr>
              <a:xfrm flipH="1" flipV="1">
                <a:off x="4724401" y="3606800"/>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flipH="1" flipV="1">
                <a:off x="4724401" y="3868737"/>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p:cNvCxnSpPr/>
              <p:nvPr/>
            </p:nvCxnSpPr>
            <p:spPr>
              <a:xfrm flipH="1" flipV="1">
                <a:off x="4724401" y="4130675"/>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05" name="Group 104"/>
            <p:cNvGrpSpPr/>
            <p:nvPr/>
          </p:nvGrpSpPr>
          <p:grpSpPr>
            <a:xfrm>
              <a:off x="6814342" y="3606800"/>
              <a:ext cx="624684" cy="523875"/>
              <a:chOff x="4724401" y="3606800"/>
              <a:chExt cx="624684" cy="523875"/>
            </a:xfrm>
          </p:grpSpPr>
          <p:cxnSp>
            <p:nvCxnSpPr>
              <p:cNvPr id="106" name="Straight Connector 105"/>
              <p:cNvCxnSpPr/>
              <p:nvPr/>
            </p:nvCxnSpPr>
            <p:spPr>
              <a:xfrm flipH="1" flipV="1">
                <a:off x="4724401" y="3606800"/>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p:cNvCxnSpPr/>
              <p:nvPr/>
            </p:nvCxnSpPr>
            <p:spPr>
              <a:xfrm flipH="1" flipV="1">
                <a:off x="4724401" y="3868737"/>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08" name="Straight Connector 107"/>
              <p:cNvCxnSpPr/>
              <p:nvPr/>
            </p:nvCxnSpPr>
            <p:spPr>
              <a:xfrm flipH="1" flipV="1">
                <a:off x="4724401" y="4130675"/>
                <a:ext cx="624684" cy="0"/>
              </a:xfrm>
              <a:prstGeom prst="line">
                <a:avLst/>
              </a:pr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3473455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09599" y="387149"/>
            <a:ext cx="4452939" cy="1231106"/>
          </a:xfrm>
        </p:spPr>
        <p:txBody>
          <a:bodyPr/>
          <a:lstStyle/>
          <a:p>
            <a:r>
              <a:rPr lang="en-US"/>
              <a:t>Built-in Virtualization</a:t>
            </a:r>
          </a:p>
        </p:txBody>
      </p:sp>
      <p:sp>
        <p:nvSpPr>
          <p:cNvPr id="40" name="Text Placeholder 39"/>
          <p:cNvSpPr>
            <a:spLocks noGrp="1"/>
          </p:cNvSpPr>
          <p:nvPr>
            <p:ph type="body" sz="quarter" idx="21"/>
          </p:nvPr>
        </p:nvSpPr>
        <p:spPr>
          <a:xfrm>
            <a:off x="609599" y="5124450"/>
            <a:ext cx="4362451" cy="914400"/>
          </a:xfrm>
        </p:spPr>
        <p:txBody>
          <a:bodyPr/>
          <a:lstStyle/>
          <a:p>
            <a:r>
              <a:rPr lang="en-IN" sz="1800">
                <a:solidFill>
                  <a:schemeClr val="bg1"/>
                </a:solidFill>
                <a:latin typeface="Gotham Rounded Medium" panose="02000000000000000000" pitchFamily="50" charset="0"/>
              </a:rPr>
              <a:t>Less Operational Complexity</a:t>
            </a:r>
          </a:p>
          <a:p>
            <a:r>
              <a:rPr lang="en-IN" sz="1800">
                <a:solidFill>
                  <a:schemeClr val="bg1"/>
                </a:solidFill>
                <a:latin typeface="Gotham Rounded Medium" panose="02000000000000000000" pitchFamily="50" charset="0"/>
              </a:rPr>
              <a:t>Integrated Management</a:t>
            </a:r>
          </a:p>
          <a:p>
            <a:r>
              <a:rPr lang="en-IN" sz="1800">
                <a:solidFill>
                  <a:schemeClr val="bg1"/>
                </a:solidFill>
                <a:latin typeface="Gotham Rounded Medium" panose="02000000000000000000" pitchFamily="50" charset="0"/>
              </a:rPr>
              <a:t>License Free</a:t>
            </a:r>
          </a:p>
        </p:txBody>
      </p:sp>
      <p:sp>
        <p:nvSpPr>
          <p:cNvPr id="44" name="Text Placeholder 35">
            <a:extLst>
              <a:ext uri="{FF2B5EF4-FFF2-40B4-BE49-F238E27FC236}">
                <a16:creationId xmlns:a16="http://schemas.microsoft.com/office/drawing/2014/main" id="{012AAD9A-DFD6-C142-89BD-283D1FD52B0A}"/>
              </a:ext>
            </a:extLst>
          </p:cNvPr>
          <p:cNvSpPr txBox="1">
            <a:spLocks/>
          </p:cNvSpPr>
          <p:nvPr/>
        </p:nvSpPr>
        <p:spPr>
          <a:xfrm>
            <a:off x="6953250" y="1604733"/>
            <a:ext cx="4629150" cy="914400"/>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Native high-performance hypervisor</a:t>
            </a:r>
          </a:p>
        </p:txBody>
      </p:sp>
      <p:sp>
        <p:nvSpPr>
          <p:cNvPr id="46" name="Text Placeholder 36">
            <a:extLst>
              <a:ext uri="{FF2B5EF4-FFF2-40B4-BE49-F238E27FC236}">
                <a16:creationId xmlns:a16="http://schemas.microsoft.com/office/drawing/2014/main" id="{F5012E8E-9A3C-4E4A-B4EB-AFBF3F4FBB48}"/>
              </a:ext>
            </a:extLst>
          </p:cNvPr>
          <p:cNvSpPr txBox="1">
            <a:spLocks/>
          </p:cNvSpPr>
          <p:nvPr/>
        </p:nvSpPr>
        <p:spPr>
          <a:xfrm>
            <a:off x="6953250" y="2695121"/>
            <a:ext cx="4629150" cy="914400"/>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a:t>Integrated management and monitoring</a:t>
            </a:r>
          </a:p>
        </p:txBody>
      </p:sp>
      <p:sp>
        <p:nvSpPr>
          <p:cNvPr id="48" name="Text Placeholder 37">
            <a:extLst>
              <a:ext uri="{FF2B5EF4-FFF2-40B4-BE49-F238E27FC236}">
                <a16:creationId xmlns:a16="http://schemas.microsoft.com/office/drawing/2014/main" id="{7B849E85-A651-2B4B-BEE9-5BE15C13C5F5}"/>
              </a:ext>
            </a:extLst>
          </p:cNvPr>
          <p:cNvSpPr txBox="1">
            <a:spLocks/>
          </p:cNvSpPr>
          <p:nvPr/>
        </p:nvSpPr>
        <p:spPr>
          <a:xfrm>
            <a:off x="6953250" y="3785506"/>
            <a:ext cx="4629150" cy="914400"/>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Secure; trusted by global companies</a:t>
            </a:r>
          </a:p>
        </p:txBody>
      </p:sp>
      <p:sp>
        <p:nvSpPr>
          <p:cNvPr id="49" name="Text Placeholder 38">
            <a:extLst>
              <a:ext uri="{FF2B5EF4-FFF2-40B4-BE49-F238E27FC236}">
                <a16:creationId xmlns:a16="http://schemas.microsoft.com/office/drawing/2014/main" id="{DEC5A15C-6650-A845-B91C-2926992C2CD4}"/>
              </a:ext>
            </a:extLst>
          </p:cNvPr>
          <p:cNvSpPr txBox="1">
            <a:spLocks/>
          </p:cNvSpPr>
          <p:nvPr/>
        </p:nvSpPr>
        <p:spPr>
          <a:xfrm>
            <a:off x="6953250" y="4904922"/>
            <a:ext cx="4629150" cy="914400"/>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err="1"/>
              <a:t>Microsegmentation</a:t>
            </a:r>
            <a:r>
              <a:rPr lang="en-IN"/>
              <a:t> &amp; service chaining</a:t>
            </a:r>
          </a:p>
        </p:txBody>
      </p:sp>
      <p:grpSp>
        <p:nvGrpSpPr>
          <p:cNvPr id="50" name="Group 49">
            <a:extLst>
              <a:ext uri="{FF2B5EF4-FFF2-40B4-BE49-F238E27FC236}">
                <a16:creationId xmlns:a16="http://schemas.microsoft.com/office/drawing/2014/main" id="{A2823A88-2102-E543-A765-98FD00316050}"/>
              </a:ext>
            </a:extLst>
          </p:cNvPr>
          <p:cNvGrpSpPr/>
          <p:nvPr/>
        </p:nvGrpSpPr>
        <p:grpSpPr>
          <a:xfrm>
            <a:off x="4191195" y="2413102"/>
            <a:ext cx="2031804" cy="2031799"/>
            <a:chOff x="5039831" y="2739507"/>
            <a:chExt cx="1018283" cy="1018283"/>
          </a:xfrm>
        </p:grpSpPr>
        <p:sp>
          <p:nvSpPr>
            <p:cNvPr id="51" name="Shape 177">
              <a:extLst>
                <a:ext uri="{FF2B5EF4-FFF2-40B4-BE49-F238E27FC236}">
                  <a16:creationId xmlns:a16="http://schemas.microsoft.com/office/drawing/2014/main" id="{BDF19497-3B5C-4A46-9E23-198178017D2F}"/>
                </a:ext>
              </a:extLst>
            </p:cNvPr>
            <p:cNvSpPr/>
            <p:nvPr/>
          </p:nvSpPr>
          <p:spPr>
            <a:xfrm>
              <a:off x="5104873" y="2804549"/>
              <a:ext cx="888199" cy="888199"/>
            </a:xfrm>
            <a:prstGeom prst="ellipse">
              <a:avLst/>
            </a:prstGeom>
            <a:solidFill>
              <a:schemeClr val="bg1"/>
            </a:solidFill>
            <a:ln w="9525" cap="flat" cmpd="sng">
              <a:solidFill>
                <a:schemeClr val="accent1"/>
              </a:solidFill>
              <a:prstDash val="solid"/>
              <a:round/>
              <a:headEnd type="none" w="sm" len="sm"/>
              <a:tailEnd type="none" w="sm" len="sm"/>
            </a:ln>
          </p:spPr>
          <p:txBody>
            <a:bodyPr spcFirstLastPara="1" wrap="square" lIns="91377" tIns="45676" rIns="91377" bIns="45676" anchor="ctr" anchorCtr="0">
              <a:noAutofit/>
            </a:bodyPr>
            <a:lstStyle/>
            <a:p>
              <a:pPr algn="ctr">
                <a:lnSpc>
                  <a:spcPct val="90000"/>
                </a:lnSpc>
              </a:pPr>
              <a:endParaRPr sz="1799">
                <a:solidFill>
                  <a:srgbClr val="000000"/>
                </a:solidFill>
                <a:latin typeface="Arial"/>
                <a:ea typeface="Arial"/>
                <a:cs typeface="Arial"/>
                <a:sym typeface="Arial"/>
              </a:endParaRPr>
            </a:p>
          </p:txBody>
        </p:sp>
        <p:pic>
          <p:nvPicPr>
            <p:cNvPr id="52" name="Picture 51">
              <a:extLst>
                <a:ext uri="{FF2B5EF4-FFF2-40B4-BE49-F238E27FC236}">
                  <a16:creationId xmlns:a16="http://schemas.microsoft.com/office/drawing/2014/main" id="{DDAFB94D-218F-4B4D-96E6-DFE3D3BF4EA3}"/>
                </a:ext>
              </a:extLst>
            </p:cNvPr>
            <p:cNvPicPr>
              <a:picLocks noChangeAspect="1"/>
            </p:cNvPicPr>
            <p:nvPr/>
          </p:nvPicPr>
          <p:blipFill>
            <a:blip r:embed="rId3"/>
            <a:stretch>
              <a:fillRect/>
            </a:stretch>
          </p:blipFill>
          <p:spPr>
            <a:xfrm>
              <a:off x="5333189" y="2956016"/>
              <a:ext cx="431566" cy="430984"/>
            </a:xfrm>
            <a:prstGeom prst="rect">
              <a:avLst/>
            </a:prstGeom>
          </p:spPr>
        </p:pic>
        <p:sp>
          <p:nvSpPr>
            <p:cNvPr id="53" name="Shape 177">
              <a:extLst>
                <a:ext uri="{FF2B5EF4-FFF2-40B4-BE49-F238E27FC236}">
                  <a16:creationId xmlns:a16="http://schemas.microsoft.com/office/drawing/2014/main" id="{2223B65A-602C-D841-9B3E-05F04A40FB1E}"/>
                </a:ext>
              </a:extLst>
            </p:cNvPr>
            <p:cNvSpPr/>
            <p:nvPr/>
          </p:nvSpPr>
          <p:spPr>
            <a:xfrm>
              <a:off x="5039831" y="2739507"/>
              <a:ext cx="1018283" cy="1018283"/>
            </a:xfrm>
            <a:prstGeom prst="arc">
              <a:avLst>
                <a:gd name="adj1" fmla="val 16244076"/>
                <a:gd name="adj2" fmla="val 5364828"/>
              </a:avLst>
            </a:prstGeom>
            <a:noFill/>
            <a:ln w="9525" cap="flat" cmpd="sng">
              <a:solidFill>
                <a:schemeClr val="accent1"/>
              </a:solidFill>
              <a:prstDash val="solid"/>
              <a:round/>
              <a:headEnd type="none" w="sm" len="sm"/>
              <a:tailEnd type="none" w="sm" len="sm"/>
            </a:ln>
          </p:spPr>
          <p:txBody>
            <a:bodyPr spcFirstLastPara="1" wrap="square" lIns="91377" tIns="45676" rIns="91377" bIns="45676" anchor="ctr" anchorCtr="0">
              <a:noAutofit/>
            </a:bodyPr>
            <a:lstStyle/>
            <a:p>
              <a:pPr algn="ctr">
                <a:lnSpc>
                  <a:spcPct val="90000"/>
                </a:lnSpc>
              </a:pPr>
              <a:endParaRPr sz="1799">
                <a:solidFill>
                  <a:srgbClr val="000000"/>
                </a:solidFill>
                <a:latin typeface="Arial"/>
                <a:ea typeface="Arial"/>
                <a:cs typeface="Arial"/>
                <a:sym typeface="Arial"/>
              </a:endParaRPr>
            </a:p>
          </p:txBody>
        </p:sp>
      </p:grpSp>
      <p:sp>
        <p:nvSpPr>
          <p:cNvPr id="54" name="Oval 53">
            <a:extLst>
              <a:ext uri="{FF2B5EF4-FFF2-40B4-BE49-F238E27FC236}">
                <a16:creationId xmlns:a16="http://schemas.microsoft.com/office/drawing/2014/main" id="{862A0831-1B9E-2C48-9C66-C444843D3B9E}"/>
              </a:ext>
            </a:extLst>
          </p:cNvPr>
          <p:cNvSpPr/>
          <p:nvPr/>
        </p:nvSpPr>
        <p:spPr>
          <a:xfrm>
            <a:off x="6570408" y="1671383"/>
            <a:ext cx="200535" cy="2005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56" name="Oval 55">
            <a:extLst>
              <a:ext uri="{FF2B5EF4-FFF2-40B4-BE49-F238E27FC236}">
                <a16:creationId xmlns:a16="http://schemas.microsoft.com/office/drawing/2014/main" id="{FB659C16-C53D-FC4F-B971-82F0C7B57DC7}"/>
              </a:ext>
            </a:extLst>
          </p:cNvPr>
          <p:cNvSpPr/>
          <p:nvPr/>
        </p:nvSpPr>
        <p:spPr>
          <a:xfrm>
            <a:off x="6570408" y="2776283"/>
            <a:ext cx="200535" cy="2005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57" name="Oval 56">
            <a:extLst>
              <a:ext uri="{FF2B5EF4-FFF2-40B4-BE49-F238E27FC236}">
                <a16:creationId xmlns:a16="http://schemas.microsoft.com/office/drawing/2014/main" id="{61CE4290-17AA-7E47-980D-401F7F5DC46D}"/>
              </a:ext>
            </a:extLst>
          </p:cNvPr>
          <p:cNvSpPr/>
          <p:nvPr/>
        </p:nvSpPr>
        <p:spPr>
          <a:xfrm>
            <a:off x="6570408" y="3881183"/>
            <a:ext cx="200535" cy="2005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58" name="Oval 57">
            <a:extLst>
              <a:ext uri="{FF2B5EF4-FFF2-40B4-BE49-F238E27FC236}">
                <a16:creationId xmlns:a16="http://schemas.microsoft.com/office/drawing/2014/main" id="{A0499939-238E-6C41-B2B5-42BDD799E38F}"/>
              </a:ext>
            </a:extLst>
          </p:cNvPr>
          <p:cNvSpPr/>
          <p:nvPr/>
        </p:nvSpPr>
        <p:spPr>
          <a:xfrm>
            <a:off x="6570408" y="4986083"/>
            <a:ext cx="200535" cy="2005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59" name="Freeform 58">
            <a:extLst>
              <a:ext uri="{FF2B5EF4-FFF2-40B4-BE49-F238E27FC236}">
                <a16:creationId xmlns:a16="http://schemas.microsoft.com/office/drawing/2014/main" id="{2F94CCFB-09EE-0D4B-8A87-A7E2655CA91E}"/>
              </a:ext>
            </a:extLst>
          </p:cNvPr>
          <p:cNvSpPr/>
          <p:nvPr/>
        </p:nvSpPr>
        <p:spPr>
          <a:xfrm>
            <a:off x="5445919" y="1771650"/>
            <a:ext cx="1123950" cy="671513"/>
          </a:xfrm>
          <a:custGeom>
            <a:avLst/>
            <a:gdLst>
              <a:gd name="connsiteX0" fmla="*/ 1123950 w 1123950"/>
              <a:gd name="connsiteY0" fmla="*/ 0 h 671513"/>
              <a:gd name="connsiteX1" fmla="*/ 0 w 1123950"/>
              <a:gd name="connsiteY1" fmla="*/ 0 h 671513"/>
              <a:gd name="connsiteX2" fmla="*/ 0 w 1123950"/>
              <a:gd name="connsiteY2" fmla="*/ 671513 h 671513"/>
            </a:gdLst>
            <a:ahLst/>
            <a:cxnLst>
              <a:cxn ang="0">
                <a:pos x="connsiteX0" y="connsiteY0"/>
              </a:cxn>
              <a:cxn ang="0">
                <a:pos x="connsiteX1" y="connsiteY1"/>
              </a:cxn>
              <a:cxn ang="0">
                <a:pos x="connsiteX2" y="connsiteY2"/>
              </a:cxn>
            </a:cxnLst>
            <a:rect l="l" t="t" r="r" b="b"/>
            <a:pathLst>
              <a:path w="1123950" h="671513">
                <a:moveTo>
                  <a:pt x="1123950" y="0"/>
                </a:moveTo>
                <a:lnTo>
                  <a:pt x="0" y="0"/>
                </a:lnTo>
                <a:lnTo>
                  <a:pt x="0" y="671513"/>
                </a:lnTo>
              </a:path>
            </a:pathLst>
          </a:custGeom>
          <a:noFill/>
          <a:ln w="9525" cap="flat" cmpd="sng">
            <a:solidFill>
              <a:schemeClr val="accent1"/>
            </a:solidFill>
            <a:prstDash val="solid"/>
            <a:round/>
            <a:headEnd type="none" w="sm" len="sm"/>
            <a:tailEnd type="none" w="sm" len="sm"/>
          </a:ln>
        </p:spPr>
        <p:txBody>
          <a:bodyPr spcFirstLastPara="1" wrap="square" lIns="91377" tIns="45676" rIns="91377" bIns="45676" anchor="ctr" anchorCtr="0">
            <a:noAutofit/>
          </a:bodyPr>
          <a:lstStyle/>
          <a:p>
            <a:pPr algn="ctr">
              <a:lnSpc>
                <a:spcPct val="90000"/>
              </a:lnSpc>
            </a:pPr>
            <a:endParaRPr lang="en-US" sz="1799">
              <a:solidFill>
                <a:srgbClr val="000000"/>
              </a:solidFill>
              <a:latin typeface="Arial"/>
              <a:ea typeface="Arial"/>
              <a:cs typeface="Arial"/>
            </a:endParaRPr>
          </a:p>
        </p:txBody>
      </p:sp>
      <p:sp>
        <p:nvSpPr>
          <p:cNvPr id="60" name="Freeform 59">
            <a:extLst>
              <a:ext uri="{FF2B5EF4-FFF2-40B4-BE49-F238E27FC236}">
                <a16:creationId xmlns:a16="http://schemas.microsoft.com/office/drawing/2014/main" id="{2C23BE72-F208-3D49-81C9-E020351562B8}"/>
              </a:ext>
            </a:extLst>
          </p:cNvPr>
          <p:cNvSpPr/>
          <p:nvPr/>
        </p:nvSpPr>
        <p:spPr>
          <a:xfrm rot="10800000" flipH="1">
            <a:off x="5445919" y="4414841"/>
            <a:ext cx="1123950" cy="671513"/>
          </a:xfrm>
          <a:custGeom>
            <a:avLst/>
            <a:gdLst>
              <a:gd name="connsiteX0" fmla="*/ 1123950 w 1123950"/>
              <a:gd name="connsiteY0" fmla="*/ 0 h 671513"/>
              <a:gd name="connsiteX1" fmla="*/ 0 w 1123950"/>
              <a:gd name="connsiteY1" fmla="*/ 0 h 671513"/>
              <a:gd name="connsiteX2" fmla="*/ 0 w 1123950"/>
              <a:gd name="connsiteY2" fmla="*/ 671513 h 671513"/>
            </a:gdLst>
            <a:ahLst/>
            <a:cxnLst>
              <a:cxn ang="0">
                <a:pos x="connsiteX0" y="connsiteY0"/>
              </a:cxn>
              <a:cxn ang="0">
                <a:pos x="connsiteX1" y="connsiteY1"/>
              </a:cxn>
              <a:cxn ang="0">
                <a:pos x="connsiteX2" y="connsiteY2"/>
              </a:cxn>
            </a:cxnLst>
            <a:rect l="l" t="t" r="r" b="b"/>
            <a:pathLst>
              <a:path w="1123950" h="671513">
                <a:moveTo>
                  <a:pt x="1123950" y="0"/>
                </a:moveTo>
                <a:lnTo>
                  <a:pt x="0" y="0"/>
                </a:lnTo>
                <a:lnTo>
                  <a:pt x="0" y="671513"/>
                </a:lnTo>
              </a:path>
            </a:pathLst>
          </a:custGeom>
          <a:noFill/>
          <a:ln w="9525" cap="flat" cmpd="sng">
            <a:solidFill>
              <a:schemeClr val="accent1"/>
            </a:solidFill>
            <a:prstDash val="solid"/>
            <a:round/>
            <a:headEnd type="none" w="sm" len="sm"/>
            <a:tailEnd type="none" w="sm" len="sm"/>
          </a:ln>
        </p:spPr>
        <p:txBody>
          <a:bodyPr spcFirstLastPara="1" wrap="square" lIns="91377" tIns="45676" rIns="91377" bIns="45676" anchor="ctr" anchorCtr="0">
            <a:noAutofit/>
          </a:bodyPr>
          <a:lstStyle/>
          <a:p>
            <a:pPr algn="ctr">
              <a:lnSpc>
                <a:spcPct val="90000"/>
              </a:lnSpc>
            </a:pPr>
            <a:endParaRPr lang="en-US" sz="1799">
              <a:solidFill>
                <a:srgbClr val="000000"/>
              </a:solidFill>
              <a:latin typeface="Arial"/>
              <a:ea typeface="Arial"/>
              <a:cs typeface="Arial"/>
            </a:endParaRPr>
          </a:p>
        </p:txBody>
      </p:sp>
      <p:cxnSp>
        <p:nvCxnSpPr>
          <p:cNvPr id="65" name="Straight Connector 64">
            <a:extLst>
              <a:ext uri="{FF2B5EF4-FFF2-40B4-BE49-F238E27FC236}">
                <a16:creationId xmlns:a16="http://schemas.microsoft.com/office/drawing/2014/main" id="{07C553A2-EA46-A443-99CD-D1ED90F9FE56}"/>
              </a:ext>
            </a:extLst>
          </p:cNvPr>
          <p:cNvCxnSpPr>
            <a:stCxn id="56" idx="2"/>
          </p:cNvCxnSpPr>
          <p:nvPr/>
        </p:nvCxnSpPr>
        <p:spPr>
          <a:xfrm flipH="1">
            <a:off x="6060282" y="2876551"/>
            <a:ext cx="510126" cy="0"/>
          </a:xfrm>
          <a:prstGeom prst="line">
            <a:avLst/>
          </a:prstGeom>
          <a:noFill/>
          <a:ln w="9525" cap="flat" cmpd="sng">
            <a:solidFill>
              <a:schemeClr val="accent1"/>
            </a:solidFill>
            <a:prstDash val="solid"/>
            <a:round/>
            <a:headEnd type="none" w="sm" len="sm"/>
            <a:tailEnd type="none" w="sm" len="sm"/>
          </a:ln>
        </p:spPr>
      </p:cxnSp>
      <p:cxnSp>
        <p:nvCxnSpPr>
          <p:cNvPr id="66" name="Straight Connector 65">
            <a:extLst>
              <a:ext uri="{FF2B5EF4-FFF2-40B4-BE49-F238E27FC236}">
                <a16:creationId xmlns:a16="http://schemas.microsoft.com/office/drawing/2014/main" id="{35A82950-8835-4948-A9BA-1A1B8ECB1287}"/>
              </a:ext>
            </a:extLst>
          </p:cNvPr>
          <p:cNvCxnSpPr/>
          <p:nvPr/>
        </p:nvCxnSpPr>
        <p:spPr>
          <a:xfrm flipH="1">
            <a:off x="6060282" y="3981450"/>
            <a:ext cx="510126" cy="0"/>
          </a:xfrm>
          <a:prstGeom prst="line">
            <a:avLst/>
          </a:prstGeom>
          <a:noFill/>
          <a:ln w="9525" cap="flat" cmpd="sng">
            <a:solidFill>
              <a:schemeClr val="accent1"/>
            </a:solidFill>
            <a:prstDash val="solid"/>
            <a:round/>
            <a:headEnd type="none" w="sm" len="sm"/>
            <a:tailEnd type="none" w="sm" len="sm"/>
          </a:ln>
        </p:spPr>
      </p:cxnSp>
      <p:sp>
        <p:nvSpPr>
          <p:cNvPr id="67" name="Text Placeholder 35">
            <a:extLst>
              <a:ext uri="{FF2B5EF4-FFF2-40B4-BE49-F238E27FC236}">
                <a16:creationId xmlns:a16="http://schemas.microsoft.com/office/drawing/2014/main" id="{4202580E-61C9-C249-A79B-06A1880FDD6A}"/>
              </a:ext>
            </a:extLst>
          </p:cNvPr>
          <p:cNvSpPr txBox="1">
            <a:spLocks/>
          </p:cNvSpPr>
          <p:nvPr/>
        </p:nvSpPr>
        <p:spPr>
          <a:xfrm>
            <a:off x="4418796" y="3859654"/>
            <a:ext cx="1576602" cy="153888"/>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
                <a:schemeClr val="accent1"/>
              </a:buClr>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cap="all">
                <a:solidFill>
                  <a:schemeClr val="tx2"/>
                </a:solidFill>
                <a:latin typeface="Gotham Medium" panose="02000604030000020004" pitchFamily="2" charset="0"/>
              </a:rPr>
              <a:t>Nutanix AHV</a:t>
            </a:r>
          </a:p>
        </p:txBody>
      </p:sp>
    </p:spTree>
    <p:extLst>
      <p:ext uri="{BB962C8B-B14F-4D97-AF65-F5344CB8AC3E}">
        <p14:creationId xmlns:p14="http://schemas.microsoft.com/office/powerpoint/2010/main" val="104051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ltGray">
          <a:xfrm>
            <a:off x="654020" y="3158113"/>
            <a:ext cx="4204050" cy="914400"/>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tIns="91392" rIns="91392" bIns="91392" rtlCol="0" anchor="ctr"/>
          <a:lstStyle/>
          <a:p>
            <a:pPr algn="ctr">
              <a:spcBef>
                <a:spcPts val="449"/>
              </a:spcBef>
            </a:pPr>
            <a:r>
              <a:rPr lang="en-US" sz="2133">
                <a:solidFill>
                  <a:schemeClr val="tx1"/>
                </a:solidFill>
                <a:ea typeface="ＭＳ Ｐゴシック" charset="-128"/>
                <a:cs typeface="Calibri" panose="020F0502020204030204" pitchFamily="34" charset="0"/>
              </a:rPr>
              <a:t>Virtualization Management</a:t>
            </a:r>
          </a:p>
        </p:txBody>
      </p:sp>
      <p:sp>
        <p:nvSpPr>
          <p:cNvPr id="52" name="Rounded Rectangle 51"/>
          <p:cNvSpPr/>
          <p:nvPr/>
        </p:nvSpPr>
        <p:spPr bwMode="ltGray">
          <a:xfrm>
            <a:off x="654021" y="2099453"/>
            <a:ext cx="4204050" cy="914400"/>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tIns="91392" rIns="91392" bIns="91392" rtlCol="0" anchor="ctr"/>
          <a:lstStyle/>
          <a:p>
            <a:pPr algn="ctr">
              <a:lnSpc>
                <a:spcPct val="85000"/>
              </a:lnSpc>
              <a:spcBef>
                <a:spcPts val="600"/>
              </a:spcBef>
            </a:pPr>
            <a:r>
              <a:rPr lang="en-US" sz="2133">
                <a:solidFill>
                  <a:schemeClr val="tx1"/>
                </a:solidFill>
                <a:ea typeface="ＭＳ Ｐゴシック" charset="-128"/>
                <a:cs typeface="Calibri" panose="020F0502020204030204" pitchFamily="34" charset="0"/>
              </a:rPr>
              <a:t>Compute, Storage, Networking, Data Protection Management</a:t>
            </a:r>
          </a:p>
        </p:txBody>
      </p:sp>
      <p:sp>
        <p:nvSpPr>
          <p:cNvPr id="14" name="Rounded Rectangle 13"/>
          <p:cNvSpPr/>
          <p:nvPr/>
        </p:nvSpPr>
        <p:spPr bwMode="ltGray">
          <a:xfrm>
            <a:off x="654019" y="4216773"/>
            <a:ext cx="4189182" cy="914400"/>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tIns="91392" rIns="91392" bIns="91392" rtlCol="0" anchor="ctr"/>
          <a:lstStyle/>
          <a:p>
            <a:pPr algn="ctr">
              <a:spcBef>
                <a:spcPts val="449"/>
              </a:spcBef>
            </a:pPr>
            <a:r>
              <a:rPr lang="en-US" sz="2133">
                <a:solidFill>
                  <a:schemeClr val="tx1"/>
                </a:solidFill>
                <a:ea typeface="ＭＳ Ｐゴシック" charset="-128"/>
                <a:cs typeface="Calibri" panose="020F0502020204030204" pitchFamily="34" charset="0"/>
              </a:rPr>
              <a:t>Operational Analytics</a:t>
            </a:r>
          </a:p>
        </p:txBody>
      </p:sp>
      <p:sp>
        <p:nvSpPr>
          <p:cNvPr id="3" name="Title 2"/>
          <p:cNvSpPr>
            <a:spLocks noGrp="1"/>
          </p:cNvSpPr>
          <p:nvPr>
            <p:ph type="title"/>
          </p:nvPr>
        </p:nvSpPr>
        <p:spPr>
          <a:xfrm>
            <a:off x="609600" y="387148"/>
            <a:ext cx="10698480" cy="615553"/>
          </a:xfrm>
        </p:spPr>
        <p:txBody>
          <a:bodyPr/>
          <a:lstStyle/>
          <a:p>
            <a:r>
              <a:rPr lang="en-US"/>
              <a:t>Prism: Full-Stack Management &amp; Analytics</a:t>
            </a:r>
          </a:p>
        </p:txBody>
      </p:sp>
      <p:pic>
        <p:nvPicPr>
          <p:cNvPr id="7" name="Picture 6">
            <a:extLst>
              <a:ext uri="{FF2B5EF4-FFF2-40B4-BE49-F238E27FC236}">
                <a16:creationId xmlns:a16="http://schemas.microsoft.com/office/drawing/2014/main" id="{BA7BF3E6-E201-4F93-88BC-FD65E83182E4}"/>
              </a:ext>
            </a:extLst>
          </p:cNvPr>
          <p:cNvPicPr>
            <a:picLocks noChangeAspect="1"/>
          </p:cNvPicPr>
          <p:nvPr/>
        </p:nvPicPr>
        <p:blipFill rotWithShape="1">
          <a:blip r:embed="rId3">
            <a:alphaModFix/>
          </a:blip>
          <a:srcRect l="4525" t="12346" r="4452" b="8840"/>
          <a:stretch/>
        </p:blipFill>
        <p:spPr>
          <a:xfrm>
            <a:off x="5216784" y="1424908"/>
            <a:ext cx="6452933" cy="39129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Picture 10"/>
          <p:cNvPicPr>
            <a:picLocks noChangeAspect="1"/>
          </p:cNvPicPr>
          <p:nvPr/>
        </p:nvPicPr>
        <p:blipFill rotWithShape="1">
          <a:blip r:embed="rId4">
            <a:alphaModFix/>
            <a:extLst>
              <a:ext uri="{28A0092B-C50C-407E-A947-70E740481C1C}">
                <a14:useLocalDpi xmlns:a14="http://schemas.microsoft.com/office/drawing/2010/main" val="0"/>
              </a:ext>
            </a:extLst>
          </a:blip>
          <a:srcRect/>
          <a:stretch/>
        </p:blipFill>
        <p:spPr>
          <a:xfrm>
            <a:off x="5216784" y="1424908"/>
            <a:ext cx="6463688" cy="484257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11"/>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216784" y="1424908"/>
            <a:ext cx="6452933" cy="498699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Picture 12"/>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216784" y="1424908"/>
            <a:ext cx="6463688" cy="34156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5" name="Picture 14"/>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5216784" y="1424908"/>
            <a:ext cx="6452932" cy="49602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 name="Picture 15"/>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5216784" y="1424908"/>
            <a:ext cx="6463689" cy="40119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7" name="Picture 16"/>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5216784" y="1424908"/>
            <a:ext cx="6452933" cy="36226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 name="Picture 17"/>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5216784" y="1424908"/>
            <a:ext cx="6442176" cy="363276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 name="Rounded Rectangle 13">
            <a:extLst>
              <a:ext uri="{FF2B5EF4-FFF2-40B4-BE49-F238E27FC236}">
                <a16:creationId xmlns:a16="http://schemas.microsoft.com/office/drawing/2014/main" id="{BC850169-7DE8-4BD1-B315-B6EE3BE8F20F}"/>
              </a:ext>
            </a:extLst>
          </p:cNvPr>
          <p:cNvSpPr/>
          <p:nvPr/>
        </p:nvSpPr>
        <p:spPr bwMode="ltGray">
          <a:xfrm>
            <a:off x="652531" y="5275432"/>
            <a:ext cx="4189182" cy="914400"/>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tIns="91392" rIns="91392" bIns="91392" rtlCol="0" anchor="ctr"/>
          <a:lstStyle/>
          <a:p>
            <a:pPr algn="ctr">
              <a:spcBef>
                <a:spcPts val="449"/>
              </a:spcBef>
            </a:pPr>
            <a:r>
              <a:rPr lang="en-US" sz="2133">
                <a:solidFill>
                  <a:schemeClr val="tx1"/>
                </a:solidFill>
                <a:ea typeface="ＭＳ Ｐゴシック" charset="-128"/>
                <a:cs typeface="Calibri" panose="020F0502020204030204" pitchFamily="34" charset="0"/>
              </a:rPr>
              <a:t>Cluster Health</a:t>
            </a:r>
          </a:p>
        </p:txBody>
      </p:sp>
    </p:spTree>
    <p:extLst>
      <p:ext uri="{BB962C8B-B14F-4D97-AF65-F5344CB8AC3E}">
        <p14:creationId xmlns:p14="http://schemas.microsoft.com/office/powerpoint/2010/main" val="402230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xit" presetSubtype="0" fill="hold" nodeType="withEffect">
                                  <p:stCondLst>
                                    <p:cond delay="0"/>
                                  </p:stCondLst>
                                  <p:childTnLst>
                                    <p:set>
                                      <p:cBhvr>
                                        <p:cTn id="9" dur="1" fill="hold">
                                          <p:stCondLst>
                                            <p:cond delay="0"/>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 presetClass="exit" presetSubtype="0" fill="hold"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 presetClass="exit" presetSubtype="0" fill="hold"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 presetClass="exit" presetSubtype="0" fill="hold" nodeType="with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 presetClass="exit" presetSubtype="0" fill="hold" nodeType="with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Chevron 8">
            <a:extLst>
              <a:ext uri="{FF2B5EF4-FFF2-40B4-BE49-F238E27FC236}">
                <a16:creationId xmlns:a16="http://schemas.microsoft.com/office/drawing/2014/main" id="{CF07A598-817D-4ADB-B13E-E76B0F223246}"/>
              </a:ext>
            </a:extLst>
          </p:cNvPr>
          <p:cNvSpPr/>
          <p:nvPr/>
        </p:nvSpPr>
        <p:spPr>
          <a:xfrm>
            <a:off x="1680984" y="1923472"/>
            <a:ext cx="2389187" cy="639212"/>
          </a:xfrm>
          <a:prstGeom prst="chevron">
            <a:avLst/>
          </a:prstGeom>
          <a:solidFill>
            <a:schemeClr val="bg1"/>
          </a:solidFill>
          <a:ln w="19050">
            <a:solidFill>
              <a:schemeClr val="bg2"/>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82880" tIns="45720" rIns="182880" bIns="45720" numCol="1" spcCol="1270" anchor="ctr" anchorCtr="0">
            <a:noAutofit/>
          </a:bodyPr>
          <a:lstStyle/>
          <a:p>
            <a:pPr marL="0" lvl="0" indent="0" algn="ctr" defTabSz="800100">
              <a:lnSpc>
                <a:spcPct val="90000"/>
              </a:lnSpc>
              <a:spcBef>
                <a:spcPct val="0"/>
              </a:spcBef>
              <a:spcAft>
                <a:spcPct val="35000"/>
              </a:spcAft>
              <a:buNone/>
            </a:pPr>
            <a:r>
              <a:rPr lang="en-US" sz="2000" b="0" i="0" kern="1200">
                <a:latin typeface="+mn-lt"/>
                <a:cs typeface="Gotham Medium" pitchFamily="50" charset="0"/>
              </a:rPr>
              <a:t>Firmware</a:t>
            </a:r>
          </a:p>
        </p:txBody>
      </p:sp>
      <p:sp>
        <p:nvSpPr>
          <p:cNvPr id="10" name="Arrow: Chevron 9">
            <a:extLst>
              <a:ext uri="{FF2B5EF4-FFF2-40B4-BE49-F238E27FC236}">
                <a16:creationId xmlns:a16="http://schemas.microsoft.com/office/drawing/2014/main" id="{BE6EFADC-E314-4CD2-97A4-39F40A8296D5}"/>
              </a:ext>
            </a:extLst>
          </p:cNvPr>
          <p:cNvSpPr/>
          <p:nvPr/>
        </p:nvSpPr>
        <p:spPr>
          <a:xfrm>
            <a:off x="3826119" y="1928599"/>
            <a:ext cx="2389187" cy="639212"/>
          </a:xfrm>
          <a:prstGeom prst="chevron">
            <a:avLst/>
          </a:prstGeom>
          <a:solidFill>
            <a:schemeClr val="bg1"/>
          </a:solidFill>
          <a:ln w="19050">
            <a:solidFill>
              <a:schemeClr val="accent5"/>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82880" tIns="45720" rIns="182880" bIns="45720" numCol="1" spcCol="1270" anchor="ctr" anchorCtr="0">
            <a:noAutofit/>
          </a:bodyPr>
          <a:lstStyle/>
          <a:p>
            <a:pPr marL="0" lvl="0" indent="0" algn="ctr" defTabSz="800100">
              <a:lnSpc>
                <a:spcPct val="90000"/>
              </a:lnSpc>
              <a:spcBef>
                <a:spcPct val="0"/>
              </a:spcBef>
              <a:spcAft>
                <a:spcPct val="35000"/>
              </a:spcAft>
              <a:buNone/>
            </a:pPr>
            <a:r>
              <a:rPr lang="en-US" sz="2000" b="0" i="0" kern="1200">
                <a:latin typeface="+mn-lt"/>
                <a:cs typeface="Gotham Medium" pitchFamily="50" charset="0"/>
              </a:rPr>
              <a:t>OS</a:t>
            </a:r>
          </a:p>
        </p:txBody>
      </p:sp>
      <p:sp>
        <p:nvSpPr>
          <p:cNvPr id="11" name="Arrow: Chevron 10">
            <a:extLst>
              <a:ext uri="{FF2B5EF4-FFF2-40B4-BE49-F238E27FC236}">
                <a16:creationId xmlns:a16="http://schemas.microsoft.com/office/drawing/2014/main" id="{9A2E44C8-C0C7-4D57-9ED6-1A2D1407738A}"/>
              </a:ext>
            </a:extLst>
          </p:cNvPr>
          <p:cNvSpPr/>
          <p:nvPr/>
        </p:nvSpPr>
        <p:spPr>
          <a:xfrm>
            <a:off x="5971254" y="1928599"/>
            <a:ext cx="2389187" cy="639212"/>
          </a:xfrm>
          <a:prstGeom prst="chevron">
            <a:avLst/>
          </a:prstGeom>
          <a:solidFill>
            <a:schemeClr val="bg1"/>
          </a:solidFill>
          <a:ln w="19050">
            <a:solidFill>
              <a:schemeClr val="accent1"/>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82880" tIns="45720" rIns="182880" bIns="45720" numCol="1" spcCol="1270" anchor="ctr" anchorCtr="0">
            <a:noAutofit/>
          </a:bodyPr>
          <a:lstStyle/>
          <a:p>
            <a:pPr marL="0" lvl="0" indent="0" algn="ctr" defTabSz="800100">
              <a:lnSpc>
                <a:spcPct val="90000"/>
              </a:lnSpc>
              <a:spcBef>
                <a:spcPct val="0"/>
              </a:spcBef>
              <a:spcAft>
                <a:spcPct val="35000"/>
              </a:spcAft>
              <a:buNone/>
            </a:pPr>
            <a:r>
              <a:rPr lang="en-US" sz="2000" b="0" i="0" kern="1200">
                <a:latin typeface="+mn-lt"/>
                <a:cs typeface="Gotham Medium" pitchFamily="50" charset="0"/>
              </a:rPr>
              <a:t>Hypervisor</a:t>
            </a:r>
          </a:p>
        </p:txBody>
      </p:sp>
      <p:sp>
        <p:nvSpPr>
          <p:cNvPr id="12" name="Arrow: Chevron 11">
            <a:extLst>
              <a:ext uri="{FF2B5EF4-FFF2-40B4-BE49-F238E27FC236}">
                <a16:creationId xmlns:a16="http://schemas.microsoft.com/office/drawing/2014/main" id="{8B90DB81-FC19-4F0C-97DE-E82E0B3A9ADA}"/>
              </a:ext>
            </a:extLst>
          </p:cNvPr>
          <p:cNvSpPr/>
          <p:nvPr/>
        </p:nvSpPr>
        <p:spPr>
          <a:xfrm>
            <a:off x="8116388" y="1923472"/>
            <a:ext cx="2389187" cy="639212"/>
          </a:xfrm>
          <a:prstGeom prst="chevron">
            <a:avLst/>
          </a:prstGeom>
          <a:solidFill>
            <a:schemeClr val="bg1"/>
          </a:solidFill>
          <a:ln w="19050">
            <a:solidFill>
              <a:schemeClr val="accent3"/>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82880" tIns="45720" rIns="182880" bIns="45720" numCol="1" spcCol="1270" anchor="ctr" anchorCtr="0">
            <a:noAutofit/>
          </a:bodyPr>
          <a:lstStyle/>
          <a:p>
            <a:pPr marL="0" lvl="0" indent="0" algn="ctr" defTabSz="800100">
              <a:lnSpc>
                <a:spcPct val="90000"/>
              </a:lnSpc>
              <a:spcBef>
                <a:spcPct val="0"/>
              </a:spcBef>
              <a:spcAft>
                <a:spcPct val="35000"/>
              </a:spcAft>
              <a:buNone/>
            </a:pPr>
            <a:r>
              <a:rPr lang="en-US" sz="2000" b="0" i="0" kern="1200">
                <a:latin typeface="+mn-lt"/>
                <a:cs typeface="Gotham Medium" pitchFamily="50" charset="0"/>
              </a:rPr>
              <a:t>Software</a:t>
            </a:r>
          </a:p>
        </p:txBody>
      </p:sp>
      <p:sp>
        <p:nvSpPr>
          <p:cNvPr id="2" name="Title 1">
            <a:extLst>
              <a:ext uri="{FF2B5EF4-FFF2-40B4-BE49-F238E27FC236}">
                <a16:creationId xmlns:a16="http://schemas.microsoft.com/office/drawing/2014/main" id="{2533268A-6FE7-0843-9119-022C362C117E}"/>
              </a:ext>
            </a:extLst>
          </p:cNvPr>
          <p:cNvSpPr>
            <a:spLocks noGrp="1"/>
          </p:cNvSpPr>
          <p:nvPr>
            <p:ph type="title"/>
          </p:nvPr>
        </p:nvSpPr>
        <p:spPr>
          <a:xfrm>
            <a:off x="609600" y="387148"/>
            <a:ext cx="10698480" cy="1231106"/>
          </a:xfrm>
        </p:spPr>
        <p:txBody>
          <a:bodyPr/>
          <a:lstStyle/>
          <a:p>
            <a:r>
              <a:rPr lang="en-US"/>
              <a:t>Non-Disruptive, Dependency-Aware Upgrades</a:t>
            </a:r>
          </a:p>
        </p:txBody>
      </p:sp>
      <p:pic>
        <p:nvPicPr>
          <p:cNvPr id="4" name="Picture 3">
            <a:extLst>
              <a:ext uri="{FF2B5EF4-FFF2-40B4-BE49-F238E27FC236}">
                <a16:creationId xmlns:a16="http://schemas.microsoft.com/office/drawing/2014/main" id="{BEFB9F39-55E3-E94A-8EDE-E33D19FB7808}"/>
              </a:ext>
            </a:extLst>
          </p:cNvPr>
          <p:cNvPicPr>
            <a:picLocks noChangeAspect="1"/>
          </p:cNvPicPr>
          <p:nvPr/>
        </p:nvPicPr>
        <p:blipFill>
          <a:blip r:embed="rId3">
            <a:alphaModFix/>
          </a:blip>
          <a:stretch>
            <a:fillRect/>
          </a:stretch>
        </p:blipFill>
        <p:spPr>
          <a:xfrm>
            <a:off x="15642" y="2679342"/>
            <a:ext cx="12176358" cy="4460871"/>
          </a:xfrm>
          <a:prstGeom prst="rect">
            <a:avLst/>
          </a:prstGeom>
          <a:solidFill>
            <a:srgbClr val="ECECEC"/>
          </a:solidFill>
          <a:ln w="88900" cap="sq" cmpd="sng">
            <a:no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306066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2ADA5F-4388-144E-8E74-FE9C58FBCD3D}"/>
              </a:ext>
            </a:extLst>
          </p:cNvPr>
          <p:cNvPicPr>
            <a:picLocks noChangeAspect="1"/>
          </p:cNvPicPr>
          <p:nvPr/>
        </p:nvPicPr>
        <p:blipFill rotWithShape="1">
          <a:blip r:embed="rId2" cstate="hqprint">
            <a:alphaModFix amt="50000"/>
            <a:extLst>
              <a:ext uri="{28A0092B-C50C-407E-A947-70E740481C1C}">
                <a14:useLocalDpi xmlns:a14="http://schemas.microsoft.com/office/drawing/2010/main"/>
              </a:ext>
            </a:extLst>
          </a:blip>
          <a:srcRect b="5671"/>
          <a:stretch/>
        </p:blipFill>
        <p:spPr>
          <a:xfrm>
            <a:off x="1688723" y="1097040"/>
            <a:ext cx="8926783" cy="5106037"/>
          </a:xfrm>
          <a:prstGeom prst="rect">
            <a:avLst/>
          </a:prstGeom>
          <a:ln>
            <a:noFill/>
          </a:ln>
          <a:effectLst/>
        </p:spPr>
      </p:pic>
      <p:sp>
        <p:nvSpPr>
          <p:cNvPr id="17" name="Title 16">
            <a:extLst>
              <a:ext uri="{FF2B5EF4-FFF2-40B4-BE49-F238E27FC236}">
                <a16:creationId xmlns:a16="http://schemas.microsoft.com/office/drawing/2014/main" id="{99264B34-54ED-A444-9C6F-A44E3FBE57C9}"/>
              </a:ext>
            </a:extLst>
          </p:cNvPr>
          <p:cNvSpPr>
            <a:spLocks noGrp="1"/>
          </p:cNvSpPr>
          <p:nvPr>
            <p:ph type="title"/>
          </p:nvPr>
        </p:nvSpPr>
        <p:spPr>
          <a:xfrm>
            <a:off x="609600" y="387148"/>
            <a:ext cx="10698480" cy="553998"/>
          </a:xfrm>
        </p:spPr>
        <p:txBody>
          <a:bodyPr/>
          <a:lstStyle/>
          <a:p>
            <a:r>
              <a:rPr lang="en-US" sz="3600"/>
              <a:t>Full Lifecycle Management</a:t>
            </a:r>
          </a:p>
        </p:txBody>
      </p:sp>
      <p:sp>
        <p:nvSpPr>
          <p:cNvPr id="3" name="Slide Number Placeholder 2">
            <a:extLst>
              <a:ext uri="{FF2B5EF4-FFF2-40B4-BE49-F238E27FC236}">
                <a16:creationId xmlns:a16="http://schemas.microsoft.com/office/drawing/2014/main" id="{5A2645EF-CFB2-8A4F-9296-CA09B0EA05F9}"/>
              </a:ext>
            </a:extLst>
          </p:cNvPr>
          <p:cNvSpPr>
            <a:spLocks noGrp="1"/>
          </p:cNvSpPr>
          <p:nvPr>
            <p:ph type="sldNum" sz="quarter" idx="4"/>
          </p:nvPr>
        </p:nvSpPr>
        <p:spPr/>
        <p:txBody>
          <a:bodyPr/>
          <a:lstStyle/>
          <a:p>
            <a:r>
              <a:rPr lang="en-US"/>
              <a:t>| </a:t>
            </a:r>
            <a:fld id="{2C8F94F2-79B1-4F8D-B2F0-3428BA660B51}" type="slidenum">
              <a:rPr lang="en-US" smtClean="0"/>
              <a:pPr/>
              <a:t>17</a:t>
            </a:fld>
            <a:endParaRPr lang="en-US"/>
          </a:p>
        </p:txBody>
      </p:sp>
      <p:grpSp>
        <p:nvGrpSpPr>
          <p:cNvPr id="16" name="Group 15">
            <a:extLst>
              <a:ext uri="{FF2B5EF4-FFF2-40B4-BE49-F238E27FC236}">
                <a16:creationId xmlns:a16="http://schemas.microsoft.com/office/drawing/2014/main" id="{4FD92CC8-FA2B-42C9-8A28-FE12F0052987}"/>
              </a:ext>
            </a:extLst>
          </p:cNvPr>
          <p:cNvGrpSpPr/>
          <p:nvPr/>
        </p:nvGrpSpPr>
        <p:grpSpPr>
          <a:xfrm>
            <a:off x="3873863" y="1066869"/>
            <a:ext cx="4389680" cy="4997640"/>
            <a:chOff x="3873863" y="1066869"/>
            <a:chExt cx="4389680" cy="4997640"/>
          </a:xfrm>
        </p:grpSpPr>
        <p:sp>
          <p:nvSpPr>
            <p:cNvPr id="4" name="Freeform: Shape 3">
              <a:extLst>
                <a:ext uri="{FF2B5EF4-FFF2-40B4-BE49-F238E27FC236}">
                  <a16:creationId xmlns:a16="http://schemas.microsoft.com/office/drawing/2014/main" id="{FFF3E397-8CEE-46D3-A724-B16C0920D4D5}"/>
                </a:ext>
              </a:extLst>
            </p:cNvPr>
            <p:cNvSpPr/>
            <p:nvPr/>
          </p:nvSpPr>
          <p:spPr>
            <a:xfrm>
              <a:off x="5459346" y="1184279"/>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a:ln/>
                  <a:solidFill>
                    <a:srgbClr val="1E1E1E"/>
                  </a:solidFill>
                  <a:ea typeface="+mn-ea"/>
                  <a:cs typeface="Gotham Medium" pitchFamily="2" charset="0"/>
                </a:rPr>
                <a:t>Buy</a:t>
              </a:r>
            </a:p>
          </p:txBody>
        </p:sp>
        <p:sp>
          <p:nvSpPr>
            <p:cNvPr id="5" name="Freeform: Shape 4">
              <a:extLst>
                <a:ext uri="{FF2B5EF4-FFF2-40B4-BE49-F238E27FC236}">
                  <a16:creationId xmlns:a16="http://schemas.microsoft.com/office/drawing/2014/main" id="{337133A5-15F9-421D-8C74-238CCD086E44}"/>
                </a:ext>
              </a:extLst>
            </p:cNvPr>
            <p:cNvSpPr/>
            <p:nvPr/>
          </p:nvSpPr>
          <p:spPr>
            <a:xfrm rot="1800000">
              <a:off x="6691302" y="2041077"/>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2" rIns="97315" bIns="82263"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6" name="Freeform: Shape 5">
              <a:extLst>
                <a:ext uri="{FF2B5EF4-FFF2-40B4-BE49-F238E27FC236}">
                  <a16:creationId xmlns:a16="http://schemas.microsoft.com/office/drawing/2014/main" id="{FAAFD447-B12D-42CE-A3F7-72677BFCFEF0}"/>
                </a:ext>
              </a:extLst>
            </p:cNvPr>
            <p:cNvSpPr/>
            <p:nvPr/>
          </p:nvSpPr>
          <p:spPr>
            <a:xfrm>
              <a:off x="7044829" y="2099658"/>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a:ln/>
                  <a:solidFill>
                    <a:srgbClr val="1E1E1E"/>
                  </a:solidFill>
                  <a:ea typeface="+mn-ea"/>
                  <a:cs typeface="Gotham Medium" pitchFamily="2" charset="0"/>
                </a:rPr>
                <a:t>Deploy</a:t>
              </a:r>
            </a:p>
          </p:txBody>
        </p:sp>
        <p:sp>
          <p:nvSpPr>
            <p:cNvPr id="7" name="Freeform: Shape 6">
              <a:extLst>
                <a:ext uri="{FF2B5EF4-FFF2-40B4-BE49-F238E27FC236}">
                  <a16:creationId xmlns:a16="http://schemas.microsoft.com/office/drawing/2014/main" id="{302F111E-2C60-459C-AFD3-FA52B4FE466B}"/>
                </a:ext>
              </a:extLst>
            </p:cNvPr>
            <p:cNvSpPr/>
            <p:nvPr/>
          </p:nvSpPr>
          <p:spPr>
            <a:xfrm rot="5400000">
              <a:off x="7491994" y="3409555"/>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2262" rIns="97315" bIns="82264"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8" name="Freeform: Shape 7">
              <a:extLst>
                <a:ext uri="{FF2B5EF4-FFF2-40B4-BE49-F238E27FC236}">
                  <a16:creationId xmlns:a16="http://schemas.microsoft.com/office/drawing/2014/main" id="{F9B521EB-E624-4057-9F16-2BDE741F8C47}"/>
                </a:ext>
              </a:extLst>
            </p:cNvPr>
            <p:cNvSpPr/>
            <p:nvPr/>
          </p:nvSpPr>
          <p:spPr>
            <a:xfrm>
              <a:off x="7044829" y="3930416"/>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a:ln/>
                  <a:solidFill>
                    <a:srgbClr val="1E1E1E"/>
                  </a:solidFill>
                  <a:ea typeface="+mn-ea"/>
                  <a:cs typeface="Gotham Medium" pitchFamily="2" charset="0"/>
                </a:rPr>
                <a:t>Manage</a:t>
              </a:r>
            </a:p>
          </p:txBody>
        </p:sp>
        <p:sp>
          <p:nvSpPr>
            <p:cNvPr id="9" name="Freeform: Shape 8">
              <a:extLst>
                <a:ext uri="{FF2B5EF4-FFF2-40B4-BE49-F238E27FC236}">
                  <a16:creationId xmlns:a16="http://schemas.microsoft.com/office/drawing/2014/main" id="{974BE1A2-6558-49CE-8C4A-A5F5DF01810D}"/>
                </a:ext>
              </a:extLst>
            </p:cNvPr>
            <p:cNvSpPr/>
            <p:nvPr/>
          </p:nvSpPr>
          <p:spPr>
            <a:xfrm rot="19800000">
              <a:off x="6707204" y="4787213"/>
              <a:ext cx="324384" cy="411317"/>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324383" y="329053"/>
                  </a:moveTo>
                  <a:lnTo>
                    <a:pt x="162191" y="329053"/>
                  </a:lnTo>
                  <a:lnTo>
                    <a:pt x="162191" y="411316"/>
                  </a:lnTo>
                  <a:lnTo>
                    <a:pt x="0" y="205658"/>
                  </a:lnTo>
                  <a:lnTo>
                    <a:pt x="162191" y="0"/>
                  </a:lnTo>
                  <a:lnTo>
                    <a:pt x="162191" y="82263"/>
                  </a:lnTo>
                  <a:lnTo>
                    <a:pt x="324383" y="82263"/>
                  </a:lnTo>
                  <a:lnTo>
                    <a:pt x="324383" y="32905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97314" tIns="82263" rIns="1" bIns="82263"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10" name="Freeform: Shape 9">
              <a:extLst>
                <a:ext uri="{FF2B5EF4-FFF2-40B4-BE49-F238E27FC236}">
                  <a16:creationId xmlns:a16="http://schemas.microsoft.com/office/drawing/2014/main" id="{DF3B7553-FE5C-4271-89CD-D7947A5B8EE0}"/>
                </a:ext>
              </a:extLst>
            </p:cNvPr>
            <p:cNvSpPr/>
            <p:nvPr/>
          </p:nvSpPr>
          <p:spPr>
            <a:xfrm>
              <a:off x="5459346" y="4845795"/>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182880" numCol="1" spcCol="1270" anchor="b" anchorCtr="0">
              <a:noAutofit/>
            </a:bodyPr>
            <a:lstStyle/>
            <a:p>
              <a:pPr marL="0" lvl="0" indent="0" algn="ctr" defTabSz="622300">
                <a:lnSpc>
                  <a:spcPct val="90000"/>
                </a:lnSpc>
                <a:spcBef>
                  <a:spcPct val="0"/>
                </a:spcBef>
                <a:spcAft>
                  <a:spcPct val="35000"/>
                </a:spcAft>
                <a:buNone/>
              </a:pPr>
              <a:r>
                <a:rPr lang="en-US" sz="1100" b="0" i="0" kern="1200">
                  <a:ln/>
                  <a:solidFill>
                    <a:srgbClr val="1E1E1E"/>
                  </a:solidFill>
                  <a:ea typeface="+mn-ea"/>
                  <a:cs typeface="Gotham Medium" pitchFamily="2" charset="0"/>
                </a:rPr>
                <a:t>Troubleshoot</a:t>
              </a:r>
            </a:p>
          </p:txBody>
        </p:sp>
        <p:sp>
          <p:nvSpPr>
            <p:cNvPr id="11" name="Freeform: Shape 10">
              <a:extLst>
                <a:ext uri="{FF2B5EF4-FFF2-40B4-BE49-F238E27FC236}">
                  <a16:creationId xmlns:a16="http://schemas.microsoft.com/office/drawing/2014/main" id="{0995B374-67C0-4416-9954-66FC740B0C12}"/>
                </a:ext>
              </a:extLst>
            </p:cNvPr>
            <p:cNvSpPr/>
            <p:nvPr/>
          </p:nvSpPr>
          <p:spPr>
            <a:xfrm rot="1800000">
              <a:off x="5121721" y="4796394"/>
              <a:ext cx="324384" cy="411317"/>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324383" y="329053"/>
                  </a:moveTo>
                  <a:lnTo>
                    <a:pt x="162191" y="329053"/>
                  </a:lnTo>
                  <a:lnTo>
                    <a:pt x="162191" y="411316"/>
                  </a:lnTo>
                  <a:lnTo>
                    <a:pt x="0" y="205658"/>
                  </a:lnTo>
                  <a:lnTo>
                    <a:pt x="162191" y="0"/>
                  </a:lnTo>
                  <a:lnTo>
                    <a:pt x="162191" y="82263"/>
                  </a:lnTo>
                  <a:lnTo>
                    <a:pt x="324383" y="82263"/>
                  </a:lnTo>
                  <a:lnTo>
                    <a:pt x="324383" y="32905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97315" tIns="82264" rIns="0" bIns="82262"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12" name="Freeform: Shape 11">
              <a:extLst>
                <a:ext uri="{FF2B5EF4-FFF2-40B4-BE49-F238E27FC236}">
                  <a16:creationId xmlns:a16="http://schemas.microsoft.com/office/drawing/2014/main" id="{24AB9CC0-FC32-4EF3-B30E-CCE1464B67B6}"/>
                </a:ext>
              </a:extLst>
            </p:cNvPr>
            <p:cNvSpPr/>
            <p:nvPr/>
          </p:nvSpPr>
          <p:spPr>
            <a:xfrm>
              <a:off x="3873863" y="3930416"/>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a:ln/>
                  <a:solidFill>
                    <a:srgbClr val="1E1E1E"/>
                  </a:solidFill>
                  <a:ea typeface="+mn-ea"/>
                  <a:cs typeface="Gotham Medium" pitchFamily="2" charset="0"/>
                </a:rPr>
                <a:t>Upgrade</a:t>
              </a:r>
            </a:p>
          </p:txBody>
        </p:sp>
        <p:sp>
          <p:nvSpPr>
            <p:cNvPr id="13" name="Freeform: Shape 12">
              <a:extLst>
                <a:ext uri="{FF2B5EF4-FFF2-40B4-BE49-F238E27FC236}">
                  <a16:creationId xmlns:a16="http://schemas.microsoft.com/office/drawing/2014/main" id="{D32F50A0-414C-4249-BBE2-74232E3D3BF6}"/>
                </a:ext>
              </a:extLst>
            </p:cNvPr>
            <p:cNvSpPr/>
            <p:nvPr/>
          </p:nvSpPr>
          <p:spPr>
            <a:xfrm rot="16200000">
              <a:off x="4321029" y="3427917"/>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4" rIns="97316" bIns="82262"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sp>
          <p:nvSpPr>
            <p:cNvPr id="14" name="Freeform: Shape 13">
              <a:extLst>
                <a:ext uri="{FF2B5EF4-FFF2-40B4-BE49-F238E27FC236}">
                  <a16:creationId xmlns:a16="http://schemas.microsoft.com/office/drawing/2014/main" id="{CE917AC9-F14C-422B-9337-9057320CE31D}"/>
                </a:ext>
              </a:extLst>
            </p:cNvPr>
            <p:cNvSpPr/>
            <p:nvPr/>
          </p:nvSpPr>
          <p:spPr>
            <a:xfrm>
              <a:off x="3873863" y="2099658"/>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schemeClr val="bg1"/>
            </a:solidFill>
            <a:ln w="19050">
              <a:solidFill>
                <a:schemeClr val="tx2">
                  <a:lumMod val="60000"/>
                  <a:lumOff val="40000"/>
                </a:schemeClr>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196257" tIns="196257" rIns="196257" bIns="196257" numCol="1" spcCol="1270" anchor="b" anchorCtr="0">
              <a:noAutofit/>
            </a:bodyPr>
            <a:lstStyle/>
            <a:p>
              <a:pPr marL="0" lvl="0" indent="0" algn="ctr" defTabSz="622300">
                <a:lnSpc>
                  <a:spcPct val="90000"/>
                </a:lnSpc>
                <a:spcBef>
                  <a:spcPct val="0"/>
                </a:spcBef>
                <a:spcAft>
                  <a:spcPct val="35000"/>
                </a:spcAft>
                <a:buNone/>
              </a:pPr>
              <a:r>
                <a:rPr lang="en-US" sz="1400" b="0" i="0" kern="1200">
                  <a:ln/>
                  <a:solidFill>
                    <a:schemeClr val="tx1"/>
                  </a:solidFill>
                  <a:ea typeface="+mn-ea"/>
                  <a:cs typeface="Gotham Medium" pitchFamily="2" charset="0"/>
                </a:rPr>
                <a:t>Scale</a:t>
              </a:r>
            </a:p>
          </p:txBody>
        </p:sp>
        <p:sp>
          <p:nvSpPr>
            <p:cNvPr id="15" name="Freeform: Shape 14">
              <a:extLst>
                <a:ext uri="{FF2B5EF4-FFF2-40B4-BE49-F238E27FC236}">
                  <a16:creationId xmlns:a16="http://schemas.microsoft.com/office/drawing/2014/main" id="{DE044B15-D4CC-4EBD-A285-81C4EA2105E1}"/>
                </a:ext>
              </a:extLst>
            </p:cNvPr>
            <p:cNvSpPr/>
            <p:nvPr/>
          </p:nvSpPr>
          <p:spPr>
            <a:xfrm rot="19800000">
              <a:off x="5105819" y="2050258"/>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3" rIns="97315" bIns="82262" numCol="1" spcCol="1270" anchor="ctr" anchorCtr="0">
              <a:noAutofit/>
            </a:bodyPr>
            <a:lstStyle/>
            <a:p>
              <a:pPr marL="0" lvl="0" indent="0" algn="ctr" defTabSz="755650">
                <a:lnSpc>
                  <a:spcPct val="90000"/>
                </a:lnSpc>
                <a:spcBef>
                  <a:spcPct val="0"/>
                </a:spcBef>
                <a:spcAft>
                  <a:spcPct val="35000"/>
                </a:spcAft>
                <a:buNone/>
              </a:pPr>
              <a:endParaRPr lang="en-US" sz="1700" b="0" i="0" kern="1200">
                <a:ln>
                  <a:noFill/>
                </a:ln>
                <a:solidFill>
                  <a:schemeClr val="tx1"/>
                </a:solidFill>
                <a:latin typeface="+mn-lt"/>
                <a:cs typeface="Gotham Medium" pitchFamily="2" charset="0"/>
              </a:endParaRPr>
            </a:p>
          </p:txBody>
        </p:sp>
        <p:pic>
          <p:nvPicPr>
            <p:cNvPr id="19" name="Picture 18">
              <a:extLst>
                <a:ext uri="{FF2B5EF4-FFF2-40B4-BE49-F238E27FC236}">
                  <a16:creationId xmlns:a16="http://schemas.microsoft.com/office/drawing/2014/main" id="{B13F3C2B-95DC-6A42-8B6F-B4DE702F73A2}"/>
                </a:ext>
              </a:extLst>
            </p:cNvPr>
            <p:cNvPicPr>
              <a:picLocks noChangeAspect="1"/>
            </p:cNvPicPr>
            <p:nvPr/>
          </p:nvPicPr>
          <p:blipFill>
            <a:blip r:embed="rId3"/>
            <a:stretch>
              <a:fillRect/>
            </a:stretch>
          </p:blipFill>
          <p:spPr>
            <a:xfrm>
              <a:off x="4156660" y="2267890"/>
              <a:ext cx="632633" cy="632633"/>
            </a:xfrm>
            <a:prstGeom prst="rect">
              <a:avLst/>
            </a:prstGeom>
          </p:spPr>
        </p:pic>
        <p:pic>
          <p:nvPicPr>
            <p:cNvPr id="20" name="Picture 19">
              <a:extLst>
                <a:ext uri="{FF2B5EF4-FFF2-40B4-BE49-F238E27FC236}">
                  <a16:creationId xmlns:a16="http://schemas.microsoft.com/office/drawing/2014/main" id="{CF2F1845-EEE9-674C-B9EE-F74BBF2AC46A}"/>
                </a:ext>
              </a:extLst>
            </p:cNvPr>
            <p:cNvPicPr>
              <a:picLocks noChangeAspect="1"/>
            </p:cNvPicPr>
            <p:nvPr/>
          </p:nvPicPr>
          <p:blipFill>
            <a:blip r:embed="rId4"/>
            <a:stretch>
              <a:fillRect/>
            </a:stretch>
          </p:blipFill>
          <p:spPr>
            <a:xfrm>
              <a:off x="7305526" y="2312265"/>
              <a:ext cx="644429" cy="581338"/>
            </a:xfrm>
            <a:prstGeom prst="rect">
              <a:avLst/>
            </a:prstGeom>
          </p:spPr>
        </p:pic>
        <p:pic>
          <p:nvPicPr>
            <p:cNvPr id="21" name="Picture 20">
              <a:extLst>
                <a:ext uri="{FF2B5EF4-FFF2-40B4-BE49-F238E27FC236}">
                  <a16:creationId xmlns:a16="http://schemas.microsoft.com/office/drawing/2014/main" id="{15824147-AAC7-6B4B-BF75-14C144D29C5F}"/>
                </a:ext>
              </a:extLst>
            </p:cNvPr>
            <p:cNvPicPr>
              <a:picLocks noChangeAspect="1"/>
            </p:cNvPicPr>
            <p:nvPr/>
          </p:nvPicPr>
          <p:blipFill>
            <a:blip r:embed="rId5"/>
            <a:stretch>
              <a:fillRect/>
            </a:stretch>
          </p:blipFill>
          <p:spPr>
            <a:xfrm>
              <a:off x="4178857" y="4082775"/>
              <a:ext cx="624084" cy="624084"/>
            </a:xfrm>
            <a:prstGeom prst="rect">
              <a:avLst/>
            </a:prstGeom>
          </p:spPr>
        </p:pic>
        <p:pic>
          <p:nvPicPr>
            <p:cNvPr id="22" name="Picture 21">
              <a:extLst>
                <a:ext uri="{FF2B5EF4-FFF2-40B4-BE49-F238E27FC236}">
                  <a16:creationId xmlns:a16="http://schemas.microsoft.com/office/drawing/2014/main" id="{66F20FBF-7D2E-1348-8DE1-A43E4D95B2C6}"/>
                </a:ext>
              </a:extLst>
            </p:cNvPr>
            <p:cNvPicPr>
              <a:picLocks noChangeAspect="1"/>
            </p:cNvPicPr>
            <p:nvPr/>
          </p:nvPicPr>
          <p:blipFill>
            <a:blip r:embed="rId6"/>
            <a:stretch>
              <a:fillRect/>
            </a:stretch>
          </p:blipFill>
          <p:spPr>
            <a:xfrm>
              <a:off x="5631704" y="1066869"/>
              <a:ext cx="906204" cy="906204"/>
            </a:xfrm>
            <a:prstGeom prst="rect">
              <a:avLst/>
            </a:prstGeom>
          </p:spPr>
        </p:pic>
        <p:pic>
          <p:nvPicPr>
            <p:cNvPr id="23" name="Picture 22">
              <a:extLst>
                <a:ext uri="{FF2B5EF4-FFF2-40B4-BE49-F238E27FC236}">
                  <a16:creationId xmlns:a16="http://schemas.microsoft.com/office/drawing/2014/main" id="{8EC0B2AB-A51C-CF41-B487-FEA68039FC29}"/>
                </a:ext>
              </a:extLst>
            </p:cNvPr>
            <p:cNvPicPr>
              <a:picLocks noChangeAspect="1"/>
            </p:cNvPicPr>
            <p:nvPr/>
          </p:nvPicPr>
          <p:blipFill>
            <a:blip r:embed="rId7"/>
            <a:stretch>
              <a:fillRect/>
            </a:stretch>
          </p:blipFill>
          <p:spPr>
            <a:xfrm>
              <a:off x="7344438" y="4084992"/>
              <a:ext cx="644655" cy="649731"/>
            </a:xfrm>
            <a:prstGeom prst="rect">
              <a:avLst/>
            </a:prstGeom>
          </p:spPr>
        </p:pic>
        <p:pic>
          <p:nvPicPr>
            <p:cNvPr id="24" name="Picture 23">
              <a:extLst>
                <a:ext uri="{FF2B5EF4-FFF2-40B4-BE49-F238E27FC236}">
                  <a16:creationId xmlns:a16="http://schemas.microsoft.com/office/drawing/2014/main" id="{380A45E6-2415-0044-B60A-B2E6D8E690BB}"/>
                </a:ext>
              </a:extLst>
            </p:cNvPr>
            <p:cNvPicPr>
              <a:picLocks noChangeAspect="1"/>
            </p:cNvPicPr>
            <p:nvPr/>
          </p:nvPicPr>
          <p:blipFill>
            <a:blip r:embed="rId8"/>
            <a:stretch>
              <a:fillRect/>
            </a:stretch>
          </p:blipFill>
          <p:spPr>
            <a:xfrm>
              <a:off x="5704498" y="4997691"/>
              <a:ext cx="701026" cy="701026"/>
            </a:xfrm>
            <a:prstGeom prst="rect">
              <a:avLst/>
            </a:prstGeom>
          </p:spPr>
        </p:pic>
      </p:grpSp>
      <p:sp>
        <p:nvSpPr>
          <p:cNvPr id="28" name="Rounded Rectangle 27">
            <a:extLst>
              <a:ext uri="{FF2B5EF4-FFF2-40B4-BE49-F238E27FC236}">
                <a16:creationId xmlns:a16="http://schemas.microsoft.com/office/drawing/2014/main" id="{DE04579D-B62D-1745-AD5B-D3C06F1E7EB4}"/>
              </a:ext>
            </a:extLst>
          </p:cNvPr>
          <p:cNvSpPr/>
          <p:nvPr/>
        </p:nvSpPr>
        <p:spPr>
          <a:xfrm>
            <a:off x="537303" y="1670804"/>
            <a:ext cx="3200400" cy="12764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a:solidFill>
                  <a:schemeClr val="bg2"/>
                </a:solidFill>
                <a:cs typeface="Gotham Light" pitchFamily="2" charset="0"/>
              </a:rPr>
              <a:t>Scale without Limit </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Add one node at a time</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Automatic redistribution</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100% linear performance</a:t>
            </a:r>
          </a:p>
        </p:txBody>
      </p:sp>
      <p:sp>
        <p:nvSpPr>
          <p:cNvPr id="29" name="Rounded Rectangle 28">
            <a:extLst>
              <a:ext uri="{FF2B5EF4-FFF2-40B4-BE49-F238E27FC236}">
                <a16:creationId xmlns:a16="http://schemas.microsoft.com/office/drawing/2014/main" id="{7BB5D94A-3F13-8144-A5F0-665EADC6E68A}"/>
              </a:ext>
            </a:extLst>
          </p:cNvPr>
          <p:cNvSpPr/>
          <p:nvPr/>
        </p:nvSpPr>
        <p:spPr>
          <a:xfrm>
            <a:off x="8395853" y="1670804"/>
            <a:ext cx="3231431" cy="12764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90000"/>
              </a:lnSpc>
              <a:spcBef>
                <a:spcPts val="1200"/>
              </a:spcBef>
              <a:spcAft>
                <a:spcPts val="600"/>
              </a:spcAft>
              <a:buClr>
                <a:schemeClr val="accent1"/>
              </a:buClr>
              <a:buSzPts val="1800"/>
            </a:pPr>
            <a:r>
              <a:rPr lang="en-US">
                <a:solidFill>
                  <a:schemeClr val="bg2"/>
                </a:solidFill>
                <a:cs typeface="Gotham Light" pitchFamily="2" charset="0"/>
              </a:rPr>
              <a:t>Easy Deployment</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Quick cluster install</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Auto-discovered nodes</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Simple infra sizing</a:t>
            </a:r>
          </a:p>
        </p:txBody>
      </p:sp>
      <p:sp>
        <p:nvSpPr>
          <p:cNvPr id="30" name="Rounded Rectangle 29">
            <a:extLst>
              <a:ext uri="{FF2B5EF4-FFF2-40B4-BE49-F238E27FC236}">
                <a16:creationId xmlns:a16="http://schemas.microsoft.com/office/drawing/2014/main" id="{45D725CB-6FD3-2140-BA34-B11128FF234F}"/>
              </a:ext>
            </a:extLst>
          </p:cNvPr>
          <p:cNvSpPr/>
          <p:nvPr/>
        </p:nvSpPr>
        <p:spPr>
          <a:xfrm>
            <a:off x="8395853" y="3711093"/>
            <a:ext cx="3227832" cy="128016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a:solidFill>
                  <a:schemeClr val="bg2"/>
                </a:solidFill>
                <a:cs typeface="Gotham Light" pitchFamily="2" charset="0"/>
              </a:rPr>
              <a:t>Simple Management</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Single pane of glass</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No IT expertise required</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Access on any device</a:t>
            </a:r>
          </a:p>
        </p:txBody>
      </p:sp>
      <p:sp>
        <p:nvSpPr>
          <p:cNvPr id="32" name="Rounded Rectangle 31">
            <a:extLst>
              <a:ext uri="{FF2B5EF4-FFF2-40B4-BE49-F238E27FC236}">
                <a16:creationId xmlns:a16="http://schemas.microsoft.com/office/drawing/2014/main" id="{E4D2D3F8-14FA-3D49-B677-556EFC7F968B}"/>
              </a:ext>
            </a:extLst>
          </p:cNvPr>
          <p:cNvSpPr/>
          <p:nvPr/>
        </p:nvSpPr>
        <p:spPr>
          <a:xfrm>
            <a:off x="6923212" y="5357163"/>
            <a:ext cx="3227832" cy="128016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a:solidFill>
                  <a:schemeClr val="bg2"/>
                </a:solidFill>
                <a:cs typeface="Gotham Light" pitchFamily="2" charset="0"/>
              </a:rPr>
              <a:t>Real-time Insights</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Machine Learning engine</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Capacity Planning</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Anomaly detection</a:t>
            </a:r>
          </a:p>
        </p:txBody>
      </p:sp>
      <p:sp>
        <p:nvSpPr>
          <p:cNvPr id="33" name="Rounded Rectangle 32">
            <a:extLst>
              <a:ext uri="{FF2B5EF4-FFF2-40B4-BE49-F238E27FC236}">
                <a16:creationId xmlns:a16="http://schemas.microsoft.com/office/drawing/2014/main" id="{864D76A5-B0C7-7347-81AC-AFE2555F007E}"/>
              </a:ext>
            </a:extLst>
          </p:cNvPr>
          <p:cNvSpPr/>
          <p:nvPr/>
        </p:nvSpPr>
        <p:spPr>
          <a:xfrm>
            <a:off x="537303" y="3711094"/>
            <a:ext cx="3200400" cy="12764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buClr>
                <a:schemeClr val="accent1"/>
              </a:buClr>
              <a:buSzPts val="1800"/>
            </a:pPr>
            <a:r>
              <a:rPr lang="en-US">
                <a:solidFill>
                  <a:schemeClr val="bg2"/>
                </a:solidFill>
                <a:cs typeface="Gotham Light" pitchFamily="2" charset="0"/>
              </a:rPr>
              <a:t>One-Click Upgrades</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Nutanix software</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Hypervisor</a:t>
            </a:r>
          </a:p>
          <a:p>
            <a:pPr marL="228600" lvl="1" indent="-228600">
              <a:buClr>
                <a:schemeClr val="accent1"/>
              </a:buClr>
              <a:buSzPts val="1600"/>
              <a:buFont typeface="Arial" panose="020B0604020202020204" pitchFamily="34" charset="0"/>
              <a:buChar char="•"/>
            </a:pPr>
            <a:r>
              <a:rPr lang="en-US" sz="1600">
                <a:solidFill>
                  <a:schemeClr val="tx2"/>
                </a:solidFill>
                <a:cs typeface="Gotham Light" pitchFamily="2" charset="0"/>
              </a:rPr>
              <a:t>Firmware and BIOS</a:t>
            </a:r>
          </a:p>
        </p:txBody>
      </p:sp>
    </p:spTree>
    <p:extLst>
      <p:ext uri="{BB962C8B-B14F-4D97-AF65-F5344CB8AC3E}">
        <p14:creationId xmlns:p14="http://schemas.microsoft.com/office/powerpoint/2010/main" val="1113916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6DA0F04-8D19-D14B-9131-E1B57C9FF2A9}"/>
              </a:ext>
            </a:extLst>
          </p:cNvPr>
          <p:cNvGrpSpPr/>
          <p:nvPr/>
        </p:nvGrpSpPr>
        <p:grpSpPr>
          <a:xfrm>
            <a:off x="307779" y="1286473"/>
            <a:ext cx="11427482" cy="5688069"/>
            <a:chOff x="307779" y="1286473"/>
            <a:chExt cx="11427482" cy="5688069"/>
          </a:xfrm>
        </p:grpSpPr>
        <p:grpSp>
          <p:nvGrpSpPr>
            <p:cNvPr id="48" name="Group 47">
              <a:extLst>
                <a:ext uri="{FF2B5EF4-FFF2-40B4-BE49-F238E27FC236}">
                  <a16:creationId xmlns:a16="http://schemas.microsoft.com/office/drawing/2014/main" id="{DE6F219D-4542-1D41-B17F-FC09A114DB1A}"/>
                </a:ext>
              </a:extLst>
            </p:cNvPr>
            <p:cNvGrpSpPr/>
            <p:nvPr/>
          </p:nvGrpSpPr>
          <p:grpSpPr>
            <a:xfrm>
              <a:off x="307779" y="1286473"/>
              <a:ext cx="11427482" cy="5688069"/>
              <a:chOff x="307779" y="1286473"/>
              <a:chExt cx="11427482" cy="5688069"/>
            </a:xfrm>
          </p:grpSpPr>
          <p:grpSp>
            <p:nvGrpSpPr>
              <p:cNvPr id="46" name="Group 45">
                <a:extLst>
                  <a:ext uri="{FF2B5EF4-FFF2-40B4-BE49-F238E27FC236}">
                    <a16:creationId xmlns:a16="http://schemas.microsoft.com/office/drawing/2014/main" id="{DF1041BF-7B8B-3B40-AB4A-2CCE1A1CC1CF}"/>
                  </a:ext>
                </a:extLst>
              </p:cNvPr>
              <p:cNvGrpSpPr/>
              <p:nvPr/>
            </p:nvGrpSpPr>
            <p:grpSpPr>
              <a:xfrm>
                <a:off x="307779" y="1286473"/>
                <a:ext cx="11427482" cy="5688069"/>
                <a:chOff x="307779" y="1286473"/>
                <a:chExt cx="11427482" cy="5688069"/>
              </a:xfrm>
            </p:grpSpPr>
            <p:grpSp>
              <p:nvGrpSpPr>
                <p:cNvPr id="26" name="Group 25">
                  <a:extLst>
                    <a:ext uri="{FF2B5EF4-FFF2-40B4-BE49-F238E27FC236}">
                      <a16:creationId xmlns:a16="http://schemas.microsoft.com/office/drawing/2014/main" id="{F900E92C-48EC-AD45-AD3F-A076601986CE}"/>
                    </a:ext>
                  </a:extLst>
                </p:cNvPr>
                <p:cNvGrpSpPr/>
                <p:nvPr/>
              </p:nvGrpSpPr>
              <p:grpSpPr>
                <a:xfrm>
                  <a:off x="307779" y="1286473"/>
                  <a:ext cx="11427482" cy="5688069"/>
                  <a:chOff x="307779" y="1286473"/>
                  <a:chExt cx="11427482" cy="5688069"/>
                </a:xfrm>
              </p:grpSpPr>
              <p:pic>
                <p:nvPicPr>
                  <p:cNvPr id="27" name="Picture 26" descr="A picture containing person, outdoor, object, black&#10;&#10;Description automatically generated">
                    <a:extLst>
                      <a:ext uri="{FF2B5EF4-FFF2-40B4-BE49-F238E27FC236}">
                        <a16:creationId xmlns:a16="http://schemas.microsoft.com/office/drawing/2014/main" id="{EEB15256-A8E8-F94A-BDA9-740DCDBEF384}"/>
                      </a:ext>
                    </a:extLst>
                  </p:cNvPr>
                  <p:cNvPicPr>
                    <a:picLocks noChangeAspect="1"/>
                  </p:cNvPicPr>
                  <p:nvPr/>
                </p:nvPicPr>
                <p:blipFill rotWithShape="1">
                  <a:blip r:embed="rId3"/>
                  <a:srcRect l="956" t="5739" r="1029" b="5739"/>
                  <a:stretch/>
                </p:blipFill>
                <p:spPr>
                  <a:xfrm>
                    <a:off x="423291" y="1286473"/>
                    <a:ext cx="11196457" cy="5688069"/>
                  </a:xfrm>
                  <a:prstGeom prst="rect">
                    <a:avLst/>
                  </a:prstGeom>
                </p:spPr>
              </p:pic>
              <p:pic>
                <p:nvPicPr>
                  <p:cNvPr id="28" name="Picture 27">
                    <a:extLst>
                      <a:ext uri="{FF2B5EF4-FFF2-40B4-BE49-F238E27FC236}">
                        <a16:creationId xmlns:a16="http://schemas.microsoft.com/office/drawing/2014/main" id="{9265F4C6-E9D2-3048-8187-E12979160DC1}"/>
                      </a:ext>
                    </a:extLst>
                  </p:cNvPr>
                  <p:cNvPicPr>
                    <a:picLocks noChangeAspect="1"/>
                  </p:cNvPicPr>
                  <p:nvPr/>
                </p:nvPicPr>
                <p:blipFill rotWithShape="1">
                  <a:blip r:embed="rId4"/>
                  <a:srcRect t="11390" b="7816"/>
                  <a:stretch/>
                </p:blipFill>
                <p:spPr>
                  <a:xfrm>
                    <a:off x="307779" y="1709366"/>
                    <a:ext cx="11427482" cy="5193459"/>
                  </a:xfrm>
                  <a:prstGeom prst="rect">
                    <a:avLst/>
                  </a:prstGeom>
                </p:spPr>
              </p:pic>
              <p:pic>
                <p:nvPicPr>
                  <p:cNvPr id="29" name="Picture 28">
                    <a:extLst>
                      <a:ext uri="{FF2B5EF4-FFF2-40B4-BE49-F238E27FC236}">
                        <a16:creationId xmlns:a16="http://schemas.microsoft.com/office/drawing/2014/main" id="{A7EDFF54-027B-C249-A4B9-BD514BAEE797}"/>
                      </a:ext>
                    </a:extLst>
                  </p:cNvPr>
                  <p:cNvPicPr>
                    <a:picLocks noChangeAspect="1"/>
                  </p:cNvPicPr>
                  <p:nvPr/>
                </p:nvPicPr>
                <p:blipFill>
                  <a:blip r:embed="rId5"/>
                  <a:stretch>
                    <a:fillRect/>
                  </a:stretch>
                </p:blipFill>
                <p:spPr>
                  <a:xfrm>
                    <a:off x="661274" y="4962803"/>
                    <a:ext cx="2195244" cy="1234825"/>
                  </a:xfrm>
                  <a:prstGeom prst="rect">
                    <a:avLst/>
                  </a:prstGeom>
                </p:spPr>
              </p:pic>
              <p:pic>
                <p:nvPicPr>
                  <p:cNvPr id="30" name="Picture 29">
                    <a:extLst>
                      <a:ext uri="{FF2B5EF4-FFF2-40B4-BE49-F238E27FC236}">
                        <a16:creationId xmlns:a16="http://schemas.microsoft.com/office/drawing/2014/main" id="{22672F27-37EA-074E-8208-6C8BC08C63C6}"/>
                      </a:ext>
                    </a:extLst>
                  </p:cNvPr>
                  <p:cNvPicPr>
                    <a:picLocks noChangeAspect="1"/>
                  </p:cNvPicPr>
                  <p:nvPr/>
                </p:nvPicPr>
                <p:blipFill>
                  <a:blip r:embed="rId6"/>
                  <a:stretch>
                    <a:fillRect/>
                  </a:stretch>
                </p:blipFill>
                <p:spPr>
                  <a:xfrm>
                    <a:off x="1217927" y="3948919"/>
                    <a:ext cx="2135815" cy="1201396"/>
                  </a:xfrm>
                  <a:prstGeom prst="rect">
                    <a:avLst/>
                  </a:prstGeom>
                </p:spPr>
              </p:pic>
              <p:pic>
                <p:nvPicPr>
                  <p:cNvPr id="31" name="Picture 30">
                    <a:extLst>
                      <a:ext uri="{FF2B5EF4-FFF2-40B4-BE49-F238E27FC236}">
                        <a16:creationId xmlns:a16="http://schemas.microsoft.com/office/drawing/2014/main" id="{FFE748D8-D8FA-2E4A-979B-AE25AA6B80C9}"/>
                      </a:ext>
                    </a:extLst>
                  </p:cNvPr>
                  <p:cNvPicPr>
                    <a:picLocks noChangeAspect="1"/>
                  </p:cNvPicPr>
                  <p:nvPr/>
                </p:nvPicPr>
                <p:blipFill>
                  <a:blip r:embed="rId7"/>
                  <a:stretch>
                    <a:fillRect/>
                  </a:stretch>
                </p:blipFill>
                <p:spPr>
                  <a:xfrm>
                    <a:off x="2887696" y="2589303"/>
                    <a:ext cx="2109858" cy="1186794"/>
                  </a:xfrm>
                  <a:prstGeom prst="rect">
                    <a:avLst/>
                  </a:prstGeom>
                </p:spPr>
              </p:pic>
              <p:pic>
                <p:nvPicPr>
                  <p:cNvPr id="32" name="Picture 31">
                    <a:extLst>
                      <a:ext uri="{FF2B5EF4-FFF2-40B4-BE49-F238E27FC236}">
                        <a16:creationId xmlns:a16="http://schemas.microsoft.com/office/drawing/2014/main" id="{320E1A92-EF27-8840-8B4E-5916CEFCFA7A}"/>
                      </a:ext>
                    </a:extLst>
                  </p:cNvPr>
                  <p:cNvPicPr>
                    <a:picLocks noChangeAspect="1"/>
                  </p:cNvPicPr>
                  <p:nvPr/>
                </p:nvPicPr>
                <p:blipFill>
                  <a:blip r:embed="rId8"/>
                  <a:stretch>
                    <a:fillRect/>
                  </a:stretch>
                </p:blipFill>
                <p:spPr>
                  <a:xfrm>
                    <a:off x="5097180" y="2203160"/>
                    <a:ext cx="2144810" cy="1206456"/>
                  </a:xfrm>
                  <a:prstGeom prst="rect">
                    <a:avLst/>
                  </a:prstGeom>
                </p:spPr>
              </p:pic>
              <p:pic>
                <p:nvPicPr>
                  <p:cNvPr id="33" name="Picture 32">
                    <a:extLst>
                      <a:ext uri="{FF2B5EF4-FFF2-40B4-BE49-F238E27FC236}">
                        <a16:creationId xmlns:a16="http://schemas.microsoft.com/office/drawing/2014/main" id="{35131000-E247-4A4B-8959-D4AD97ED99A4}"/>
                      </a:ext>
                    </a:extLst>
                  </p:cNvPr>
                  <p:cNvPicPr>
                    <a:picLocks noChangeAspect="1"/>
                  </p:cNvPicPr>
                  <p:nvPr/>
                </p:nvPicPr>
                <p:blipFill>
                  <a:blip r:embed="rId9"/>
                  <a:stretch>
                    <a:fillRect/>
                  </a:stretch>
                </p:blipFill>
                <p:spPr>
                  <a:xfrm>
                    <a:off x="6929247" y="2509744"/>
                    <a:ext cx="2392733" cy="1345913"/>
                  </a:xfrm>
                  <a:prstGeom prst="rect">
                    <a:avLst/>
                  </a:prstGeom>
                </p:spPr>
              </p:pic>
              <p:pic>
                <p:nvPicPr>
                  <p:cNvPr id="34" name="Picture 33">
                    <a:extLst>
                      <a:ext uri="{FF2B5EF4-FFF2-40B4-BE49-F238E27FC236}">
                        <a16:creationId xmlns:a16="http://schemas.microsoft.com/office/drawing/2014/main" id="{CE30753D-2373-9A4A-B12D-9CCD0964A3EF}"/>
                      </a:ext>
                    </a:extLst>
                  </p:cNvPr>
                  <p:cNvPicPr>
                    <a:picLocks noChangeAspect="1"/>
                  </p:cNvPicPr>
                  <p:nvPr/>
                </p:nvPicPr>
                <p:blipFill>
                  <a:blip r:embed="rId10"/>
                  <a:stretch>
                    <a:fillRect/>
                  </a:stretch>
                </p:blipFill>
                <p:spPr>
                  <a:xfrm>
                    <a:off x="8674445" y="4032715"/>
                    <a:ext cx="1145861" cy="286923"/>
                  </a:xfrm>
                  <a:prstGeom prst="rect">
                    <a:avLst/>
                  </a:prstGeom>
                </p:spPr>
              </p:pic>
              <p:pic>
                <p:nvPicPr>
                  <p:cNvPr id="35" name="Picture 34">
                    <a:extLst>
                      <a:ext uri="{FF2B5EF4-FFF2-40B4-BE49-F238E27FC236}">
                        <a16:creationId xmlns:a16="http://schemas.microsoft.com/office/drawing/2014/main" id="{F50E627A-433A-6146-B2AB-25FB9E6582CB}"/>
                      </a:ext>
                    </a:extLst>
                  </p:cNvPr>
                  <p:cNvPicPr>
                    <a:picLocks noChangeAspect="1"/>
                  </p:cNvPicPr>
                  <p:nvPr/>
                </p:nvPicPr>
                <p:blipFill>
                  <a:blip r:embed="rId11"/>
                  <a:stretch>
                    <a:fillRect/>
                  </a:stretch>
                </p:blipFill>
                <p:spPr>
                  <a:xfrm>
                    <a:off x="8774985" y="4655744"/>
                    <a:ext cx="1855270" cy="301230"/>
                  </a:xfrm>
                  <a:prstGeom prst="rect">
                    <a:avLst/>
                  </a:prstGeom>
                </p:spPr>
              </p:pic>
              <p:pic>
                <p:nvPicPr>
                  <p:cNvPr id="36" name="Picture 35">
                    <a:extLst>
                      <a:ext uri="{FF2B5EF4-FFF2-40B4-BE49-F238E27FC236}">
                        <a16:creationId xmlns:a16="http://schemas.microsoft.com/office/drawing/2014/main" id="{2690CBE8-9E98-6149-A008-E8CFF2C06A24}"/>
                      </a:ext>
                    </a:extLst>
                  </p:cNvPr>
                  <p:cNvPicPr>
                    <a:picLocks noChangeAspect="1"/>
                  </p:cNvPicPr>
                  <p:nvPr/>
                </p:nvPicPr>
                <p:blipFill>
                  <a:blip r:embed="rId12"/>
                  <a:stretch>
                    <a:fillRect/>
                  </a:stretch>
                </p:blipFill>
                <p:spPr>
                  <a:xfrm>
                    <a:off x="9061274" y="5294538"/>
                    <a:ext cx="1927325" cy="312930"/>
                  </a:xfrm>
                  <a:prstGeom prst="rect">
                    <a:avLst/>
                  </a:prstGeom>
                </p:spPr>
              </p:pic>
              <p:pic>
                <p:nvPicPr>
                  <p:cNvPr id="37" name="Picture 36">
                    <a:extLst>
                      <a:ext uri="{FF2B5EF4-FFF2-40B4-BE49-F238E27FC236}">
                        <a16:creationId xmlns:a16="http://schemas.microsoft.com/office/drawing/2014/main" id="{B2FCC48B-CAD5-2F4B-9CA5-BB5BCA2885AF}"/>
                      </a:ext>
                    </a:extLst>
                  </p:cNvPr>
                  <p:cNvPicPr>
                    <a:picLocks noChangeAspect="1"/>
                  </p:cNvPicPr>
                  <p:nvPr/>
                </p:nvPicPr>
                <p:blipFill>
                  <a:blip r:embed="rId13"/>
                  <a:stretch>
                    <a:fillRect/>
                  </a:stretch>
                </p:blipFill>
                <p:spPr>
                  <a:xfrm>
                    <a:off x="9321980" y="5941570"/>
                    <a:ext cx="1975313" cy="320721"/>
                  </a:xfrm>
                  <a:prstGeom prst="rect">
                    <a:avLst/>
                  </a:prstGeom>
                </p:spPr>
              </p:pic>
              <p:sp>
                <p:nvSpPr>
                  <p:cNvPr id="38" name="TextBox 37">
                    <a:extLst>
                      <a:ext uri="{FF2B5EF4-FFF2-40B4-BE49-F238E27FC236}">
                        <a16:creationId xmlns:a16="http://schemas.microsoft.com/office/drawing/2014/main" id="{03CE1DC9-B301-DC40-B80E-355D46D90298}"/>
                      </a:ext>
                    </a:extLst>
                  </p:cNvPr>
                  <p:cNvSpPr txBox="1"/>
                  <p:nvPr/>
                </p:nvSpPr>
                <p:spPr>
                  <a:xfrm>
                    <a:off x="4777741" y="2129552"/>
                    <a:ext cx="2487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0D235"/>
                        </a:solidFill>
                        <a:effectLst/>
                        <a:uLnTx/>
                        <a:uFillTx/>
                        <a:latin typeface="Gotham Rounded Medium" panose="02000000000000000000" pitchFamily="2" charset="0"/>
                        <a:ea typeface="+mn-ea"/>
                        <a:cs typeface="+mn-cs"/>
                      </a:rPr>
                      <a:t>Nutanix Enterprise</a:t>
                    </a:r>
                  </a:p>
                </p:txBody>
              </p:sp>
              <p:sp>
                <p:nvSpPr>
                  <p:cNvPr id="40" name="TextBox 39">
                    <a:extLst>
                      <a:ext uri="{FF2B5EF4-FFF2-40B4-BE49-F238E27FC236}">
                        <a16:creationId xmlns:a16="http://schemas.microsoft.com/office/drawing/2014/main" id="{DFBAE445-53FE-174F-8C68-9AA7FC05BFD7}"/>
                      </a:ext>
                    </a:extLst>
                  </p:cNvPr>
                  <p:cNvSpPr txBox="1"/>
                  <p:nvPr/>
                </p:nvSpPr>
                <p:spPr>
                  <a:xfrm>
                    <a:off x="5462917" y="1410737"/>
                    <a:ext cx="985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34EA2"/>
                        </a:solidFill>
                        <a:effectLst/>
                        <a:uLnTx/>
                        <a:uFillTx/>
                        <a:latin typeface="Gotham Rounded Medium" panose="02000000000000000000" pitchFamily="2" charset="0"/>
                        <a:ea typeface="+mn-ea"/>
                        <a:cs typeface="+mn-cs"/>
                      </a:rPr>
                      <a:t>PaaS</a:t>
                    </a:r>
                  </a:p>
                </p:txBody>
              </p:sp>
              <p:sp>
                <p:nvSpPr>
                  <p:cNvPr id="41" name="TextBox 40">
                    <a:extLst>
                      <a:ext uri="{FF2B5EF4-FFF2-40B4-BE49-F238E27FC236}">
                        <a16:creationId xmlns:a16="http://schemas.microsoft.com/office/drawing/2014/main" id="{9A216838-1B38-0341-90B7-0255469A975C}"/>
                      </a:ext>
                    </a:extLst>
                  </p:cNvPr>
                  <p:cNvSpPr txBox="1"/>
                  <p:nvPr/>
                </p:nvSpPr>
                <p:spPr>
                  <a:xfrm rot="17553022">
                    <a:off x="675374" y="4568497"/>
                    <a:ext cx="985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lumMod val="50000"/>
                            <a:lumOff val="50000"/>
                          </a:srgbClr>
                        </a:solidFill>
                        <a:effectLst/>
                        <a:uLnTx/>
                        <a:uFillTx/>
                        <a:latin typeface="Gotham Rounded Medium" panose="02000000000000000000" pitchFamily="2" charset="0"/>
                        <a:ea typeface="+mn-ea"/>
                        <a:cs typeface="+mn-cs"/>
                      </a:rPr>
                      <a:t>IaaS</a:t>
                    </a:r>
                  </a:p>
                </p:txBody>
              </p:sp>
              <p:sp>
                <p:nvSpPr>
                  <p:cNvPr id="42" name="TextBox 41">
                    <a:extLst>
                      <a:ext uri="{FF2B5EF4-FFF2-40B4-BE49-F238E27FC236}">
                        <a16:creationId xmlns:a16="http://schemas.microsoft.com/office/drawing/2014/main" id="{EE4EF08F-3AF4-6345-A369-2A458149664B}"/>
                      </a:ext>
                    </a:extLst>
                  </p:cNvPr>
                  <p:cNvSpPr txBox="1"/>
                  <p:nvPr/>
                </p:nvSpPr>
                <p:spPr>
                  <a:xfrm rot="3738236">
                    <a:off x="10293793" y="4379445"/>
                    <a:ext cx="985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0D235"/>
                        </a:solidFill>
                        <a:effectLst/>
                        <a:uLnTx/>
                        <a:uFillTx/>
                        <a:latin typeface="Gotham Rounded Medium" panose="02000000000000000000" pitchFamily="2" charset="0"/>
                        <a:ea typeface="+mn-ea"/>
                        <a:cs typeface="+mn-cs"/>
                      </a:rPr>
                      <a:t>SaaS</a:t>
                    </a:r>
                  </a:p>
                </p:txBody>
              </p:sp>
            </p:grpSp>
            <p:sp>
              <p:nvSpPr>
                <p:cNvPr id="6" name="TextBox 5">
                  <a:extLst>
                    <a:ext uri="{FF2B5EF4-FFF2-40B4-BE49-F238E27FC236}">
                      <a16:creationId xmlns:a16="http://schemas.microsoft.com/office/drawing/2014/main" id="{16D9EB42-D593-5144-9D8F-182CDE5A4151}"/>
                    </a:ext>
                  </a:extLst>
                </p:cNvPr>
                <p:cNvSpPr txBox="1"/>
                <p:nvPr/>
              </p:nvSpPr>
              <p:spPr>
                <a:xfrm>
                  <a:off x="4290195" y="2953571"/>
                  <a:ext cx="250390" cy="276999"/>
                </a:xfrm>
                <a:prstGeom prst="rect">
                  <a:avLst/>
                </a:prstGeom>
                <a:noFill/>
              </p:spPr>
              <p:txBody>
                <a:bodyPr wrap="square" rtlCol="0">
                  <a:spAutoFit/>
                </a:bodyPr>
                <a:lstStyle/>
                <a:p>
                  <a:r>
                    <a:rPr lang="en-US" sz="1200" dirty="0">
                      <a:solidFill>
                        <a:schemeClr val="bg1"/>
                      </a:solidFill>
                    </a:rPr>
                    <a:t>*</a:t>
                  </a:r>
                </a:p>
              </p:txBody>
            </p:sp>
          </p:grpSp>
          <p:sp>
            <p:nvSpPr>
              <p:cNvPr id="47" name="TextBox 46">
                <a:extLst>
                  <a:ext uri="{FF2B5EF4-FFF2-40B4-BE49-F238E27FC236}">
                    <a16:creationId xmlns:a16="http://schemas.microsoft.com/office/drawing/2014/main" id="{2A737C4B-8529-F045-961B-7B454E630361}"/>
                  </a:ext>
                </a:extLst>
              </p:cNvPr>
              <p:cNvSpPr txBox="1"/>
              <p:nvPr/>
            </p:nvSpPr>
            <p:spPr>
              <a:xfrm>
                <a:off x="2190402" y="5349861"/>
                <a:ext cx="250390" cy="276999"/>
              </a:xfrm>
              <a:prstGeom prst="rect">
                <a:avLst/>
              </a:prstGeom>
              <a:noFill/>
            </p:spPr>
            <p:txBody>
              <a:bodyPr wrap="none" rtlCol="0">
                <a:spAutoFit/>
              </a:bodyPr>
              <a:lstStyle/>
              <a:p>
                <a:r>
                  <a:rPr lang="en-US" sz="1200" dirty="0">
                    <a:solidFill>
                      <a:schemeClr val="bg1"/>
                    </a:solidFill>
                  </a:rPr>
                  <a:t>*</a:t>
                </a:r>
              </a:p>
            </p:txBody>
          </p:sp>
        </p:grpSp>
        <p:sp>
          <p:nvSpPr>
            <p:cNvPr id="49" name="TextBox 48">
              <a:extLst>
                <a:ext uri="{FF2B5EF4-FFF2-40B4-BE49-F238E27FC236}">
                  <a16:creationId xmlns:a16="http://schemas.microsoft.com/office/drawing/2014/main" id="{B2771C30-D03F-7B4A-ABFD-68C174E42713}"/>
                </a:ext>
              </a:extLst>
            </p:cNvPr>
            <p:cNvSpPr txBox="1"/>
            <p:nvPr/>
          </p:nvSpPr>
          <p:spPr>
            <a:xfrm>
              <a:off x="938458" y="6613715"/>
              <a:ext cx="1370888" cy="230832"/>
            </a:xfrm>
            <a:prstGeom prst="rect">
              <a:avLst/>
            </a:prstGeom>
            <a:noFill/>
          </p:spPr>
          <p:txBody>
            <a:bodyPr wrap="none" rtlCol="0">
              <a:spAutoFit/>
            </a:bodyPr>
            <a:lstStyle/>
            <a:p>
              <a:r>
                <a:rPr lang="en-US" sz="900" dirty="0">
                  <a:solidFill>
                    <a:schemeClr val="bg1"/>
                  </a:solidFill>
                </a:rPr>
                <a:t>*Under development</a:t>
              </a:r>
            </a:p>
          </p:txBody>
        </p:sp>
      </p:grpSp>
      <p:grpSp>
        <p:nvGrpSpPr>
          <p:cNvPr id="19" name="Group 18">
            <a:extLst>
              <a:ext uri="{FF2B5EF4-FFF2-40B4-BE49-F238E27FC236}">
                <a16:creationId xmlns:a16="http://schemas.microsoft.com/office/drawing/2014/main" id="{F973B124-D3A2-EB4D-B815-97AC54113C93}"/>
              </a:ext>
            </a:extLst>
          </p:cNvPr>
          <p:cNvGrpSpPr/>
          <p:nvPr/>
        </p:nvGrpSpPr>
        <p:grpSpPr>
          <a:xfrm>
            <a:off x="1980187" y="3109941"/>
            <a:ext cx="7744653" cy="3792884"/>
            <a:chOff x="1971288" y="3109941"/>
            <a:chExt cx="7744653" cy="3792884"/>
          </a:xfrm>
        </p:grpSpPr>
        <p:pic>
          <p:nvPicPr>
            <p:cNvPr id="20" name="Picture 19" descr="A close up of a logo&#10;&#10;Description automatically generated">
              <a:extLst>
                <a:ext uri="{FF2B5EF4-FFF2-40B4-BE49-F238E27FC236}">
                  <a16:creationId xmlns:a16="http://schemas.microsoft.com/office/drawing/2014/main" id="{0422445A-4929-0A42-827D-DB019B84173A}"/>
                </a:ext>
              </a:extLst>
            </p:cNvPr>
            <p:cNvPicPr>
              <a:picLocks noChangeAspect="1"/>
            </p:cNvPicPr>
            <p:nvPr/>
          </p:nvPicPr>
          <p:blipFill rotWithShape="1">
            <a:blip r:embed="rId14"/>
            <a:srcRect l="18198" t="29582" r="14651" b="10160"/>
            <a:stretch/>
          </p:blipFill>
          <p:spPr>
            <a:xfrm>
              <a:off x="2201738" y="3109941"/>
              <a:ext cx="7514203" cy="3792884"/>
            </a:xfrm>
            <a:prstGeom prst="rect">
              <a:avLst/>
            </a:prstGeom>
          </p:spPr>
        </p:pic>
        <p:pic>
          <p:nvPicPr>
            <p:cNvPr id="21" name="Picture 20">
              <a:extLst>
                <a:ext uri="{FF2B5EF4-FFF2-40B4-BE49-F238E27FC236}">
                  <a16:creationId xmlns:a16="http://schemas.microsoft.com/office/drawing/2014/main" id="{0BE459F8-FFA7-D24B-B511-88543AFF62FA}"/>
                </a:ext>
              </a:extLst>
            </p:cNvPr>
            <p:cNvPicPr>
              <a:picLocks noChangeAspect="1"/>
            </p:cNvPicPr>
            <p:nvPr/>
          </p:nvPicPr>
          <p:blipFill>
            <a:blip r:embed="rId15"/>
            <a:stretch>
              <a:fillRect/>
            </a:stretch>
          </p:blipFill>
          <p:spPr>
            <a:xfrm>
              <a:off x="1971288" y="5555733"/>
              <a:ext cx="2272627" cy="1278353"/>
            </a:xfrm>
            <a:prstGeom prst="rect">
              <a:avLst/>
            </a:prstGeom>
          </p:spPr>
        </p:pic>
        <p:pic>
          <p:nvPicPr>
            <p:cNvPr id="23" name="Picture 22">
              <a:extLst>
                <a:ext uri="{FF2B5EF4-FFF2-40B4-BE49-F238E27FC236}">
                  <a16:creationId xmlns:a16="http://schemas.microsoft.com/office/drawing/2014/main" id="{3F69DA73-F147-B342-BFA5-D5489B093BD4}"/>
                </a:ext>
              </a:extLst>
            </p:cNvPr>
            <p:cNvPicPr>
              <a:picLocks noChangeAspect="1"/>
            </p:cNvPicPr>
            <p:nvPr/>
          </p:nvPicPr>
          <p:blipFill>
            <a:blip r:embed="rId16"/>
            <a:stretch>
              <a:fillRect/>
            </a:stretch>
          </p:blipFill>
          <p:spPr>
            <a:xfrm>
              <a:off x="2983821" y="4179384"/>
              <a:ext cx="2243960" cy="1262227"/>
            </a:xfrm>
            <a:prstGeom prst="rect">
              <a:avLst/>
            </a:prstGeom>
          </p:spPr>
        </p:pic>
        <p:pic>
          <p:nvPicPr>
            <p:cNvPr id="24" name="Picture 23">
              <a:extLst>
                <a:ext uri="{FF2B5EF4-FFF2-40B4-BE49-F238E27FC236}">
                  <a16:creationId xmlns:a16="http://schemas.microsoft.com/office/drawing/2014/main" id="{0F8E3E68-6DBA-3B4C-8DE7-6580DD7D0DDF}"/>
                </a:ext>
              </a:extLst>
            </p:cNvPr>
            <p:cNvPicPr>
              <a:picLocks noChangeAspect="1"/>
            </p:cNvPicPr>
            <p:nvPr/>
          </p:nvPicPr>
          <p:blipFill>
            <a:blip r:embed="rId17"/>
            <a:stretch>
              <a:fillRect/>
            </a:stretch>
          </p:blipFill>
          <p:spPr>
            <a:xfrm>
              <a:off x="7029183" y="4157422"/>
              <a:ext cx="2376423" cy="1336738"/>
            </a:xfrm>
            <a:prstGeom prst="rect">
              <a:avLst/>
            </a:prstGeom>
          </p:spPr>
        </p:pic>
        <p:sp>
          <p:nvSpPr>
            <p:cNvPr id="25" name="TextBox 24">
              <a:extLst>
                <a:ext uri="{FF2B5EF4-FFF2-40B4-BE49-F238E27FC236}">
                  <a16:creationId xmlns:a16="http://schemas.microsoft.com/office/drawing/2014/main" id="{6EC89B28-3067-4646-B12A-3C6A44DADC1A}"/>
                </a:ext>
              </a:extLst>
            </p:cNvPr>
            <p:cNvSpPr txBox="1"/>
            <p:nvPr/>
          </p:nvSpPr>
          <p:spPr>
            <a:xfrm>
              <a:off x="4777741" y="3688047"/>
              <a:ext cx="2487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4EA2"/>
                  </a:solidFill>
                  <a:effectLst/>
                  <a:uLnTx/>
                  <a:uFillTx/>
                  <a:latin typeface="Gotham Rounded Medium" panose="02000000000000000000" pitchFamily="2" charset="0"/>
                  <a:ea typeface="+mn-ea"/>
                  <a:cs typeface="+mn-cs"/>
                </a:rPr>
                <a:t>Nutanix Essentials</a:t>
              </a:r>
            </a:p>
          </p:txBody>
        </p:sp>
      </p:grpSp>
      <p:sp>
        <p:nvSpPr>
          <p:cNvPr id="2" name="Title 1">
            <a:extLst>
              <a:ext uri="{FF2B5EF4-FFF2-40B4-BE49-F238E27FC236}">
                <a16:creationId xmlns:a16="http://schemas.microsoft.com/office/drawing/2014/main" id="{C9BA5AE4-C6D6-204E-8C04-434E1BB28E97}"/>
              </a:ext>
            </a:extLst>
          </p:cNvPr>
          <p:cNvSpPr>
            <a:spLocks noGrp="1"/>
          </p:cNvSpPr>
          <p:nvPr>
            <p:ph type="title"/>
          </p:nvPr>
        </p:nvSpPr>
        <p:spPr/>
        <p:txBody>
          <a:bodyPr/>
          <a:lstStyle/>
          <a:p>
            <a:r>
              <a:rPr lang="en-US" dirty="0"/>
              <a:t>Nutanix Customer Journey</a:t>
            </a:r>
          </a:p>
        </p:txBody>
      </p:sp>
      <p:sp>
        <p:nvSpPr>
          <p:cNvPr id="4" name="Slide Number Placeholder 3">
            <a:extLst>
              <a:ext uri="{FF2B5EF4-FFF2-40B4-BE49-F238E27FC236}">
                <a16:creationId xmlns:a16="http://schemas.microsoft.com/office/drawing/2014/main" id="{4364BE8F-121D-6D40-9DA6-2B1D028C5284}"/>
              </a:ext>
            </a:extLst>
          </p:cNvPr>
          <p:cNvSpPr>
            <a:spLocks noGrp="1"/>
          </p:cNvSpPr>
          <p:nvPr>
            <p:ph type="sldNum" sz="quarter" idx="4"/>
          </p:nvPr>
        </p:nvSpPr>
        <p:spPr/>
        <p:txBody>
          <a:bodyPr/>
          <a:lstStyle/>
          <a:p>
            <a:r>
              <a:rPr lang="en-US"/>
              <a:t>| </a:t>
            </a:r>
            <a:fld id="{2C8F94F2-79B1-4F8D-B2F0-3428BA660B51}" type="slidenum">
              <a:rPr lang="en-US" smtClean="0"/>
              <a:pPr/>
              <a:t>18</a:t>
            </a:fld>
            <a:endParaRPr lang="en-US" dirty="0"/>
          </a:p>
        </p:txBody>
      </p:sp>
      <p:grpSp>
        <p:nvGrpSpPr>
          <p:cNvPr id="3" name="Group 2">
            <a:extLst>
              <a:ext uri="{FF2B5EF4-FFF2-40B4-BE49-F238E27FC236}">
                <a16:creationId xmlns:a16="http://schemas.microsoft.com/office/drawing/2014/main" id="{49AC8F2A-6488-E840-AE1B-59DA520B6C6E}"/>
              </a:ext>
            </a:extLst>
          </p:cNvPr>
          <p:cNvGrpSpPr/>
          <p:nvPr/>
        </p:nvGrpSpPr>
        <p:grpSpPr>
          <a:xfrm>
            <a:off x="3608219" y="4472156"/>
            <a:ext cx="4975561" cy="2425630"/>
            <a:chOff x="3629141" y="4477195"/>
            <a:chExt cx="4975561" cy="2425630"/>
          </a:xfrm>
        </p:grpSpPr>
        <p:pic>
          <p:nvPicPr>
            <p:cNvPr id="7" name="Picture 6">
              <a:extLst>
                <a:ext uri="{FF2B5EF4-FFF2-40B4-BE49-F238E27FC236}">
                  <a16:creationId xmlns:a16="http://schemas.microsoft.com/office/drawing/2014/main" id="{559FE1B0-73BC-E647-B04A-BE2715C5A022}"/>
                </a:ext>
              </a:extLst>
            </p:cNvPr>
            <p:cNvPicPr>
              <a:picLocks noChangeAspect="1"/>
            </p:cNvPicPr>
            <p:nvPr/>
          </p:nvPicPr>
          <p:blipFill rotWithShape="1">
            <a:blip r:embed="rId18"/>
            <a:srcRect l="28738" t="56200" r="28925" b="5645"/>
            <a:stretch/>
          </p:blipFill>
          <p:spPr>
            <a:xfrm>
              <a:off x="3629141" y="4477195"/>
              <a:ext cx="4784758" cy="2425630"/>
            </a:xfrm>
            <a:prstGeom prst="rect">
              <a:avLst/>
            </a:prstGeom>
          </p:spPr>
        </p:pic>
        <p:pic>
          <p:nvPicPr>
            <p:cNvPr id="8" name="Picture 7">
              <a:extLst>
                <a:ext uri="{FF2B5EF4-FFF2-40B4-BE49-F238E27FC236}">
                  <a16:creationId xmlns:a16="http://schemas.microsoft.com/office/drawing/2014/main" id="{439199E8-34F7-954C-B6E6-028B37FAF27E}"/>
                </a:ext>
              </a:extLst>
            </p:cNvPr>
            <p:cNvPicPr>
              <a:picLocks noChangeAspect="1"/>
            </p:cNvPicPr>
            <p:nvPr/>
          </p:nvPicPr>
          <p:blipFill>
            <a:blip r:embed="rId19"/>
            <a:stretch>
              <a:fillRect/>
            </a:stretch>
          </p:blipFill>
          <p:spPr>
            <a:xfrm>
              <a:off x="3799210" y="5717179"/>
              <a:ext cx="1927106" cy="312894"/>
            </a:xfrm>
            <a:prstGeom prst="rect">
              <a:avLst/>
            </a:prstGeom>
          </p:spPr>
        </p:pic>
        <p:pic>
          <p:nvPicPr>
            <p:cNvPr id="9" name="Picture 8">
              <a:extLst>
                <a:ext uri="{FF2B5EF4-FFF2-40B4-BE49-F238E27FC236}">
                  <a16:creationId xmlns:a16="http://schemas.microsoft.com/office/drawing/2014/main" id="{37D59C9B-882E-F94A-AFB1-BF66440029B5}"/>
                </a:ext>
              </a:extLst>
            </p:cNvPr>
            <p:cNvPicPr>
              <a:picLocks noChangeAspect="1"/>
            </p:cNvPicPr>
            <p:nvPr/>
          </p:nvPicPr>
          <p:blipFill>
            <a:blip r:embed="rId20"/>
            <a:stretch>
              <a:fillRect/>
            </a:stretch>
          </p:blipFill>
          <p:spPr>
            <a:xfrm>
              <a:off x="6204852" y="5198921"/>
              <a:ext cx="2399850" cy="1349916"/>
            </a:xfrm>
            <a:prstGeom prst="rect">
              <a:avLst/>
            </a:prstGeom>
          </p:spPr>
        </p:pic>
        <p:pic>
          <p:nvPicPr>
            <p:cNvPr id="10" name="Picture 9">
              <a:extLst>
                <a:ext uri="{FF2B5EF4-FFF2-40B4-BE49-F238E27FC236}">
                  <a16:creationId xmlns:a16="http://schemas.microsoft.com/office/drawing/2014/main" id="{A3A6757E-FC9A-F64B-85B1-7CCFE9F29668}"/>
                </a:ext>
              </a:extLst>
            </p:cNvPr>
            <p:cNvPicPr>
              <a:picLocks noChangeAspect="1"/>
            </p:cNvPicPr>
            <p:nvPr/>
          </p:nvPicPr>
          <p:blipFill>
            <a:blip r:embed="rId21"/>
            <a:stretch>
              <a:fillRect/>
            </a:stretch>
          </p:blipFill>
          <p:spPr>
            <a:xfrm>
              <a:off x="4963528" y="5213070"/>
              <a:ext cx="2399849" cy="1349915"/>
            </a:xfrm>
            <a:prstGeom prst="rect">
              <a:avLst/>
            </a:prstGeom>
          </p:spPr>
        </p:pic>
        <p:sp>
          <p:nvSpPr>
            <p:cNvPr id="11" name="TextBox 10">
              <a:extLst>
                <a:ext uri="{FF2B5EF4-FFF2-40B4-BE49-F238E27FC236}">
                  <a16:creationId xmlns:a16="http://schemas.microsoft.com/office/drawing/2014/main" id="{C037EDD6-234C-744D-BEA3-FF96173A9573}"/>
                </a:ext>
              </a:extLst>
            </p:cNvPr>
            <p:cNvSpPr txBox="1"/>
            <p:nvPr/>
          </p:nvSpPr>
          <p:spPr>
            <a:xfrm>
              <a:off x="4777741" y="4949637"/>
              <a:ext cx="24878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0D235"/>
                  </a:solidFill>
                  <a:effectLst/>
                  <a:uLnTx/>
                  <a:uFillTx/>
                  <a:latin typeface="Gotham Rounded Medium" panose="02000000000000000000" pitchFamily="2" charset="0"/>
                  <a:ea typeface="+mn-ea"/>
                  <a:cs typeface="+mn-cs"/>
                </a:rPr>
                <a:t>Nutanix Core</a:t>
              </a:r>
            </a:p>
          </p:txBody>
        </p:sp>
      </p:grpSp>
      <p:pic>
        <p:nvPicPr>
          <p:cNvPr id="43" name="Picture 42">
            <a:extLst>
              <a:ext uri="{FF2B5EF4-FFF2-40B4-BE49-F238E27FC236}">
                <a16:creationId xmlns:a16="http://schemas.microsoft.com/office/drawing/2014/main" id="{BBBA799D-CB71-5049-85EE-1AB80083D20F}"/>
              </a:ext>
            </a:extLst>
          </p:cNvPr>
          <p:cNvPicPr>
            <a:picLocks noChangeAspect="1"/>
          </p:cNvPicPr>
          <p:nvPr/>
        </p:nvPicPr>
        <p:blipFill>
          <a:blip r:embed="rId22"/>
          <a:stretch>
            <a:fillRect/>
          </a:stretch>
        </p:blipFill>
        <p:spPr>
          <a:xfrm>
            <a:off x="2803858" y="5286178"/>
            <a:ext cx="1103827" cy="255339"/>
          </a:xfrm>
          <a:prstGeom prst="rect">
            <a:avLst/>
          </a:prstGeom>
        </p:spPr>
      </p:pic>
    </p:spTree>
    <p:extLst>
      <p:ext uri="{BB962C8B-B14F-4D97-AF65-F5344CB8AC3E}">
        <p14:creationId xmlns:p14="http://schemas.microsoft.com/office/powerpoint/2010/main" val="383158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09600" y="387148"/>
            <a:ext cx="10698480" cy="615553"/>
          </a:xfrm>
        </p:spPr>
        <p:txBody>
          <a:bodyPr/>
          <a:lstStyle/>
          <a:p>
            <a:r>
              <a:rPr lang="en-US"/>
              <a:t>VDI on Nutanix HCI</a:t>
            </a:r>
          </a:p>
        </p:txBody>
      </p:sp>
      <p:sp>
        <p:nvSpPr>
          <p:cNvPr id="3" name="Footer Placeholder 2"/>
          <p:cNvSpPr>
            <a:spLocks noGrp="1"/>
          </p:cNvSpPr>
          <p:nvPr>
            <p:ph type="ftr" sz="quarter" idx="10"/>
          </p:nvPr>
        </p:nvSpPr>
        <p:spPr>
          <a:xfrm>
            <a:off x="609600" y="6339245"/>
            <a:ext cx="2717090" cy="123111"/>
          </a:xfrm>
        </p:spPr>
        <p:txBody>
          <a:bodyPr/>
          <a:lstStyle/>
          <a:p>
            <a:r>
              <a:rPr lang="en-US"/>
              <a:t>Enterprise cloud | Confidential</a:t>
            </a:r>
          </a:p>
        </p:txBody>
      </p:sp>
      <p:sp>
        <p:nvSpPr>
          <p:cNvPr id="14" name="Slide Number Placeholder 13"/>
          <p:cNvSpPr>
            <a:spLocks noGrp="1"/>
          </p:cNvSpPr>
          <p:nvPr>
            <p:ph type="sldNum" sz="quarter" idx="4"/>
          </p:nvPr>
        </p:nvSpPr>
        <p:spPr/>
        <p:txBody>
          <a:bodyPr/>
          <a:lstStyle/>
          <a:p>
            <a:r>
              <a:rPr lang="en-US"/>
              <a:t>| </a:t>
            </a:r>
            <a:fld id="{2C8F94F2-79B1-4F8D-B2F0-3428BA660B51}" type="slidenum">
              <a:rPr lang="en-US" smtClean="0"/>
              <a:pPr/>
              <a:t>19</a:t>
            </a:fld>
            <a:endParaRPr lang="en-US"/>
          </a:p>
        </p:txBody>
      </p:sp>
      <p:grpSp>
        <p:nvGrpSpPr>
          <p:cNvPr id="2" name="Group 1">
            <a:extLst>
              <a:ext uri="{FF2B5EF4-FFF2-40B4-BE49-F238E27FC236}">
                <a16:creationId xmlns:a16="http://schemas.microsoft.com/office/drawing/2014/main" id="{D5F67C04-7820-D84F-8728-ECA6C6A3CC27}"/>
              </a:ext>
            </a:extLst>
          </p:cNvPr>
          <p:cNvGrpSpPr/>
          <p:nvPr/>
        </p:nvGrpSpPr>
        <p:grpSpPr>
          <a:xfrm>
            <a:off x="913085" y="3370373"/>
            <a:ext cx="2261526" cy="2608383"/>
            <a:chOff x="8528395" y="2366781"/>
            <a:chExt cx="2261526" cy="2608383"/>
          </a:xfrm>
        </p:grpSpPr>
        <p:grpSp>
          <p:nvGrpSpPr>
            <p:cNvPr id="137" name="Group 136">
              <a:extLst>
                <a:ext uri="{FF2B5EF4-FFF2-40B4-BE49-F238E27FC236}">
                  <a16:creationId xmlns:a16="http://schemas.microsoft.com/office/drawing/2014/main" id="{650F7582-C70D-3D4C-94EF-B74677A08D08}"/>
                </a:ext>
              </a:extLst>
            </p:cNvPr>
            <p:cNvGrpSpPr/>
            <p:nvPr/>
          </p:nvGrpSpPr>
          <p:grpSpPr bwMode="ltGray">
            <a:xfrm>
              <a:off x="8540866" y="2366781"/>
              <a:ext cx="2239337" cy="774366"/>
              <a:chOff x="5036729" y="1903443"/>
              <a:chExt cx="1444655" cy="458206"/>
            </a:xfrm>
          </p:grpSpPr>
          <p:sp>
            <p:nvSpPr>
              <p:cNvPr id="138" name="Rounded Rectangle 137">
                <a:extLst>
                  <a:ext uri="{FF2B5EF4-FFF2-40B4-BE49-F238E27FC236}">
                    <a16:creationId xmlns:a16="http://schemas.microsoft.com/office/drawing/2014/main" id="{D62D9D08-7494-1C40-BB81-9D6FCB78DF3E}"/>
                  </a:ext>
                </a:extLst>
              </p:cNvPr>
              <p:cNvSpPr/>
              <p:nvPr/>
            </p:nvSpPr>
            <p:spPr bwMode="ltGray">
              <a:xfrm>
                <a:off x="5039806" y="2167940"/>
                <a:ext cx="1435266" cy="193709"/>
              </a:xfrm>
              <a:prstGeom prst="roundRect">
                <a:avLst/>
              </a:prstGeom>
              <a:noFill/>
              <a:ln w="15875" cap="rnd">
                <a:solidFill>
                  <a:schemeClr val="bg1"/>
                </a:solidFill>
                <a:prstDash val="dash"/>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8141" rtl="0" eaLnBrk="1" fontAlgn="base" latinLnBrk="0" hangingPunct="1">
                  <a:lnSpc>
                    <a:spcPct val="100000"/>
                  </a:lnSpc>
                  <a:spcBef>
                    <a:spcPct val="0"/>
                  </a:spcBef>
                  <a:spcAft>
                    <a:spcPct val="0"/>
                  </a:spcAft>
                  <a:buClrTx/>
                  <a:buSzTx/>
                  <a:buFontTx/>
                  <a:buNone/>
                  <a:tabLst/>
                  <a:defRPr/>
                </a:pPr>
                <a:r>
                  <a:rPr kumimoji="0" lang="en-US" sz="1199" i="0" u="none" strike="noStrike" kern="1200" cap="none" spc="0" normalizeH="0" baseline="0" noProof="0">
                    <a:ln>
                      <a:noFill/>
                    </a:ln>
                    <a:solidFill>
                      <a:srgbClr val="FFFFFF"/>
                    </a:solidFill>
                    <a:effectLst/>
                    <a:uLnTx/>
                    <a:uFillTx/>
                    <a:ea typeface="+mn-ea"/>
                    <a:cs typeface="Arial" pitchFamily="34" charset="0"/>
                  </a:rPr>
                  <a:t>Virtualization</a:t>
                </a:r>
              </a:p>
            </p:txBody>
          </p:sp>
          <p:sp>
            <p:nvSpPr>
              <p:cNvPr id="139" name="Rounded Rectangle 138">
                <a:extLst>
                  <a:ext uri="{FF2B5EF4-FFF2-40B4-BE49-F238E27FC236}">
                    <a16:creationId xmlns:a16="http://schemas.microsoft.com/office/drawing/2014/main" id="{FEE8436A-6D43-D44E-8094-C8D2E8711B56}"/>
                  </a:ext>
                </a:extLst>
              </p:cNvPr>
              <p:cNvSpPr/>
              <p:nvPr/>
            </p:nvSpPr>
            <p:spPr bwMode="ltGray">
              <a:xfrm>
                <a:off x="5036729" y="1903443"/>
                <a:ext cx="626608" cy="193709"/>
              </a:xfrm>
              <a:prstGeom prst="roundRect">
                <a:avLst>
                  <a:gd name="adj" fmla="val 0"/>
                </a:avLst>
              </a:prstGeom>
              <a:solidFill>
                <a:schemeClr val="bg1"/>
              </a:solidFill>
              <a:ln w="190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41" fontAlgn="base">
                  <a:spcBef>
                    <a:spcPct val="0"/>
                  </a:spcBef>
                  <a:spcAft>
                    <a:spcPct val="0"/>
                  </a:spcAft>
                </a:pPr>
                <a:r>
                  <a:rPr lang="en-US" sz="1199">
                    <a:solidFill>
                      <a:schemeClr val="tx1"/>
                    </a:solidFill>
                    <a:cs typeface="Arial" pitchFamily="34" charset="0"/>
                  </a:rPr>
                  <a:t>App</a:t>
                </a:r>
              </a:p>
            </p:txBody>
          </p:sp>
          <p:sp>
            <p:nvSpPr>
              <p:cNvPr id="140" name="Rounded Rectangle 139">
                <a:extLst>
                  <a:ext uri="{FF2B5EF4-FFF2-40B4-BE49-F238E27FC236}">
                    <a16:creationId xmlns:a16="http://schemas.microsoft.com/office/drawing/2014/main" id="{E68D1785-81BB-F344-82F6-1CFC3E6B1074}"/>
                  </a:ext>
                </a:extLst>
              </p:cNvPr>
              <p:cNvSpPr/>
              <p:nvPr/>
            </p:nvSpPr>
            <p:spPr bwMode="ltGray">
              <a:xfrm>
                <a:off x="5854776" y="1903443"/>
                <a:ext cx="626608" cy="193709"/>
              </a:xfrm>
              <a:prstGeom prst="roundRect">
                <a:avLst>
                  <a:gd name="adj" fmla="val 0"/>
                </a:avLst>
              </a:prstGeom>
              <a:solidFill>
                <a:schemeClr val="bg1"/>
              </a:solidFill>
              <a:ln w="190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8141" rtl="0" eaLnBrk="1" fontAlgn="base" latinLnBrk="0" hangingPunct="1">
                  <a:lnSpc>
                    <a:spcPct val="100000"/>
                  </a:lnSpc>
                  <a:spcBef>
                    <a:spcPct val="0"/>
                  </a:spcBef>
                  <a:spcAft>
                    <a:spcPct val="0"/>
                  </a:spcAft>
                  <a:buClrTx/>
                  <a:buSzTx/>
                  <a:buFontTx/>
                  <a:buNone/>
                  <a:tabLst/>
                  <a:defRPr/>
                </a:pPr>
                <a:r>
                  <a:rPr kumimoji="0" lang="en-US" sz="1199" i="0" u="none" strike="noStrike" kern="1200" cap="none" spc="0" normalizeH="0" baseline="0" noProof="0">
                    <a:ln>
                      <a:noFill/>
                    </a:ln>
                    <a:solidFill>
                      <a:schemeClr val="tx1"/>
                    </a:solidFill>
                    <a:effectLst/>
                    <a:uLnTx/>
                    <a:uFillTx/>
                    <a:ea typeface="+mn-ea"/>
                    <a:cs typeface="Arial" pitchFamily="34" charset="0"/>
                  </a:rPr>
                  <a:t>App</a:t>
                </a:r>
              </a:p>
            </p:txBody>
          </p:sp>
        </p:grpSp>
        <p:grpSp>
          <p:nvGrpSpPr>
            <p:cNvPr id="141" name="Group 140">
              <a:extLst>
                <a:ext uri="{FF2B5EF4-FFF2-40B4-BE49-F238E27FC236}">
                  <a16:creationId xmlns:a16="http://schemas.microsoft.com/office/drawing/2014/main" id="{010D1A52-C26B-314C-AA12-BE1FCF65731E}"/>
                </a:ext>
              </a:extLst>
            </p:cNvPr>
            <p:cNvGrpSpPr/>
            <p:nvPr/>
          </p:nvGrpSpPr>
          <p:grpSpPr>
            <a:xfrm>
              <a:off x="8531707" y="3823875"/>
              <a:ext cx="2251157" cy="572104"/>
              <a:chOff x="6280151" y="-2185988"/>
              <a:chExt cx="1343025" cy="341313"/>
            </a:xfrm>
          </p:grpSpPr>
          <p:sp>
            <p:nvSpPr>
              <p:cNvPr id="142" name="Freeform 1303">
                <a:extLst>
                  <a:ext uri="{FF2B5EF4-FFF2-40B4-BE49-F238E27FC236}">
                    <a16:creationId xmlns:a16="http://schemas.microsoft.com/office/drawing/2014/main" id="{D43F1940-CA33-674B-9AE3-0EE4D3592261}"/>
                  </a:ext>
                </a:extLst>
              </p:cNvPr>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43" name="Freeform 1304">
                <a:extLst>
                  <a:ext uri="{FF2B5EF4-FFF2-40B4-BE49-F238E27FC236}">
                    <a16:creationId xmlns:a16="http://schemas.microsoft.com/office/drawing/2014/main" id="{4DCDF54A-095A-E141-B602-F33ADA9C1E3D}"/>
                  </a:ext>
                </a:extLst>
              </p:cNvPr>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44" name="Freeform 1305">
                <a:extLst>
                  <a:ext uri="{FF2B5EF4-FFF2-40B4-BE49-F238E27FC236}">
                    <a16:creationId xmlns:a16="http://schemas.microsoft.com/office/drawing/2014/main" id="{DB16F2C2-8115-B04E-8EC1-DE1C604B450B}"/>
                  </a:ext>
                </a:extLst>
              </p:cNvPr>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45" name="Freeform 1306">
                <a:extLst>
                  <a:ext uri="{FF2B5EF4-FFF2-40B4-BE49-F238E27FC236}">
                    <a16:creationId xmlns:a16="http://schemas.microsoft.com/office/drawing/2014/main" id="{7DCAD8F9-041A-3E4B-9F80-4D60957C13BE}"/>
                  </a:ext>
                </a:extLst>
              </p:cNvPr>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46" name="Rectangle 1307">
                <a:extLst>
                  <a:ext uri="{FF2B5EF4-FFF2-40B4-BE49-F238E27FC236}">
                    <a16:creationId xmlns:a16="http://schemas.microsoft.com/office/drawing/2014/main" id="{EE5984EA-07E8-D946-93CD-4E06C0B0B7E4}"/>
                  </a:ext>
                </a:extLst>
              </p:cNvPr>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47" name="Rectangle 1308">
                <a:extLst>
                  <a:ext uri="{FF2B5EF4-FFF2-40B4-BE49-F238E27FC236}">
                    <a16:creationId xmlns:a16="http://schemas.microsoft.com/office/drawing/2014/main" id="{E7D8AAA3-15BA-CA45-82C6-7D26CBE5B146}"/>
                  </a:ext>
                </a:extLst>
              </p:cNvPr>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48" name="Freeform 1309">
                <a:extLst>
                  <a:ext uri="{FF2B5EF4-FFF2-40B4-BE49-F238E27FC236}">
                    <a16:creationId xmlns:a16="http://schemas.microsoft.com/office/drawing/2014/main" id="{F34CA095-E806-1F43-A7DD-09D269977509}"/>
                  </a:ext>
                </a:extLst>
              </p:cNvPr>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49" name="Oval 1310">
                <a:extLst>
                  <a:ext uri="{FF2B5EF4-FFF2-40B4-BE49-F238E27FC236}">
                    <a16:creationId xmlns:a16="http://schemas.microsoft.com/office/drawing/2014/main" id="{4F4681E0-8B14-0D4B-B5DC-8CF62AACCD61}"/>
                  </a:ext>
                </a:extLst>
              </p:cNvPr>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0" name="Oval 1311">
                <a:extLst>
                  <a:ext uri="{FF2B5EF4-FFF2-40B4-BE49-F238E27FC236}">
                    <a16:creationId xmlns:a16="http://schemas.microsoft.com/office/drawing/2014/main" id="{2CA7E285-85DC-3C4F-826D-90897F015A71}"/>
                  </a:ext>
                </a:extLst>
              </p:cNvPr>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1" name="Freeform 1312">
                <a:extLst>
                  <a:ext uri="{FF2B5EF4-FFF2-40B4-BE49-F238E27FC236}">
                    <a16:creationId xmlns:a16="http://schemas.microsoft.com/office/drawing/2014/main" id="{6ABE9E8C-ABB1-F441-A824-1A0805DCABCA}"/>
                  </a:ext>
                </a:extLst>
              </p:cNvPr>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2" name="Oval 1313">
                <a:extLst>
                  <a:ext uri="{FF2B5EF4-FFF2-40B4-BE49-F238E27FC236}">
                    <a16:creationId xmlns:a16="http://schemas.microsoft.com/office/drawing/2014/main" id="{8D54BF61-D06A-6540-B040-F4E57E0ADE7F}"/>
                  </a:ext>
                </a:extLst>
              </p:cNvPr>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3" name="Oval 1314">
                <a:extLst>
                  <a:ext uri="{FF2B5EF4-FFF2-40B4-BE49-F238E27FC236}">
                    <a16:creationId xmlns:a16="http://schemas.microsoft.com/office/drawing/2014/main" id="{46BE64DC-7E21-144C-94DC-973B7BFDF5A4}"/>
                  </a:ext>
                </a:extLst>
              </p:cNvPr>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4" name="Oval 1315">
                <a:extLst>
                  <a:ext uri="{FF2B5EF4-FFF2-40B4-BE49-F238E27FC236}">
                    <a16:creationId xmlns:a16="http://schemas.microsoft.com/office/drawing/2014/main" id="{6CDE8E0F-6D19-0B4C-9BC5-C51D4909C12E}"/>
                  </a:ext>
                </a:extLst>
              </p:cNvPr>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5" name="Oval 1316">
                <a:extLst>
                  <a:ext uri="{FF2B5EF4-FFF2-40B4-BE49-F238E27FC236}">
                    <a16:creationId xmlns:a16="http://schemas.microsoft.com/office/drawing/2014/main" id="{598173F0-F0FF-434E-860E-3C1079FD5DFD}"/>
                  </a:ext>
                </a:extLst>
              </p:cNvPr>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6" name="Oval 1317">
                <a:extLst>
                  <a:ext uri="{FF2B5EF4-FFF2-40B4-BE49-F238E27FC236}">
                    <a16:creationId xmlns:a16="http://schemas.microsoft.com/office/drawing/2014/main" id="{C0E9CAE9-65E1-8E4E-9504-2152BB85BE2B}"/>
                  </a:ext>
                </a:extLst>
              </p:cNvPr>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7" name="Oval 1318">
                <a:extLst>
                  <a:ext uri="{FF2B5EF4-FFF2-40B4-BE49-F238E27FC236}">
                    <a16:creationId xmlns:a16="http://schemas.microsoft.com/office/drawing/2014/main" id="{E1886BF3-A819-904A-AF3E-744CAB600CC5}"/>
                  </a:ext>
                </a:extLst>
              </p:cNvPr>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8" name="Oval 1319">
                <a:extLst>
                  <a:ext uri="{FF2B5EF4-FFF2-40B4-BE49-F238E27FC236}">
                    <a16:creationId xmlns:a16="http://schemas.microsoft.com/office/drawing/2014/main" id="{0BC5EA4E-A6BF-E840-8A2C-83A1CFCA1BFF}"/>
                  </a:ext>
                </a:extLst>
              </p:cNvPr>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59" name="Oval 1320">
                <a:extLst>
                  <a:ext uri="{FF2B5EF4-FFF2-40B4-BE49-F238E27FC236}">
                    <a16:creationId xmlns:a16="http://schemas.microsoft.com/office/drawing/2014/main" id="{3AB3F02D-909F-2F48-BD25-3B9AC649BF9A}"/>
                  </a:ext>
                </a:extLst>
              </p:cNvPr>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0" name="Oval 1321">
                <a:extLst>
                  <a:ext uri="{FF2B5EF4-FFF2-40B4-BE49-F238E27FC236}">
                    <a16:creationId xmlns:a16="http://schemas.microsoft.com/office/drawing/2014/main" id="{1217A698-1D86-BC4A-B868-9F77348F5D9A}"/>
                  </a:ext>
                </a:extLst>
              </p:cNvPr>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1" name="Oval 1322">
                <a:extLst>
                  <a:ext uri="{FF2B5EF4-FFF2-40B4-BE49-F238E27FC236}">
                    <a16:creationId xmlns:a16="http://schemas.microsoft.com/office/drawing/2014/main" id="{FE4695DE-8300-5849-84B4-0155F366AAAF}"/>
                  </a:ext>
                </a:extLst>
              </p:cNvPr>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2" name="Oval 1323">
                <a:extLst>
                  <a:ext uri="{FF2B5EF4-FFF2-40B4-BE49-F238E27FC236}">
                    <a16:creationId xmlns:a16="http://schemas.microsoft.com/office/drawing/2014/main" id="{61AE07BE-7A0D-474B-A6ED-8B599B5E4BC7}"/>
                  </a:ext>
                </a:extLst>
              </p:cNvPr>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3" name="Oval 1324">
                <a:extLst>
                  <a:ext uri="{FF2B5EF4-FFF2-40B4-BE49-F238E27FC236}">
                    <a16:creationId xmlns:a16="http://schemas.microsoft.com/office/drawing/2014/main" id="{7FC6D943-0FA4-774F-B9F8-99F02C1EEB28}"/>
                  </a:ext>
                </a:extLst>
              </p:cNvPr>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4" name="Oval 1325">
                <a:extLst>
                  <a:ext uri="{FF2B5EF4-FFF2-40B4-BE49-F238E27FC236}">
                    <a16:creationId xmlns:a16="http://schemas.microsoft.com/office/drawing/2014/main" id="{B42233D9-D35E-1C44-813C-71063054F6F8}"/>
                  </a:ext>
                </a:extLst>
              </p:cNvPr>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5" name="Oval 1326">
                <a:extLst>
                  <a:ext uri="{FF2B5EF4-FFF2-40B4-BE49-F238E27FC236}">
                    <a16:creationId xmlns:a16="http://schemas.microsoft.com/office/drawing/2014/main" id="{0C9D3282-AE02-DA46-8F2E-097C2DC538D3}"/>
                  </a:ext>
                </a:extLst>
              </p:cNvPr>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6" name="Oval 1327">
                <a:extLst>
                  <a:ext uri="{FF2B5EF4-FFF2-40B4-BE49-F238E27FC236}">
                    <a16:creationId xmlns:a16="http://schemas.microsoft.com/office/drawing/2014/main" id="{10D39EAA-8C67-C643-B53F-1F4C4C4FC07C}"/>
                  </a:ext>
                </a:extLst>
              </p:cNvPr>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7" name="Oval 1328">
                <a:extLst>
                  <a:ext uri="{FF2B5EF4-FFF2-40B4-BE49-F238E27FC236}">
                    <a16:creationId xmlns:a16="http://schemas.microsoft.com/office/drawing/2014/main" id="{DDE05901-1F43-A84B-9099-99F74651C0D5}"/>
                  </a:ext>
                </a:extLst>
              </p:cNvPr>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8" name="Oval 1329">
                <a:extLst>
                  <a:ext uri="{FF2B5EF4-FFF2-40B4-BE49-F238E27FC236}">
                    <a16:creationId xmlns:a16="http://schemas.microsoft.com/office/drawing/2014/main" id="{AB3D61A0-7EBC-9444-A597-7601515D9138}"/>
                  </a:ext>
                </a:extLst>
              </p:cNvPr>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69" name="Oval 1330">
                <a:extLst>
                  <a:ext uri="{FF2B5EF4-FFF2-40B4-BE49-F238E27FC236}">
                    <a16:creationId xmlns:a16="http://schemas.microsoft.com/office/drawing/2014/main" id="{F3AB969B-1182-4E42-99CC-38F26F3711BE}"/>
                  </a:ext>
                </a:extLst>
              </p:cNvPr>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0" name="Oval 1331">
                <a:extLst>
                  <a:ext uri="{FF2B5EF4-FFF2-40B4-BE49-F238E27FC236}">
                    <a16:creationId xmlns:a16="http://schemas.microsoft.com/office/drawing/2014/main" id="{2136E9C5-56FC-8541-97E7-46581D3CBFC8}"/>
                  </a:ext>
                </a:extLst>
              </p:cNvPr>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1" name="Oval 1332">
                <a:extLst>
                  <a:ext uri="{FF2B5EF4-FFF2-40B4-BE49-F238E27FC236}">
                    <a16:creationId xmlns:a16="http://schemas.microsoft.com/office/drawing/2014/main" id="{2E385C02-1FBB-F74D-ADC1-D3677730066C}"/>
                  </a:ext>
                </a:extLst>
              </p:cNvPr>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2" name="Oval 1333">
                <a:extLst>
                  <a:ext uri="{FF2B5EF4-FFF2-40B4-BE49-F238E27FC236}">
                    <a16:creationId xmlns:a16="http://schemas.microsoft.com/office/drawing/2014/main" id="{6BB61C9A-D872-F143-9F97-648355B46642}"/>
                  </a:ext>
                </a:extLst>
              </p:cNvPr>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3" name="Oval 1334">
                <a:extLst>
                  <a:ext uri="{FF2B5EF4-FFF2-40B4-BE49-F238E27FC236}">
                    <a16:creationId xmlns:a16="http://schemas.microsoft.com/office/drawing/2014/main" id="{668A55B7-5420-C244-B7EF-961125F62362}"/>
                  </a:ext>
                </a:extLst>
              </p:cNvPr>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4" name="Oval 1335">
                <a:extLst>
                  <a:ext uri="{FF2B5EF4-FFF2-40B4-BE49-F238E27FC236}">
                    <a16:creationId xmlns:a16="http://schemas.microsoft.com/office/drawing/2014/main" id="{68517BA1-2AE0-D844-BB10-E924700B18A2}"/>
                  </a:ext>
                </a:extLst>
              </p:cNvPr>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5" name="Oval 1336">
                <a:extLst>
                  <a:ext uri="{FF2B5EF4-FFF2-40B4-BE49-F238E27FC236}">
                    <a16:creationId xmlns:a16="http://schemas.microsoft.com/office/drawing/2014/main" id="{3B34F686-9B7F-9446-BD42-EBD2715FCA79}"/>
                  </a:ext>
                </a:extLst>
              </p:cNvPr>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6" name="Oval 1337">
                <a:extLst>
                  <a:ext uri="{FF2B5EF4-FFF2-40B4-BE49-F238E27FC236}">
                    <a16:creationId xmlns:a16="http://schemas.microsoft.com/office/drawing/2014/main" id="{73BC91E1-F79D-A04D-9DFB-EAB0AEFE0581}"/>
                  </a:ext>
                </a:extLst>
              </p:cNvPr>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7" name="Oval 1338">
                <a:extLst>
                  <a:ext uri="{FF2B5EF4-FFF2-40B4-BE49-F238E27FC236}">
                    <a16:creationId xmlns:a16="http://schemas.microsoft.com/office/drawing/2014/main" id="{8FFBE10D-B817-754D-89AB-AE6846F290DC}"/>
                  </a:ext>
                </a:extLst>
              </p:cNvPr>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8" name="Oval 1339">
                <a:extLst>
                  <a:ext uri="{FF2B5EF4-FFF2-40B4-BE49-F238E27FC236}">
                    <a16:creationId xmlns:a16="http://schemas.microsoft.com/office/drawing/2014/main" id="{DEE32BBD-74D9-624F-B071-0864F70DDD11}"/>
                  </a:ext>
                </a:extLst>
              </p:cNvPr>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79" name="Oval 1340">
                <a:extLst>
                  <a:ext uri="{FF2B5EF4-FFF2-40B4-BE49-F238E27FC236}">
                    <a16:creationId xmlns:a16="http://schemas.microsoft.com/office/drawing/2014/main" id="{AC09A2D7-673E-694E-9FE2-FC4C8621BF8E}"/>
                  </a:ext>
                </a:extLst>
              </p:cNvPr>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0" name="Freeform 1341">
                <a:extLst>
                  <a:ext uri="{FF2B5EF4-FFF2-40B4-BE49-F238E27FC236}">
                    <a16:creationId xmlns:a16="http://schemas.microsoft.com/office/drawing/2014/main" id="{D3E6325D-1DF2-A94A-95A6-31F4D3E62945}"/>
                  </a:ext>
                </a:extLst>
              </p:cNvPr>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1" name="Freeform 1342">
                <a:extLst>
                  <a:ext uri="{FF2B5EF4-FFF2-40B4-BE49-F238E27FC236}">
                    <a16:creationId xmlns:a16="http://schemas.microsoft.com/office/drawing/2014/main" id="{83A30E95-97CE-4643-A434-FF5A8BE291C8}"/>
                  </a:ext>
                </a:extLst>
              </p:cNvPr>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2" name="Freeform 1343">
                <a:extLst>
                  <a:ext uri="{FF2B5EF4-FFF2-40B4-BE49-F238E27FC236}">
                    <a16:creationId xmlns:a16="http://schemas.microsoft.com/office/drawing/2014/main" id="{0CE9E7B5-B004-B24E-9B7D-93F02B0376F4}"/>
                  </a:ext>
                </a:extLst>
              </p:cNvPr>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grpSp>
        <p:grpSp>
          <p:nvGrpSpPr>
            <p:cNvPr id="183" name="Group 182">
              <a:extLst>
                <a:ext uri="{FF2B5EF4-FFF2-40B4-BE49-F238E27FC236}">
                  <a16:creationId xmlns:a16="http://schemas.microsoft.com/office/drawing/2014/main" id="{B56720F8-7768-2943-9271-12B780FF4872}"/>
                </a:ext>
              </a:extLst>
            </p:cNvPr>
            <p:cNvGrpSpPr/>
            <p:nvPr/>
          </p:nvGrpSpPr>
          <p:grpSpPr>
            <a:xfrm>
              <a:off x="8531707" y="4403060"/>
              <a:ext cx="2251157" cy="572104"/>
              <a:chOff x="6280151" y="-2185988"/>
              <a:chExt cx="1343025" cy="341313"/>
            </a:xfrm>
          </p:grpSpPr>
          <p:sp>
            <p:nvSpPr>
              <p:cNvPr id="184" name="Freeform 1303">
                <a:extLst>
                  <a:ext uri="{FF2B5EF4-FFF2-40B4-BE49-F238E27FC236}">
                    <a16:creationId xmlns:a16="http://schemas.microsoft.com/office/drawing/2014/main" id="{A20DC084-46BB-834A-9799-857FF33217A9}"/>
                  </a:ext>
                </a:extLst>
              </p:cNvPr>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5" name="Freeform 1304">
                <a:extLst>
                  <a:ext uri="{FF2B5EF4-FFF2-40B4-BE49-F238E27FC236}">
                    <a16:creationId xmlns:a16="http://schemas.microsoft.com/office/drawing/2014/main" id="{3D69ACAA-894E-1A4A-8BE6-4C0DBC8D80E0}"/>
                  </a:ext>
                </a:extLst>
              </p:cNvPr>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6" name="Freeform 1305">
                <a:extLst>
                  <a:ext uri="{FF2B5EF4-FFF2-40B4-BE49-F238E27FC236}">
                    <a16:creationId xmlns:a16="http://schemas.microsoft.com/office/drawing/2014/main" id="{32A4B66C-FD67-F849-AF52-236717E00324}"/>
                  </a:ext>
                </a:extLst>
              </p:cNvPr>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7" name="Freeform 1306">
                <a:extLst>
                  <a:ext uri="{FF2B5EF4-FFF2-40B4-BE49-F238E27FC236}">
                    <a16:creationId xmlns:a16="http://schemas.microsoft.com/office/drawing/2014/main" id="{8691EEF0-A277-C943-9158-02A9C1200E34}"/>
                  </a:ext>
                </a:extLst>
              </p:cNvPr>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8" name="Rectangle 1307">
                <a:extLst>
                  <a:ext uri="{FF2B5EF4-FFF2-40B4-BE49-F238E27FC236}">
                    <a16:creationId xmlns:a16="http://schemas.microsoft.com/office/drawing/2014/main" id="{AF615916-08E7-1643-B388-DD0A5876DED1}"/>
                  </a:ext>
                </a:extLst>
              </p:cNvPr>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89" name="Rectangle 1308">
                <a:extLst>
                  <a:ext uri="{FF2B5EF4-FFF2-40B4-BE49-F238E27FC236}">
                    <a16:creationId xmlns:a16="http://schemas.microsoft.com/office/drawing/2014/main" id="{785BE31B-9924-B34D-924D-DCAD5D1A4347}"/>
                  </a:ext>
                </a:extLst>
              </p:cNvPr>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0" name="Freeform 1309">
                <a:extLst>
                  <a:ext uri="{FF2B5EF4-FFF2-40B4-BE49-F238E27FC236}">
                    <a16:creationId xmlns:a16="http://schemas.microsoft.com/office/drawing/2014/main" id="{EEA664FF-7852-674F-88B1-7450FCFABFA4}"/>
                  </a:ext>
                </a:extLst>
              </p:cNvPr>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1" name="Oval 1310">
                <a:extLst>
                  <a:ext uri="{FF2B5EF4-FFF2-40B4-BE49-F238E27FC236}">
                    <a16:creationId xmlns:a16="http://schemas.microsoft.com/office/drawing/2014/main" id="{263EAABF-75A8-0649-898C-B6AC4C1F7B46}"/>
                  </a:ext>
                </a:extLst>
              </p:cNvPr>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2" name="Oval 1311">
                <a:extLst>
                  <a:ext uri="{FF2B5EF4-FFF2-40B4-BE49-F238E27FC236}">
                    <a16:creationId xmlns:a16="http://schemas.microsoft.com/office/drawing/2014/main" id="{813F8D31-9407-0444-A09C-ACB820DD963D}"/>
                  </a:ext>
                </a:extLst>
              </p:cNvPr>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3" name="Freeform 1312">
                <a:extLst>
                  <a:ext uri="{FF2B5EF4-FFF2-40B4-BE49-F238E27FC236}">
                    <a16:creationId xmlns:a16="http://schemas.microsoft.com/office/drawing/2014/main" id="{82BB3395-9EBA-F749-A736-CB11039108EF}"/>
                  </a:ext>
                </a:extLst>
              </p:cNvPr>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4" name="Oval 1313">
                <a:extLst>
                  <a:ext uri="{FF2B5EF4-FFF2-40B4-BE49-F238E27FC236}">
                    <a16:creationId xmlns:a16="http://schemas.microsoft.com/office/drawing/2014/main" id="{4F72B6E3-142B-D74A-BA32-13EC2DABE36F}"/>
                  </a:ext>
                </a:extLst>
              </p:cNvPr>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5" name="Oval 1314">
                <a:extLst>
                  <a:ext uri="{FF2B5EF4-FFF2-40B4-BE49-F238E27FC236}">
                    <a16:creationId xmlns:a16="http://schemas.microsoft.com/office/drawing/2014/main" id="{AFA2BD0D-98EA-2345-8F03-8A8B0A4AA74C}"/>
                  </a:ext>
                </a:extLst>
              </p:cNvPr>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6" name="Oval 1315">
                <a:extLst>
                  <a:ext uri="{FF2B5EF4-FFF2-40B4-BE49-F238E27FC236}">
                    <a16:creationId xmlns:a16="http://schemas.microsoft.com/office/drawing/2014/main" id="{B23E36CA-F8C3-E74A-9253-7894972393D6}"/>
                  </a:ext>
                </a:extLst>
              </p:cNvPr>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7" name="Oval 1316">
                <a:extLst>
                  <a:ext uri="{FF2B5EF4-FFF2-40B4-BE49-F238E27FC236}">
                    <a16:creationId xmlns:a16="http://schemas.microsoft.com/office/drawing/2014/main" id="{2B8E444A-7FD1-1445-88F0-E5D252F1A04E}"/>
                  </a:ext>
                </a:extLst>
              </p:cNvPr>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8" name="Oval 1317">
                <a:extLst>
                  <a:ext uri="{FF2B5EF4-FFF2-40B4-BE49-F238E27FC236}">
                    <a16:creationId xmlns:a16="http://schemas.microsoft.com/office/drawing/2014/main" id="{629B712C-8281-2841-B92C-87E183A8F821}"/>
                  </a:ext>
                </a:extLst>
              </p:cNvPr>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199" name="Oval 1318">
                <a:extLst>
                  <a:ext uri="{FF2B5EF4-FFF2-40B4-BE49-F238E27FC236}">
                    <a16:creationId xmlns:a16="http://schemas.microsoft.com/office/drawing/2014/main" id="{33D81E5C-B2F4-6447-B995-719206492FF6}"/>
                  </a:ext>
                </a:extLst>
              </p:cNvPr>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0" name="Oval 1319">
                <a:extLst>
                  <a:ext uri="{FF2B5EF4-FFF2-40B4-BE49-F238E27FC236}">
                    <a16:creationId xmlns:a16="http://schemas.microsoft.com/office/drawing/2014/main" id="{16CBC021-5C53-F340-B0AE-9FCCDA3FD188}"/>
                  </a:ext>
                </a:extLst>
              </p:cNvPr>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1" name="Oval 1320">
                <a:extLst>
                  <a:ext uri="{FF2B5EF4-FFF2-40B4-BE49-F238E27FC236}">
                    <a16:creationId xmlns:a16="http://schemas.microsoft.com/office/drawing/2014/main" id="{1D831BAA-861B-4A49-82E1-16201D86DF29}"/>
                  </a:ext>
                </a:extLst>
              </p:cNvPr>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2" name="Oval 1321">
                <a:extLst>
                  <a:ext uri="{FF2B5EF4-FFF2-40B4-BE49-F238E27FC236}">
                    <a16:creationId xmlns:a16="http://schemas.microsoft.com/office/drawing/2014/main" id="{70194CFC-4EB4-4740-8A87-70BA167FED4C}"/>
                  </a:ext>
                </a:extLst>
              </p:cNvPr>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3" name="Oval 1322">
                <a:extLst>
                  <a:ext uri="{FF2B5EF4-FFF2-40B4-BE49-F238E27FC236}">
                    <a16:creationId xmlns:a16="http://schemas.microsoft.com/office/drawing/2014/main" id="{505B05E5-1B96-2143-B7CD-E029CA18A3E0}"/>
                  </a:ext>
                </a:extLst>
              </p:cNvPr>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4" name="Oval 1323">
                <a:extLst>
                  <a:ext uri="{FF2B5EF4-FFF2-40B4-BE49-F238E27FC236}">
                    <a16:creationId xmlns:a16="http://schemas.microsoft.com/office/drawing/2014/main" id="{6D91095A-481A-C847-980B-5386D48474C5}"/>
                  </a:ext>
                </a:extLst>
              </p:cNvPr>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5" name="Oval 1324">
                <a:extLst>
                  <a:ext uri="{FF2B5EF4-FFF2-40B4-BE49-F238E27FC236}">
                    <a16:creationId xmlns:a16="http://schemas.microsoft.com/office/drawing/2014/main" id="{7C340FD1-F80C-394F-9498-5FA959965FA8}"/>
                  </a:ext>
                </a:extLst>
              </p:cNvPr>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6" name="Oval 1325">
                <a:extLst>
                  <a:ext uri="{FF2B5EF4-FFF2-40B4-BE49-F238E27FC236}">
                    <a16:creationId xmlns:a16="http://schemas.microsoft.com/office/drawing/2014/main" id="{527668DA-F325-704E-AE1D-5963AADB160A}"/>
                  </a:ext>
                </a:extLst>
              </p:cNvPr>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7" name="Oval 1326">
                <a:extLst>
                  <a:ext uri="{FF2B5EF4-FFF2-40B4-BE49-F238E27FC236}">
                    <a16:creationId xmlns:a16="http://schemas.microsoft.com/office/drawing/2014/main" id="{F1DFE9C3-94E4-5040-AFCC-851559AE290F}"/>
                  </a:ext>
                </a:extLst>
              </p:cNvPr>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8" name="Oval 1327">
                <a:extLst>
                  <a:ext uri="{FF2B5EF4-FFF2-40B4-BE49-F238E27FC236}">
                    <a16:creationId xmlns:a16="http://schemas.microsoft.com/office/drawing/2014/main" id="{C84FDE82-33DF-734E-9E48-9F5C04D20487}"/>
                  </a:ext>
                </a:extLst>
              </p:cNvPr>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09" name="Oval 1328">
                <a:extLst>
                  <a:ext uri="{FF2B5EF4-FFF2-40B4-BE49-F238E27FC236}">
                    <a16:creationId xmlns:a16="http://schemas.microsoft.com/office/drawing/2014/main" id="{0F4DA6E6-9F0F-D340-90CA-486C2932FBDB}"/>
                  </a:ext>
                </a:extLst>
              </p:cNvPr>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0" name="Oval 1329">
                <a:extLst>
                  <a:ext uri="{FF2B5EF4-FFF2-40B4-BE49-F238E27FC236}">
                    <a16:creationId xmlns:a16="http://schemas.microsoft.com/office/drawing/2014/main" id="{875ADEB0-3ED0-1C41-8BAD-FBA997BF246D}"/>
                  </a:ext>
                </a:extLst>
              </p:cNvPr>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1" name="Oval 1330">
                <a:extLst>
                  <a:ext uri="{FF2B5EF4-FFF2-40B4-BE49-F238E27FC236}">
                    <a16:creationId xmlns:a16="http://schemas.microsoft.com/office/drawing/2014/main" id="{10E1CA69-5C51-B744-95EC-B5D634455F0D}"/>
                  </a:ext>
                </a:extLst>
              </p:cNvPr>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2" name="Oval 1331">
                <a:extLst>
                  <a:ext uri="{FF2B5EF4-FFF2-40B4-BE49-F238E27FC236}">
                    <a16:creationId xmlns:a16="http://schemas.microsoft.com/office/drawing/2014/main" id="{824AF5D9-4972-714F-A335-4B6C422E9DC5}"/>
                  </a:ext>
                </a:extLst>
              </p:cNvPr>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3" name="Oval 1332">
                <a:extLst>
                  <a:ext uri="{FF2B5EF4-FFF2-40B4-BE49-F238E27FC236}">
                    <a16:creationId xmlns:a16="http://schemas.microsoft.com/office/drawing/2014/main" id="{E47DD27E-8670-714E-B88F-0264E3061991}"/>
                  </a:ext>
                </a:extLst>
              </p:cNvPr>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4" name="Oval 1333">
                <a:extLst>
                  <a:ext uri="{FF2B5EF4-FFF2-40B4-BE49-F238E27FC236}">
                    <a16:creationId xmlns:a16="http://schemas.microsoft.com/office/drawing/2014/main" id="{DC29C63F-E0B3-864B-A767-532ABC1F59DE}"/>
                  </a:ext>
                </a:extLst>
              </p:cNvPr>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5" name="Oval 1334">
                <a:extLst>
                  <a:ext uri="{FF2B5EF4-FFF2-40B4-BE49-F238E27FC236}">
                    <a16:creationId xmlns:a16="http://schemas.microsoft.com/office/drawing/2014/main" id="{D852F79E-672F-A243-B334-D72416F1882B}"/>
                  </a:ext>
                </a:extLst>
              </p:cNvPr>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6" name="Oval 1335">
                <a:extLst>
                  <a:ext uri="{FF2B5EF4-FFF2-40B4-BE49-F238E27FC236}">
                    <a16:creationId xmlns:a16="http://schemas.microsoft.com/office/drawing/2014/main" id="{96512862-0AE8-994E-B118-F9FC393413EE}"/>
                  </a:ext>
                </a:extLst>
              </p:cNvPr>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7" name="Oval 1336">
                <a:extLst>
                  <a:ext uri="{FF2B5EF4-FFF2-40B4-BE49-F238E27FC236}">
                    <a16:creationId xmlns:a16="http://schemas.microsoft.com/office/drawing/2014/main" id="{9BA25E3B-04EE-9242-92BD-93A8403078ED}"/>
                  </a:ext>
                </a:extLst>
              </p:cNvPr>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8" name="Oval 1337">
                <a:extLst>
                  <a:ext uri="{FF2B5EF4-FFF2-40B4-BE49-F238E27FC236}">
                    <a16:creationId xmlns:a16="http://schemas.microsoft.com/office/drawing/2014/main" id="{445B6773-5DDF-034C-8A9C-670B4E4B99E7}"/>
                  </a:ext>
                </a:extLst>
              </p:cNvPr>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19" name="Oval 1338">
                <a:extLst>
                  <a:ext uri="{FF2B5EF4-FFF2-40B4-BE49-F238E27FC236}">
                    <a16:creationId xmlns:a16="http://schemas.microsoft.com/office/drawing/2014/main" id="{653B6947-3D3E-A641-9DBA-48C750A6C377}"/>
                  </a:ext>
                </a:extLst>
              </p:cNvPr>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0" name="Oval 1339">
                <a:extLst>
                  <a:ext uri="{FF2B5EF4-FFF2-40B4-BE49-F238E27FC236}">
                    <a16:creationId xmlns:a16="http://schemas.microsoft.com/office/drawing/2014/main" id="{C31246D7-35B0-444F-B568-D3897B229A38}"/>
                  </a:ext>
                </a:extLst>
              </p:cNvPr>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1" name="Oval 1340">
                <a:extLst>
                  <a:ext uri="{FF2B5EF4-FFF2-40B4-BE49-F238E27FC236}">
                    <a16:creationId xmlns:a16="http://schemas.microsoft.com/office/drawing/2014/main" id="{EE4C6A52-F5EF-9B4F-A7EF-B6A2293795FF}"/>
                  </a:ext>
                </a:extLst>
              </p:cNvPr>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2" name="Freeform 1341">
                <a:extLst>
                  <a:ext uri="{FF2B5EF4-FFF2-40B4-BE49-F238E27FC236}">
                    <a16:creationId xmlns:a16="http://schemas.microsoft.com/office/drawing/2014/main" id="{FEBDA304-43B9-EF40-B520-6E65CB1E0F8D}"/>
                  </a:ext>
                </a:extLst>
              </p:cNvPr>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3" name="Freeform 1342">
                <a:extLst>
                  <a:ext uri="{FF2B5EF4-FFF2-40B4-BE49-F238E27FC236}">
                    <a16:creationId xmlns:a16="http://schemas.microsoft.com/office/drawing/2014/main" id="{6EFFE418-B6E0-E942-B678-34F0D09B0953}"/>
                  </a:ext>
                </a:extLst>
              </p:cNvPr>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4" name="Freeform 1343">
                <a:extLst>
                  <a:ext uri="{FF2B5EF4-FFF2-40B4-BE49-F238E27FC236}">
                    <a16:creationId xmlns:a16="http://schemas.microsoft.com/office/drawing/2014/main" id="{4A05C57C-FCB3-A748-8789-45F5688577FB}"/>
                  </a:ext>
                </a:extLst>
              </p:cNvPr>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grpSp>
        <p:grpSp>
          <p:nvGrpSpPr>
            <p:cNvPr id="225" name="Group 224">
              <a:extLst>
                <a:ext uri="{FF2B5EF4-FFF2-40B4-BE49-F238E27FC236}">
                  <a16:creationId xmlns:a16="http://schemas.microsoft.com/office/drawing/2014/main" id="{094778DD-6540-CE42-92A5-574CB0ED5B43}"/>
                </a:ext>
              </a:extLst>
            </p:cNvPr>
            <p:cNvGrpSpPr/>
            <p:nvPr/>
          </p:nvGrpSpPr>
          <p:grpSpPr>
            <a:xfrm>
              <a:off x="8531707" y="3244038"/>
              <a:ext cx="2251157" cy="572104"/>
              <a:chOff x="6280151" y="-2185988"/>
              <a:chExt cx="1343025" cy="341313"/>
            </a:xfrm>
          </p:grpSpPr>
          <p:sp>
            <p:nvSpPr>
              <p:cNvPr id="226" name="Freeform 1303">
                <a:extLst>
                  <a:ext uri="{FF2B5EF4-FFF2-40B4-BE49-F238E27FC236}">
                    <a16:creationId xmlns:a16="http://schemas.microsoft.com/office/drawing/2014/main" id="{383470FA-CFB6-5F48-BD44-30B33B1DF66E}"/>
                  </a:ext>
                </a:extLst>
              </p:cNvPr>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7" name="Freeform 1304">
                <a:extLst>
                  <a:ext uri="{FF2B5EF4-FFF2-40B4-BE49-F238E27FC236}">
                    <a16:creationId xmlns:a16="http://schemas.microsoft.com/office/drawing/2014/main" id="{11775D93-1A3D-C64B-986B-693B0DB0B457}"/>
                  </a:ext>
                </a:extLst>
              </p:cNvPr>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8" name="Freeform 1305">
                <a:extLst>
                  <a:ext uri="{FF2B5EF4-FFF2-40B4-BE49-F238E27FC236}">
                    <a16:creationId xmlns:a16="http://schemas.microsoft.com/office/drawing/2014/main" id="{DF3AD81C-ED80-9C40-92D2-81C12AD1E34B}"/>
                  </a:ext>
                </a:extLst>
              </p:cNvPr>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29" name="Freeform 1306">
                <a:extLst>
                  <a:ext uri="{FF2B5EF4-FFF2-40B4-BE49-F238E27FC236}">
                    <a16:creationId xmlns:a16="http://schemas.microsoft.com/office/drawing/2014/main" id="{F9D83376-E79E-864D-A1AB-1E045FA56A8C}"/>
                  </a:ext>
                </a:extLst>
              </p:cNvPr>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0" name="Rectangle 1307">
                <a:extLst>
                  <a:ext uri="{FF2B5EF4-FFF2-40B4-BE49-F238E27FC236}">
                    <a16:creationId xmlns:a16="http://schemas.microsoft.com/office/drawing/2014/main" id="{C9658D09-9FB8-9E45-9B2C-11679901514E}"/>
                  </a:ext>
                </a:extLst>
              </p:cNvPr>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1" name="Rectangle 1308">
                <a:extLst>
                  <a:ext uri="{FF2B5EF4-FFF2-40B4-BE49-F238E27FC236}">
                    <a16:creationId xmlns:a16="http://schemas.microsoft.com/office/drawing/2014/main" id="{AA75835A-E441-A041-94AE-1D2CDE68F36D}"/>
                  </a:ext>
                </a:extLst>
              </p:cNvPr>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2" name="Freeform 1309">
                <a:extLst>
                  <a:ext uri="{FF2B5EF4-FFF2-40B4-BE49-F238E27FC236}">
                    <a16:creationId xmlns:a16="http://schemas.microsoft.com/office/drawing/2014/main" id="{8EBDE441-C338-714E-9341-478A03FC9B49}"/>
                  </a:ext>
                </a:extLst>
              </p:cNvPr>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3" name="Oval 1310">
                <a:extLst>
                  <a:ext uri="{FF2B5EF4-FFF2-40B4-BE49-F238E27FC236}">
                    <a16:creationId xmlns:a16="http://schemas.microsoft.com/office/drawing/2014/main" id="{BD6CD27E-C494-324D-9861-9C28EE3C8DFB}"/>
                  </a:ext>
                </a:extLst>
              </p:cNvPr>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4" name="Oval 1311">
                <a:extLst>
                  <a:ext uri="{FF2B5EF4-FFF2-40B4-BE49-F238E27FC236}">
                    <a16:creationId xmlns:a16="http://schemas.microsoft.com/office/drawing/2014/main" id="{EF8CC8D9-375C-BB4E-9820-3C97AA73C9F3}"/>
                  </a:ext>
                </a:extLst>
              </p:cNvPr>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5" name="Freeform 1312">
                <a:extLst>
                  <a:ext uri="{FF2B5EF4-FFF2-40B4-BE49-F238E27FC236}">
                    <a16:creationId xmlns:a16="http://schemas.microsoft.com/office/drawing/2014/main" id="{BBEE06A7-8278-AD42-9ABB-72F86AF722E5}"/>
                  </a:ext>
                </a:extLst>
              </p:cNvPr>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6" name="Oval 1313">
                <a:extLst>
                  <a:ext uri="{FF2B5EF4-FFF2-40B4-BE49-F238E27FC236}">
                    <a16:creationId xmlns:a16="http://schemas.microsoft.com/office/drawing/2014/main" id="{884C4446-2FD9-004C-8AC7-31E0E4C4FB87}"/>
                  </a:ext>
                </a:extLst>
              </p:cNvPr>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7" name="Oval 1314">
                <a:extLst>
                  <a:ext uri="{FF2B5EF4-FFF2-40B4-BE49-F238E27FC236}">
                    <a16:creationId xmlns:a16="http://schemas.microsoft.com/office/drawing/2014/main" id="{3B2D2F54-619E-4E4F-9B3D-2DD213F2CFCA}"/>
                  </a:ext>
                </a:extLst>
              </p:cNvPr>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8" name="Oval 1315">
                <a:extLst>
                  <a:ext uri="{FF2B5EF4-FFF2-40B4-BE49-F238E27FC236}">
                    <a16:creationId xmlns:a16="http://schemas.microsoft.com/office/drawing/2014/main" id="{A7A25ADA-82AA-444E-89FF-A52F764C2AB3}"/>
                  </a:ext>
                </a:extLst>
              </p:cNvPr>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39" name="Oval 1316">
                <a:extLst>
                  <a:ext uri="{FF2B5EF4-FFF2-40B4-BE49-F238E27FC236}">
                    <a16:creationId xmlns:a16="http://schemas.microsoft.com/office/drawing/2014/main" id="{4CB770E5-9EDD-964D-B29B-87430381433F}"/>
                  </a:ext>
                </a:extLst>
              </p:cNvPr>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0" name="Oval 1317">
                <a:extLst>
                  <a:ext uri="{FF2B5EF4-FFF2-40B4-BE49-F238E27FC236}">
                    <a16:creationId xmlns:a16="http://schemas.microsoft.com/office/drawing/2014/main" id="{B6A64445-BCA3-5E42-9470-27AF02C7E0C5}"/>
                  </a:ext>
                </a:extLst>
              </p:cNvPr>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1" name="Oval 1318">
                <a:extLst>
                  <a:ext uri="{FF2B5EF4-FFF2-40B4-BE49-F238E27FC236}">
                    <a16:creationId xmlns:a16="http://schemas.microsoft.com/office/drawing/2014/main" id="{AEA5D8F5-DB36-494F-9717-8CD2C8D46E0F}"/>
                  </a:ext>
                </a:extLst>
              </p:cNvPr>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2" name="Oval 1319">
                <a:extLst>
                  <a:ext uri="{FF2B5EF4-FFF2-40B4-BE49-F238E27FC236}">
                    <a16:creationId xmlns:a16="http://schemas.microsoft.com/office/drawing/2014/main" id="{BC56E879-D2B1-F54A-958E-0ABFAD48C01E}"/>
                  </a:ext>
                </a:extLst>
              </p:cNvPr>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3" name="Oval 1320">
                <a:extLst>
                  <a:ext uri="{FF2B5EF4-FFF2-40B4-BE49-F238E27FC236}">
                    <a16:creationId xmlns:a16="http://schemas.microsoft.com/office/drawing/2014/main" id="{7D0079D5-99E2-0C46-A57E-B311C19559FD}"/>
                  </a:ext>
                </a:extLst>
              </p:cNvPr>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4" name="Oval 1321">
                <a:extLst>
                  <a:ext uri="{FF2B5EF4-FFF2-40B4-BE49-F238E27FC236}">
                    <a16:creationId xmlns:a16="http://schemas.microsoft.com/office/drawing/2014/main" id="{34F24F3D-C913-994A-BE25-CEA11E100B86}"/>
                  </a:ext>
                </a:extLst>
              </p:cNvPr>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5" name="Oval 1322">
                <a:extLst>
                  <a:ext uri="{FF2B5EF4-FFF2-40B4-BE49-F238E27FC236}">
                    <a16:creationId xmlns:a16="http://schemas.microsoft.com/office/drawing/2014/main" id="{F1C9B6E2-4103-CF45-9117-6C4CE7D68801}"/>
                  </a:ext>
                </a:extLst>
              </p:cNvPr>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6" name="Oval 1323">
                <a:extLst>
                  <a:ext uri="{FF2B5EF4-FFF2-40B4-BE49-F238E27FC236}">
                    <a16:creationId xmlns:a16="http://schemas.microsoft.com/office/drawing/2014/main" id="{C3872ADC-5BDE-5446-A842-2D1908AA3801}"/>
                  </a:ext>
                </a:extLst>
              </p:cNvPr>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7" name="Oval 1324">
                <a:extLst>
                  <a:ext uri="{FF2B5EF4-FFF2-40B4-BE49-F238E27FC236}">
                    <a16:creationId xmlns:a16="http://schemas.microsoft.com/office/drawing/2014/main" id="{C7B49195-5CC2-2A47-85FC-0649176EB10F}"/>
                  </a:ext>
                </a:extLst>
              </p:cNvPr>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8" name="Oval 1325">
                <a:extLst>
                  <a:ext uri="{FF2B5EF4-FFF2-40B4-BE49-F238E27FC236}">
                    <a16:creationId xmlns:a16="http://schemas.microsoft.com/office/drawing/2014/main" id="{66A7EF33-C5D1-7E4D-9304-FEA07A621F02}"/>
                  </a:ext>
                </a:extLst>
              </p:cNvPr>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49" name="Oval 1326">
                <a:extLst>
                  <a:ext uri="{FF2B5EF4-FFF2-40B4-BE49-F238E27FC236}">
                    <a16:creationId xmlns:a16="http://schemas.microsoft.com/office/drawing/2014/main" id="{601F2440-4AE6-F443-864B-5D56E5105482}"/>
                  </a:ext>
                </a:extLst>
              </p:cNvPr>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0" name="Oval 1327">
                <a:extLst>
                  <a:ext uri="{FF2B5EF4-FFF2-40B4-BE49-F238E27FC236}">
                    <a16:creationId xmlns:a16="http://schemas.microsoft.com/office/drawing/2014/main" id="{E402943A-0497-2541-809C-6EAC8EB5B5F8}"/>
                  </a:ext>
                </a:extLst>
              </p:cNvPr>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1" name="Oval 1328">
                <a:extLst>
                  <a:ext uri="{FF2B5EF4-FFF2-40B4-BE49-F238E27FC236}">
                    <a16:creationId xmlns:a16="http://schemas.microsoft.com/office/drawing/2014/main" id="{A1827C80-75C7-4D4C-9446-F561B584A458}"/>
                  </a:ext>
                </a:extLst>
              </p:cNvPr>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2" name="Oval 1329">
                <a:extLst>
                  <a:ext uri="{FF2B5EF4-FFF2-40B4-BE49-F238E27FC236}">
                    <a16:creationId xmlns:a16="http://schemas.microsoft.com/office/drawing/2014/main" id="{BB4E7073-C9EF-564E-A013-816FEF457F50}"/>
                  </a:ext>
                </a:extLst>
              </p:cNvPr>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3" name="Oval 1330">
                <a:extLst>
                  <a:ext uri="{FF2B5EF4-FFF2-40B4-BE49-F238E27FC236}">
                    <a16:creationId xmlns:a16="http://schemas.microsoft.com/office/drawing/2014/main" id="{9CEF3607-BD2B-F748-A2E6-9288E98C8FE1}"/>
                  </a:ext>
                </a:extLst>
              </p:cNvPr>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4" name="Oval 1331">
                <a:extLst>
                  <a:ext uri="{FF2B5EF4-FFF2-40B4-BE49-F238E27FC236}">
                    <a16:creationId xmlns:a16="http://schemas.microsoft.com/office/drawing/2014/main" id="{CD7A03C2-7502-A541-9CE1-621B85B5A246}"/>
                  </a:ext>
                </a:extLst>
              </p:cNvPr>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5" name="Oval 1332">
                <a:extLst>
                  <a:ext uri="{FF2B5EF4-FFF2-40B4-BE49-F238E27FC236}">
                    <a16:creationId xmlns:a16="http://schemas.microsoft.com/office/drawing/2014/main" id="{9F01C49A-08E9-A742-AF14-7BA375CCA4B4}"/>
                  </a:ext>
                </a:extLst>
              </p:cNvPr>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6" name="Oval 1333">
                <a:extLst>
                  <a:ext uri="{FF2B5EF4-FFF2-40B4-BE49-F238E27FC236}">
                    <a16:creationId xmlns:a16="http://schemas.microsoft.com/office/drawing/2014/main" id="{9ACBA839-F203-FB4B-8E99-67A0BDE47CDD}"/>
                  </a:ext>
                </a:extLst>
              </p:cNvPr>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7" name="Oval 1334">
                <a:extLst>
                  <a:ext uri="{FF2B5EF4-FFF2-40B4-BE49-F238E27FC236}">
                    <a16:creationId xmlns:a16="http://schemas.microsoft.com/office/drawing/2014/main" id="{D05486A4-6A1D-6F4D-8F19-D976565A2059}"/>
                  </a:ext>
                </a:extLst>
              </p:cNvPr>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8" name="Oval 1335">
                <a:extLst>
                  <a:ext uri="{FF2B5EF4-FFF2-40B4-BE49-F238E27FC236}">
                    <a16:creationId xmlns:a16="http://schemas.microsoft.com/office/drawing/2014/main" id="{08CDB898-C7E7-EA45-A2BB-5AA21A469195}"/>
                  </a:ext>
                </a:extLst>
              </p:cNvPr>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59" name="Oval 1336">
                <a:extLst>
                  <a:ext uri="{FF2B5EF4-FFF2-40B4-BE49-F238E27FC236}">
                    <a16:creationId xmlns:a16="http://schemas.microsoft.com/office/drawing/2014/main" id="{DE726D37-4EB2-C14B-B275-98CB75E0A89F}"/>
                  </a:ext>
                </a:extLst>
              </p:cNvPr>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60" name="Oval 1337">
                <a:extLst>
                  <a:ext uri="{FF2B5EF4-FFF2-40B4-BE49-F238E27FC236}">
                    <a16:creationId xmlns:a16="http://schemas.microsoft.com/office/drawing/2014/main" id="{2D0D9FB7-80D6-0E4D-BC87-C11B1FFAEB7B}"/>
                  </a:ext>
                </a:extLst>
              </p:cNvPr>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61" name="Oval 1338">
                <a:extLst>
                  <a:ext uri="{FF2B5EF4-FFF2-40B4-BE49-F238E27FC236}">
                    <a16:creationId xmlns:a16="http://schemas.microsoft.com/office/drawing/2014/main" id="{FAFE4C43-17D3-8847-AB05-487027927D52}"/>
                  </a:ext>
                </a:extLst>
              </p:cNvPr>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62" name="Oval 1339">
                <a:extLst>
                  <a:ext uri="{FF2B5EF4-FFF2-40B4-BE49-F238E27FC236}">
                    <a16:creationId xmlns:a16="http://schemas.microsoft.com/office/drawing/2014/main" id="{D732DE03-2993-B64F-91D4-EF76D1D67840}"/>
                  </a:ext>
                </a:extLst>
              </p:cNvPr>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63" name="Oval 1340">
                <a:extLst>
                  <a:ext uri="{FF2B5EF4-FFF2-40B4-BE49-F238E27FC236}">
                    <a16:creationId xmlns:a16="http://schemas.microsoft.com/office/drawing/2014/main" id="{919A3DEE-89CD-F444-BB64-E46D13588279}"/>
                  </a:ext>
                </a:extLst>
              </p:cNvPr>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64" name="Freeform 1341">
                <a:extLst>
                  <a:ext uri="{FF2B5EF4-FFF2-40B4-BE49-F238E27FC236}">
                    <a16:creationId xmlns:a16="http://schemas.microsoft.com/office/drawing/2014/main" id="{82269E19-C9F6-004F-A4C8-784362FF1038}"/>
                  </a:ext>
                </a:extLst>
              </p:cNvPr>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65" name="Freeform 1342">
                <a:extLst>
                  <a:ext uri="{FF2B5EF4-FFF2-40B4-BE49-F238E27FC236}">
                    <a16:creationId xmlns:a16="http://schemas.microsoft.com/office/drawing/2014/main" id="{C5D3B992-E531-8840-8204-18F290241BDB}"/>
                  </a:ext>
                </a:extLst>
              </p:cNvPr>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sp>
            <p:nvSpPr>
              <p:cNvPr id="266" name="Freeform 1343">
                <a:extLst>
                  <a:ext uri="{FF2B5EF4-FFF2-40B4-BE49-F238E27FC236}">
                    <a16:creationId xmlns:a16="http://schemas.microsoft.com/office/drawing/2014/main" id="{61A0D657-0D44-7B44-84B4-B92179DC22C6}"/>
                  </a:ext>
                </a:extLst>
              </p:cNvPr>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algn="l" defTabSz="408141"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baseline="0" noProof="0">
                  <a:ln>
                    <a:noFill/>
                  </a:ln>
                  <a:solidFill>
                    <a:srgbClr val="353535"/>
                  </a:solidFill>
                  <a:effectLst/>
                  <a:uLnTx/>
                  <a:uFillTx/>
                  <a:ea typeface="ＭＳ Ｐゴシック" charset="-128"/>
                </a:endParaRPr>
              </a:p>
            </p:txBody>
          </p:sp>
        </p:grpSp>
        <p:sp>
          <p:nvSpPr>
            <p:cNvPr id="267" name="Rounded Rectangle 266">
              <a:extLst>
                <a:ext uri="{FF2B5EF4-FFF2-40B4-BE49-F238E27FC236}">
                  <a16:creationId xmlns:a16="http://schemas.microsoft.com/office/drawing/2014/main" id="{26F4ACBC-7CCA-0441-AA5D-77DFD6AF40CF}"/>
                </a:ext>
              </a:extLst>
            </p:cNvPr>
            <p:cNvSpPr/>
            <p:nvPr/>
          </p:nvSpPr>
          <p:spPr bwMode="ltGray">
            <a:xfrm>
              <a:off x="8528395" y="2833379"/>
              <a:ext cx="2261526" cy="317758"/>
            </a:xfrm>
            <a:prstGeom prst="roundRect">
              <a:avLst>
                <a:gd name="adj" fmla="val 0"/>
              </a:avLst>
            </a:prstGeom>
            <a:noFill/>
            <a:ln w="19050" cap="rnd">
              <a:solidFill>
                <a:schemeClr val="tx1"/>
              </a:solidFill>
              <a:prstDash val="dash"/>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8141" rtl="0" eaLnBrk="1" fontAlgn="base" latinLnBrk="0" hangingPunct="1">
                <a:lnSpc>
                  <a:spcPct val="100000"/>
                </a:lnSpc>
                <a:spcBef>
                  <a:spcPct val="0"/>
                </a:spcBef>
                <a:spcAft>
                  <a:spcPct val="0"/>
                </a:spcAft>
                <a:buClrTx/>
                <a:buSzTx/>
                <a:buFontTx/>
                <a:buNone/>
                <a:tabLst/>
                <a:defRPr/>
              </a:pPr>
              <a:r>
                <a:rPr kumimoji="0" lang="en-US" sz="1199" i="0" u="none" strike="noStrike" kern="1200" cap="none" spc="0" normalizeH="0" baseline="0" noProof="0">
                  <a:ln>
                    <a:noFill/>
                  </a:ln>
                  <a:solidFill>
                    <a:schemeClr val="tx2"/>
                  </a:solidFill>
                  <a:effectLst/>
                  <a:uLnTx/>
                  <a:uFillTx/>
                  <a:ea typeface="+mn-ea"/>
                  <a:cs typeface="Arial" pitchFamily="34" charset="0"/>
                </a:rPr>
                <a:t>Virtualization</a:t>
              </a:r>
            </a:p>
          </p:txBody>
        </p:sp>
      </p:grpSp>
      <p:pic>
        <p:nvPicPr>
          <p:cNvPr id="498" name="Picture 13" descr="\\Mac\Home\Desktop\vmware_ready_logo.jpg">
            <a:extLst>
              <a:ext uri="{FF2B5EF4-FFF2-40B4-BE49-F238E27FC236}">
                <a16:creationId xmlns:a16="http://schemas.microsoft.com/office/drawing/2014/main" id="{7493B25D-0A12-1D43-8991-4040FB3499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7144" y="2407905"/>
            <a:ext cx="1320503" cy="615552"/>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498" descr="CTX_R_Dimensional_RGB.png">
            <a:extLst>
              <a:ext uri="{FF2B5EF4-FFF2-40B4-BE49-F238E27FC236}">
                <a16:creationId xmlns:a16="http://schemas.microsoft.com/office/drawing/2014/main" id="{797C52AA-D3BE-ED48-8AD7-5082DF9909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4715" y="2232961"/>
            <a:ext cx="1323703" cy="926815"/>
          </a:xfrm>
          <a:prstGeom prst="rect">
            <a:avLst/>
          </a:prstGeom>
        </p:spPr>
      </p:pic>
      <p:sp>
        <p:nvSpPr>
          <p:cNvPr id="4" name="TextBox 3">
            <a:extLst>
              <a:ext uri="{FF2B5EF4-FFF2-40B4-BE49-F238E27FC236}">
                <a16:creationId xmlns:a16="http://schemas.microsoft.com/office/drawing/2014/main" id="{AD8EFE5B-B101-5247-8653-BE9CE596D70B}"/>
              </a:ext>
            </a:extLst>
          </p:cNvPr>
          <p:cNvSpPr txBox="1"/>
          <p:nvPr/>
        </p:nvSpPr>
        <p:spPr>
          <a:xfrm>
            <a:off x="900221" y="1767769"/>
            <a:ext cx="2286904" cy="400110"/>
          </a:xfrm>
          <a:prstGeom prst="rect">
            <a:avLst/>
          </a:prstGeom>
          <a:noFill/>
        </p:spPr>
        <p:txBody>
          <a:bodyPr wrap="square" rtlCol="0" anchor="ctr" anchorCtr="0">
            <a:spAutoFit/>
          </a:bodyPr>
          <a:lstStyle/>
          <a:p>
            <a:pPr algn="ctr"/>
            <a:r>
              <a:rPr lang="en-US" sz="2000"/>
              <a:t>Simplify VDI</a:t>
            </a:r>
          </a:p>
        </p:txBody>
      </p:sp>
      <p:sp>
        <p:nvSpPr>
          <p:cNvPr id="501" name="TextBox 500">
            <a:extLst>
              <a:ext uri="{FF2B5EF4-FFF2-40B4-BE49-F238E27FC236}">
                <a16:creationId xmlns:a16="http://schemas.microsoft.com/office/drawing/2014/main" id="{0FF22498-F00C-4D45-9372-317F8DDFF37A}"/>
              </a:ext>
            </a:extLst>
          </p:cNvPr>
          <p:cNvSpPr txBox="1"/>
          <p:nvPr/>
        </p:nvSpPr>
        <p:spPr>
          <a:xfrm>
            <a:off x="4335065" y="1459993"/>
            <a:ext cx="2844781" cy="707886"/>
          </a:xfrm>
          <a:prstGeom prst="rect">
            <a:avLst/>
          </a:prstGeom>
          <a:noFill/>
        </p:spPr>
        <p:txBody>
          <a:bodyPr wrap="square" rtlCol="0" anchor="ctr" anchorCtr="0">
            <a:spAutoFit/>
          </a:bodyPr>
          <a:lstStyle/>
          <a:p>
            <a:pPr algn="ctr"/>
            <a:r>
              <a:rPr lang="en-US" sz="2000"/>
              <a:t>Predictable, Linear VDI Scale</a:t>
            </a:r>
          </a:p>
        </p:txBody>
      </p:sp>
      <p:grpSp>
        <p:nvGrpSpPr>
          <p:cNvPr id="11" name="Group 10">
            <a:extLst>
              <a:ext uri="{FF2B5EF4-FFF2-40B4-BE49-F238E27FC236}">
                <a16:creationId xmlns:a16="http://schemas.microsoft.com/office/drawing/2014/main" id="{8F5A8A6F-898E-484D-8F69-BF4702CC458B}"/>
              </a:ext>
            </a:extLst>
          </p:cNvPr>
          <p:cNvGrpSpPr/>
          <p:nvPr/>
        </p:nvGrpSpPr>
        <p:grpSpPr>
          <a:xfrm>
            <a:off x="4333634" y="3995850"/>
            <a:ext cx="3994153" cy="1994417"/>
            <a:chOff x="4445648" y="4004416"/>
            <a:chExt cx="3994153" cy="1994417"/>
          </a:xfrm>
        </p:grpSpPr>
        <p:grpSp>
          <p:nvGrpSpPr>
            <p:cNvPr id="5" name="Group 4">
              <a:extLst>
                <a:ext uri="{FF2B5EF4-FFF2-40B4-BE49-F238E27FC236}">
                  <a16:creationId xmlns:a16="http://schemas.microsoft.com/office/drawing/2014/main" id="{AD09B3E0-F6A4-F947-A155-0540CB036DA9}"/>
                </a:ext>
              </a:extLst>
            </p:cNvPr>
            <p:cNvGrpSpPr/>
            <p:nvPr/>
          </p:nvGrpSpPr>
          <p:grpSpPr>
            <a:xfrm>
              <a:off x="4447079" y="5383279"/>
              <a:ext cx="2406887" cy="615554"/>
              <a:chOff x="4497370" y="5464805"/>
              <a:chExt cx="2406887" cy="615554"/>
            </a:xfrm>
          </p:grpSpPr>
          <p:grpSp>
            <p:nvGrpSpPr>
              <p:cNvPr id="503" name="Group 502">
                <a:extLst>
                  <a:ext uri="{FF2B5EF4-FFF2-40B4-BE49-F238E27FC236}">
                    <a16:creationId xmlns:a16="http://schemas.microsoft.com/office/drawing/2014/main" id="{68C14F75-0B41-3D45-93A0-6913A7278677}"/>
                  </a:ext>
                </a:extLst>
              </p:cNvPr>
              <p:cNvGrpSpPr/>
              <p:nvPr/>
            </p:nvGrpSpPr>
            <p:grpSpPr>
              <a:xfrm>
                <a:off x="4617353" y="5464805"/>
                <a:ext cx="2286904" cy="615554"/>
                <a:chOff x="6280151" y="-2185988"/>
                <a:chExt cx="1343025" cy="341313"/>
              </a:xfrm>
            </p:grpSpPr>
            <p:sp>
              <p:nvSpPr>
                <p:cNvPr id="504" name="Freeform 1303">
                  <a:extLst>
                    <a:ext uri="{FF2B5EF4-FFF2-40B4-BE49-F238E27FC236}">
                      <a16:creationId xmlns:a16="http://schemas.microsoft.com/office/drawing/2014/main" id="{E5F6913E-7596-FB44-AFC1-9C0677183B2C}"/>
                    </a:ext>
                  </a:extLst>
                </p:cNvPr>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5" name="Freeform 1304">
                  <a:extLst>
                    <a:ext uri="{FF2B5EF4-FFF2-40B4-BE49-F238E27FC236}">
                      <a16:creationId xmlns:a16="http://schemas.microsoft.com/office/drawing/2014/main" id="{5D668506-33CB-C94A-A6C6-8469FC072C4D}"/>
                    </a:ext>
                  </a:extLst>
                </p:cNvPr>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6" name="Freeform 1305">
                  <a:extLst>
                    <a:ext uri="{FF2B5EF4-FFF2-40B4-BE49-F238E27FC236}">
                      <a16:creationId xmlns:a16="http://schemas.microsoft.com/office/drawing/2014/main" id="{3D001447-600A-4A42-8C0F-839395BB2362}"/>
                    </a:ext>
                  </a:extLst>
                </p:cNvPr>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7" name="Freeform 1306">
                  <a:extLst>
                    <a:ext uri="{FF2B5EF4-FFF2-40B4-BE49-F238E27FC236}">
                      <a16:creationId xmlns:a16="http://schemas.microsoft.com/office/drawing/2014/main" id="{0B83918C-A05D-4B4A-A049-244CF1FAC3BB}"/>
                    </a:ext>
                  </a:extLst>
                </p:cNvPr>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8" name="Rectangle 1307">
                  <a:extLst>
                    <a:ext uri="{FF2B5EF4-FFF2-40B4-BE49-F238E27FC236}">
                      <a16:creationId xmlns:a16="http://schemas.microsoft.com/office/drawing/2014/main" id="{9735C29D-D374-0646-93B8-986B1277477B}"/>
                    </a:ext>
                  </a:extLst>
                </p:cNvPr>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9" name="Rectangle 1308">
                  <a:extLst>
                    <a:ext uri="{FF2B5EF4-FFF2-40B4-BE49-F238E27FC236}">
                      <a16:creationId xmlns:a16="http://schemas.microsoft.com/office/drawing/2014/main" id="{61B72BAA-AE57-D241-A1E5-4E8BDC4B089B}"/>
                    </a:ext>
                  </a:extLst>
                </p:cNvPr>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0" name="Freeform 1309">
                  <a:extLst>
                    <a:ext uri="{FF2B5EF4-FFF2-40B4-BE49-F238E27FC236}">
                      <a16:creationId xmlns:a16="http://schemas.microsoft.com/office/drawing/2014/main" id="{0B5EBD56-1B02-FB4C-B08F-D3FD5D9DC146}"/>
                    </a:ext>
                  </a:extLst>
                </p:cNvPr>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1" name="Oval 1310">
                  <a:extLst>
                    <a:ext uri="{FF2B5EF4-FFF2-40B4-BE49-F238E27FC236}">
                      <a16:creationId xmlns:a16="http://schemas.microsoft.com/office/drawing/2014/main" id="{EBA7ACAB-CE75-4942-9853-B05F4E36C09A}"/>
                    </a:ext>
                  </a:extLst>
                </p:cNvPr>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2" name="Oval 1311">
                  <a:extLst>
                    <a:ext uri="{FF2B5EF4-FFF2-40B4-BE49-F238E27FC236}">
                      <a16:creationId xmlns:a16="http://schemas.microsoft.com/office/drawing/2014/main" id="{B81181DA-1D9F-2C47-A82A-2C9CBC8E22A9}"/>
                    </a:ext>
                  </a:extLst>
                </p:cNvPr>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3" name="Freeform 1312">
                  <a:extLst>
                    <a:ext uri="{FF2B5EF4-FFF2-40B4-BE49-F238E27FC236}">
                      <a16:creationId xmlns:a16="http://schemas.microsoft.com/office/drawing/2014/main" id="{70A5BE53-4C06-FD42-A6C7-16DECC585E87}"/>
                    </a:ext>
                  </a:extLst>
                </p:cNvPr>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4" name="Oval 1313">
                  <a:extLst>
                    <a:ext uri="{FF2B5EF4-FFF2-40B4-BE49-F238E27FC236}">
                      <a16:creationId xmlns:a16="http://schemas.microsoft.com/office/drawing/2014/main" id="{B9388C4E-31C4-FE4A-B7B2-0F3690D0EF9C}"/>
                    </a:ext>
                  </a:extLst>
                </p:cNvPr>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5" name="Oval 1314">
                  <a:extLst>
                    <a:ext uri="{FF2B5EF4-FFF2-40B4-BE49-F238E27FC236}">
                      <a16:creationId xmlns:a16="http://schemas.microsoft.com/office/drawing/2014/main" id="{7975F1ED-DD01-7542-9DE2-6AB7DB3EB8EA}"/>
                    </a:ext>
                  </a:extLst>
                </p:cNvPr>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6" name="Oval 1315">
                  <a:extLst>
                    <a:ext uri="{FF2B5EF4-FFF2-40B4-BE49-F238E27FC236}">
                      <a16:creationId xmlns:a16="http://schemas.microsoft.com/office/drawing/2014/main" id="{4AB97B5C-1F1A-4442-A859-B6A0A5B70965}"/>
                    </a:ext>
                  </a:extLst>
                </p:cNvPr>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7" name="Oval 1316">
                  <a:extLst>
                    <a:ext uri="{FF2B5EF4-FFF2-40B4-BE49-F238E27FC236}">
                      <a16:creationId xmlns:a16="http://schemas.microsoft.com/office/drawing/2014/main" id="{15A3FB53-1002-264A-A41C-E8CEECE7C6E8}"/>
                    </a:ext>
                  </a:extLst>
                </p:cNvPr>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8" name="Oval 1317">
                  <a:extLst>
                    <a:ext uri="{FF2B5EF4-FFF2-40B4-BE49-F238E27FC236}">
                      <a16:creationId xmlns:a16="http://schemas.microsoft.com/office/drawing/2014/main" id="{663F1198-6FA6-794B-9D15-0185F826421C}"/>
                    </a:ext>
                  </a:extLst>
                </p:cNvPr>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9" name="Oval 1318">
                  <a:extLst>
                    <a:ext uri="{FF2B5EF4-FFF2-40B4-BE49-F238E27FC236}">
                      <a16:creationId xmlns:a16="http://schemas.microsoft.com/office/drawing/2014/main" id="{03F93120-C9E6-8B40-BA8B-607D205AB041}"/>
                    </a:ext>
                  </a:extLst>
                </p:cNvPr>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0" name="Oval 1319">
                  <a:extLst>
                    <a:ext uri="{FF2B5EF4-FFF2-40B4-BE49-F238E27FC236}">
                      <a16:creationId xmlns:a16="http://schemas.microsoft.com/office/drawing/2014/main" id="{FF740600-B621-6E43-B1B9-FF14D6058807}"/>
                    </a:ext>
                  </a:extLst>
                </p:cNvPr>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1" name="Oval 1320">
                  <a:extLst>
                    <a:ext uri="{FF2B5EF4-FFF2-40B4-BE49-F238E27FC236}">
                      <a16:creationId xmlns:a16="http://schemas.microsoft.com/office/drawing/2014/main" id="{9BBBBEB1-5CA1-454A-BC21-F984BD8B36F0}"/>
                    </a:ext>
                  </a:extLst>
                </p:cNvPr>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2" name="Oval 1321">
                  <a:extLst>
                    <a:ext uri="{FF2B5EF4-FFF2-40B4-BE49-F238E27FC236}">
                      <a16:creationId xmlns:a16="http://schemas.microsoft.com/office/drawing/2014/main" id="{CB1682C3-2D66-B041-914A-2AAA9D08A4C5}"/>
                    </a:ext>
                  </a:extLst>
                </p:cNvPr>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3" name="Oval 1322">
                  <a:extLst>
                    <a:ext uri="{FF2B5EF4-FFF2-40B4-BE49-F238E27FC236}">
                      <a16:creationId xmlns:a16="http://schemas.microsoft.com/office/drawing/2014/main" id="{5E7C6366-F222-F24D-B5AA-69ECBA60C173}"/>
                    </a:ext>
                  </a:extLst>
                </p:cNvPr>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4" name="Oval 1323">
                  <a:extLst>
                    <a:ext uri="{FF2B5EF4-FFF2-40B4-BE49-F238E27FC236}">
                      <a16:creationId xmlns:a16="http://schemas.microsoft.com/office/drawing/2014/main" id="{C7E93D2E-E8F1-A341-931D-36DF2144F5BD}"/>
                    </a:ext>
                  </a:extLst>
                </p:cNvPr>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5" name="Oval 1324">
                  <a:extLst>
                    <a:ext uri="{FF2B5EF4-FFF2-40B4-BE49-F238E27FC236}">
                      <a16:creationId xmlns:a16="http://schemas.microsoft.com/office/drawing/2014/main" id="{DB8CFD50-09C3-4747-9AE9-29B2191D3CDB}"/>
                    </a:ext>
                  </a:extLst>
                </p:cNvPr>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6" name="Oval 1325">
                  <a:extLst>
                    <a:ext uri="{FF2B5EF4-FFF2-40B4-BE49-F238E27FC236}">
                      <a16:creationId xmlns:a16="http://schemas.microsoft.com/office/drawing/2014/main" id="{E910E363-089B-8642-9097-1E6C86922F88}"/>
                    </a:ext>
                  </a:extLst>
                </p:cNvPr>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7" name="Oval 1326">
                  <a:extLst>
                    <a:ext uri="{FF2B5EF4-FFF2-40B4-BE49-F238E27FC236}">
                      <a16:creationId xmlns:a16="http://schemas.microsoft.com/office/drawing/2014/main" id="{94DA8676-B8A1-BE4A-8FE4-51AB29260271}"/>
                    </a:ext>
                  </a:extLst>
                </p:cNvPr>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8" name="Oval 1327">
                  <a:extLst>
                    <a:ext uri="{FF2B5EF4-FFF2-40B4-BE49-F238E27FC236}">
                      <a16:creationId xmlns:a16="http://schemas.microsoft.com/office/drawing/2014/main" id="{0C8C0BBA-F79D-4D4E-9C7D-A2198EC1EE12}"/>
                    </a:ext>
                  </a:extLst>
                </p:cNvPr>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9" name="Oval 1328">
                  <a:extLst>
                    <a:ext uri="{FF2B5EF4-FFF2-40B4-BE49-F238E27FC236}">
                      <a16:creationId xmlns:a16="http://schemas.microsoft.com/office/drawing/2014/main" id="{EDE54609-3492-3946-978A-028DEFB2092C}"/>
                    </a:ext>
                  </a:extLst>
                </p:cNvPr>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0" name="Oval 1329">
                  <a:extLst>
                    <a:ext uri="{FF2B5EF4-FFF2-40B4-BE49-F238E27FC236}">
                      <a16:creationId xmlns:a16="http://schemas.microsoft.com/office/drawing/2014/main" id="{74CA297A-6EBA-AD4E-BC9D-A81DF83876FB}"/>
                    </a:ext>
                  </a:extLst>
                </p:cNvPr>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1" name="Oval 1330">
                  <a:extLst>
                    <a:ext uri="{FF2B5EF4-FFF2-40B4-BE49-F238E27FC236}">
                      <a16:creationId xmlns:a16="http://schemas.microsoft.com/office/drawing/2014/main" id="{6EEF0A9B-CBB4-CE49-9B76-C47CA5BC4956}"/>
                    </a:ext>
                  </a:extLst>
                </p:cNvPr>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2" name="Oval 1331">
                  <a:extLst>
                    <a:ext uri="{FF2B5EF4-FFF2-40B4-BE49-F238E27FC236}">
                      <a16:creationId xmlns:a16="http://schemas.microsoft.com/office/drawing/2014/main" id="{A8E7E018-52EA-B140-8176-E8241AB58A19}"/>
                    </a:ext>
                  </a:extLst>
                </p:cNvPr>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3" name="Oval 1332">
                  <a:extLst>
                    <a:ext uri="{FF2B5EF4-FFF2-40B4-BE49-F238E27FC236}">
                      <a16:creationId xmlns:a16="http://schemas.microsoft.com/office/drawing/2014/main" id="{0CA0148C-2DE4-9845-A258-7C73A20774B3}"/>
                    </a:ext>
                  </a:extLst>
                </p:cNvPr>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4" name="Oval 1333">
                  <a:extLst>
                    <a:ext uri="{FF2B5EF4-FFF2-40B4-BE49-F238E27FC236}">
                      <a16:creationId xmlns:a16="http://schemas.microsoft.com/office/drawing/2014/main" id="{EBEFEE7A-B94A-EC45-ACF6-56DEAC78D815}"/>
                    </a:ext>
                  </a:extLst>
                </p:cNvPr>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5" name="Oval 1334">
                  <a:extLst>
                    <a:ext uri="{FF2B5EF4-FFF2-40B4-BE49-F238E27FC236}">
                      <a16:creationId xmlns:a16="http://schemas.microsoft.com/office/drawing/2014/main" id="{5030839D-7292-DE4C-B54D-5801989EC3E9}"/>
                    </a:ext>
                  </a:extLst>
                </p:cNvPr>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6" name="Oval 1335">
                  <a:extLst>
                    <a:ext uri="{FF2B5EF4-FFF2-40B4-BE49-F238E27FC236}">
                      <a16:creationId xmlns:a16="http://schemas.microsoft.com/office/drawing/2014/main" id="{9201A106-89F7-5A41-9BB1-BE79521764E9}"/>
                    </a:ext>
                  </a:extLst>
                </p:cNvPr>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7" name="Oval 1336">
                  <a:extLst>
                    <a:ext uri="{FF2B5EF4-FFF2-40B4-BE49-F238E27FC236}">
                      <a16:creationId xmlns:a16="http://schemas.microsoft.com/office/drawing/2014/main" id="{3FB0B013-26CF-BC4F-B480-1E72F29BE922}"/>
                    </a:ext>
                  </a:extLst>
                </p:cNvPr>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8" name="Oval 1337">
                  <a:extLst>
                    <a:ext uri="{FF2B5EF4-FFF2-40B4-BE49-F238E27FC236}">
                      <a16:creationId xmlns:a16="http://schemas.microsoft.com/office/drawing/2014/main" id="{EC88B828-8A46-4D41-8EC4-C3A194FD7E94}"/>
                    </a:ext>
                  </a:extLst>
                </p:cNvPr>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9" name="Oval 1338">
                  <a:extLst>
                    <a:ext uri="{FF2B5EF4-FFF2-40B4-BE49-F238E27FC236}">
                      <a16:creationId xmlns:a16="http://schemas.microsoft.com/office/drawing/2014/main" id="{710E4C00-A353-DA42-BE3E-0A38D54FF540}"/>
                    </a:ext>
                  </a:extLst>
                </p:cNvPr>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0" name="Oval 1339">
                  <a:extLst>
                    <a:ext uri="{FF2B5EF4-FFF2-40B4-BE49-F238E27FC236}">
                      <a16:creationId xmlns:a16="http://schemas.microsoft.com/office/drawing/2014/main" id="{5A5880FF-3971-284B-9C0F-28CF329D6753}"/>
                    </a:ext>
                  </a:extLst>
                </p:cNvPr>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1" name="Oval 1340">
                  <a:extLst>
                    <a:ext uri="{FF2B5EF4-FFF2-40B4-BE49-F238E27FC236}">
                      <a16:creationId xmlns:a16="http://schemas.microsoft.com/office/drawing/2014/main" id="{8B66AF0B-C86E-6549-81CA-185349687326}"/>
                    </a:ext>
                  </a:extLst>
                </p:cNvPr>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2" name="Freeform 1341">
                  <a:extLst>
                    <a:ext uri="{FF2B5EF4-FFF2-40B4-BE49-F238E27FC236}">
                      <a16:creationId xmlns:a16="http://schemas.microsoft.com/office/drawing/2014/main" id="{2FBCC08F-B1E1-7D48-9F87-325034C87FBB}"/>
                    </a:ext>
                  </a:extLst>
                </p:cNvPr>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3" name="Freeform 1342">
                  <a:extLst>
                    <a:ext uri="{FF2B5EF4-FFF2-40B4-BE49-F238E27FC236}">
                      <a16:creationId xmlns:a16="http://schemas.microsoft.com/office/drawing/2014/main" id="{82B81762-85AD-E74E-8F59-D0032FD50C46}"/>
                    </a:ext>
                  </a:extLst>
                </p:cNvPr>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4" name="Freeform 1343">
                  <a:extLst>
                    <a:ext uri="{FF2B5EF4-FFF2-40B4-BE49-F238E27FC236}">
                      <a16:creationId xmlns:a16="http://schemas.microsoft.com/office/drawing/2014/main" id="{3D13A243-6512-8548-92F3-82C31EB109EB}"/>
                    </a:ext>
                  </a:extLst>
                </p:cNvPr>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29" name="TextBox 628">
                <a:extLst>
                  <a:ext uri="{FF2B5EF4-FFF2-40B4-BE49-F238E27FC236}">
                    <a16:creationId xmlns:a16="http://schemas.microsoft.com/office/drawing/2014/main" id="{5EE95E31-FD2B-7E4A-950B-A79031C064C0}"/>
                  </a:ext>
                </a:extLst>
              </p:cNvPr>
              <p:cNvSpPr txBox="1"/>
              <p:nvPr/>
            </p:nvSpPr>
            <p:spPr>
              <a:xfrm>
                <a:off x="4497370" y="5598723"/>
                <a:ext cx="1320503" cy="400110"/>
              </a:xfrm>
              <a:prstGeom prst="rect">
                <a:avLst/>
              </a:prstGeom>
              <a:noFill/>
            </p:spPr>
            <p:txBody>
              <a:bodyPr wrap="square" rtlCol="0">
                <a:spAutoFit/>
              </a:bodyPr>
              <a:lstStyle/>
              <a:p>
                <a:pPr algn="ctr"/>
                <a:r>
                  <a:rPr lang="en-US" sz="2000"/>
                  <a:t>4 Node</a:t>
                </a:r>
              </a:p>
            </p:txBody>
          </p:sp>
        </p:grpSp>
        <p:sp>
          <p:nvSpPr>
            <p:cNvPr id="630" name="TextBox 629">
              <a:extLst>
                <a:ext uri="{FF2B5EF4-FFF2-40B4-BE49-F238E27FC236}">
                  <a16:creationId xmlns:a16="http://schemas.microsoft.com/office/drawing/2014/main" id="{83128835-00EC-8F42-9821-F4074115237E}"/>
                </a:ext>
              </a:extLst>
            </p:cNvPr>
            <p:cNvSpPr txBox="1"/>
            <p:nvPr/>
          </p:nvSpPr>
          <p:spPr>
            <a:xfrm>
              <a:off x="6760514" y="5498695"/>
              <a:ext cx="1679287" cy="400110"/>
            </a:xfrm>
            <a:prstGeom prst="rect">
              <a:avLst/>
            </a:prstGeom>
            <a:noFill/>
          </p:spPr>
          <p:txBody>
            <a:bodyPr wrap="square" rtlCol="0">
              <a:spAutoFit/>
            </a:bodyPr>
            <a:lstStyle/>
            <a:p>
              <a:pPr algn="ctr"/>
              <a:r>
                <a:rPr lang="en-US" sz="2000"/>
                <a:t>400 VMs</a:t>
              </a:r>
            </a:p>
          </p:txBody>
        </p:sp>
        <p:grpSp>
          <p:nvGrpSpPr>
            <p:cNvPr id="632" name="Group 631">
              <a:extLst>
                <a:ext uri="{FF2B5EF4-FFF2-40B4-BE49-F238E27FC236}">
                  <a16:creationId xmlns:a16="http://schemas.microsoft.com/office/drawing/2014/main" id="{55CC7602-176C-6A40-8A8C-1EC9ED0ED77E}"/>
                </a:ext>
              </a:extLst>
            </p:cNvPr>
            <p:cNvGrpSpPr/>
            <p:nvPr/>
          </p:nvGrpSpPr>
          <p:grpSpPr>
            <a:xfrm>
              <a:off x="4447079" y="4690674"/>
              <a:ext cx="2406887" cy="615554"/>
              <a:chOff x="4497370" y="5464805"/>
              <a:chExt cx="2406887" cy="615554"/>
            </a:xfrm>
          </p:grpSpPr>
          <p:grpSp>
            <p:nvGrpSpPr>
              <p:cNvPr id="633" name="Group 632">
                <a:extLst>
                  <a:ext uri="{FF2B5EF4-FFF2-40B4-BE49-F238E27FC236}">
                    <a16:creationId xmlns:a16="http://schemas.microsoft.com/office/drawing/2014/main" id="{73689715-B90D-654B-AE79-2E3DA9B6E081}"/>
                  </a:ext>
                </a:extLst>
              </p:cNvPr>
              <p:cNvGrpSpPr/>
              <p:nvPr/>
            </p:nvGrpSpPr>
            <p:grpSpPr>
              <a:xfrm>
                <a:off x="4617353" y="5464805"/>
                <a:ext cx="2286904" cy="615554"/>
                <a:chOff x="6280151" y="-2185988"/>
                <a:chExt cx="1343025" cy="341313"/>
              </a:xfrm>
            </p:grpSpPr>
            <p:sp>
              <p:nvSpPr>
                <p:cNvPr id="635" name="Freeform 1303">
                  <a:extLst>
                    <a:ext uri="{FF2B5EF4-FFF2-40B4-BE49-F238E27FC236}">
                      <a16:creationId xmlns:a16="http://schemas.microsoft.com/office/drawing/2014/main" id="{897719C8-65E3-E942-B547-93B1AA894031}"/>
                    </a:ext>
                  </a:extLst>
                </p:cNvPr>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6" name="Freeform 1304">
                  <a:extLst>
                    <a:ext uri="{FF2B5EF4-FFF2-40B4-BE49-F238E27FC236}">
                      <a16:creationId xmlns:a16="http://schemas.microsoft.com/office/drawing/2014/main" id="{8D0D80CA-9A5C-924A-87F3-4D17090A6925}"/>
                    </a:ext>
                  </a:extLst>
                </p:cNvPr>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7" name="Freeform 1305">
                  <a:extLst>
                    <a:ext uri="{FF2B5EF4-FFF2-40B4-BE49-F238E27FC236}">
                      <a16:creationId xmlns:a16="http://schemas.microsoft.com/office/drawing/2014/main" id="{24EC62CC-44DE-D640-B7AB-1F76CA348FB1}"/>
                    </a:ext>
                  </a:extLst>
                </p:cNvPr>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8" name="Freeform 1306">
                  <a:extLst>
                    <a:ext uri="{FF2B5EF4-FFF2-40B4-BE49-F238E27FC236}">
                      <a16:creationId xmlns:a16="http://schemas.microsoft.com/office/drawing/2014/main" id="{E0091DD1-0646-224A-9F48-385EF0666C98}"/>
                    </a:ext>
                  </a:extLst>
                </p:cNvPr>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9" name="Rectangle 1307">
                  <a:extLst>
                    <a:ext uri="{FF2B5EF4-FFF2-40B4-BE49-F238E27FC236}">
                      <a16:creationId xmlns:a16="http://schemas.microsoft.com/office/drawing/2014/main" id="{19060483-2EB5-6144-88C5-5F9832C64D45}"/>
                    </a:ext>
                  </a:extLst>
                </p:cNvPr>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0" name="Rectangle 1308">
                  <a:extLst>
                    <a:ext uri="{FF2B5EF4-FFF2-40B4-BE49-F238E27FC236}">
                      <a16:creationId xmlns:a16="http://schemas.microsoft.com/office/drawing/2014/main" id="{97CA0F5C-3C3C-4C4F-B0A4-CF0324BD461C}"/>
                    </a:ext>
                  </a:extLst>
                </p:cNvPr>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1" name="Freeform 1309">
                  <a:extLst>
                    <a:ext uri="{FF2B5EF4-FFF2-40B4-BE49-F238E27FC236}">
                      <a16:creationId xmlns:a16="http://schemas.microsoft.com/office/drawing/2014/main" id="{E698EAC2-8975-1E46-A46E-AF702747900C}"/>
                    </a:ext>
                  </a:extLst>
                </p:cNvPr>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2" name="Oval 1310">
                  <a:extLst>
                    <a:ext uri="{FF2B5EF4-FFF2-40B4-BE49-F238E27FC236}">
                      <a16:creationId xmlns:a16="http://schemas.microsoft.com/office/drawing/2014/main" id="{ECDFBB52-105A-3440-9A67-B31AA8983177}"/>
                    </a:ext>
                  </a:extLst>
                </p:cNvPr>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3" name="Oval 1311">
                  <a:extLst>
                    <a:ext uri="{FF2B5EF4-FFF2-40B4-BE49-F238E27FC236}">
                      <a16:creationId xmlns:a16="http://schemas.microsoft.com/office/drawing/2014/main" id="{70ECCBD7-C92C-C048-88CA-9632C6BF478D}"/>
                    </a:ext>
                  </a:extLst>
                </p:cNvPr>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4" name="Freeform 1312">
                  <a:extLst>
                    <a:ext uri="{FF2B5EF4-FFF2-40B4-BE49-F238E27FC236}">
                      <a16:creationId xmlns:a16="http://schemas.microsoft.com/office/drawing/2014/main" id="{ACC496F9-ABEF-3347-A606-D2E00B855F65}"/>
                    </a:ext>
                  </a:extLst>
                </p:cNvPr>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5" name="Oval 1313">
                  <a:extLst>
                    <a:ext uri="{FF2B5EF4-FFF2-40B4-BE49-F238E27FC236}">
                      <a16:creationId xmlns:a16="http://schemas.microsoft.com/office/drawing/2014/main" id="{A36AA35D-6CE2-E44A-8C3A-D1F437351F62}"/>
                    </a:ext>
                  </a:extLst>
                </p:cNvPr>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6" name="Oval 1314">
                  <a:extLst>
                    <a:ext uri="{FF2B5EF4-FFF2-40B4-BE49-F238E27FC236}">
                      <a16:creationId xmlns:a16="http://schemas.microsoft.com/office/drawing/2014/main" id="{2780FD32-ECBC-B743-B8BB-DB465D8FD95D}"/>
                    </a:ext>
                  </a:extLst>
                </p:cNvPr>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7" name="Oval 1315">
                  <a:extLst>
                    <a:ext uri="{FF2B5EF4-FFF2-40B4-BE49-F238E27FC236}">
                      <a16:creationId xmlns:a16="http://schemas.microsoft.com/office/drawing/2014/main" id="{ABF73525-135E-004B-AAE6-419721566478}"/>
                    </a:ext>
                  </a:extLst>
                </p:cNvPr>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8" name="Oval 1316">
                  <a:extLst>
                    <a:ext uri="{FF2B5EF4-FFF2-40B4-BE49-F238E27FC236}">
                      <a16:creationId xmlns:a16="http://schemas.microsoft.com/office/drawing/2014/main" id="{399AB606-084C-E844-A9EC-2C9FAC4E38A4}"/>
                    </a:ext>
                  </a:extLst>
                </p:cNvPr>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9" name="Oval 1317">
                  <a:extLst>
                    <a:ext uri="{FF2B5EF4-FFF2-40B4-BE49-F238E27FC236}">
                      <a16:creationId xmlns:a16="http://schemas.microsoft.com/office/drawing/2014/main" id="{5C5FC617-AA16-3246-8738-03364C663849}"/>
                    </a:ext>
                  </a:extLst>
                </p:cNvPr>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0" name="Oval 1318">
                  <a:extLst>
                    <a:ext uri="{FF2B5EF4-FFF2-40B4-BE49-F238E27FC236}">
                      <a16:creationId xmlns:a16="http://schemas.microsoft.com/office/drawing/2014/main" id="{64B29FD5-1B56-934A-8613-9223DF140FE3}"/>
                    </a:ext>
                  </a:extLst>
                </p:cNvPr>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1" name="Oval 1319">
                  <a:extLst>
                    <a:ext uri="{FF2B5EF4-FFF2-40B4-BE49-F238E27FC236}">
                      <a16:creationId xmlns:a16="http://schemas.microsoft.com/office/drawing/2014/main" id="{DC569276-0E74-444D-8030-773BF8A6B8DB}"/>
                    </a:ext>
                  </a:extLst>
                </p:cNvPr>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2" name="Oval 1320">
                  <a:extLst>
                    <a:ext uri="{FF2B5EF4-FFF2-40B4-BE49-F238E27FC236}">
                      <a16:creationId xmlns:a16="http://schemas.microsoft.com/office/drawing/2014/main" id="{39B6616C-802F-AD4A-9B2B-D689A4A78D5F}"/>
                    </a:ext>
                  </a:extLst>
                </p:cNvPr>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3" name="Oval 1321">
                  <a:extLst>
                    <a:ext uri="{FF2B5EF4-FFF2-40B4-BE49-F238E27FC236}">
                      <a16:creationId xmlns:a16="http://schemas.microsoft.com/office/drawing/2014/main" id="{3F9ED7EB-9DDD-CE4C-A0E7-F95FA96FC291}"/>
                    </a:ext>
                  </a:extLst>
                </p:cNvPr>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4" name="Oval 1322">
                  <a:extLst>
                    <a:ext uri="{FF2B5EF4-FFF2-40B4-BE49-F238E27FC236}">
                      <a16:creationId xmlns:a16="http://schemas.microsoft.com/office/drawing/2014/main" id="{977FF3D2-5AF1-5B4D-87CC-1377A243142A}"/>
                    </a:ext>
                  </a:extLst>
                </p:cNvPr>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5" name="Oval 1323">
                  <a:extLst>
                    <a:ext uri="{FF2B5EF4-FFF2-40B4-BE49-F238E27FC236}">
                      <a16:creationId xmlns:a16="http://schemas.microsoft.com/office/drawing/2014/main" id="{B8E48665-F919-B241-9A31-D360E4A7FC2C}"/>
                    </a:ext>
                  </a:extLst>
                </p:cNvPr>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6" name="Oval 1324">
                  <a:extLst>
                    <a:ext uri="{FF2B5EF4-FFF2-40B4-BE49-F238E27FC236}">
                      <a16:creationId xmlns:a16="http://schemas.microsoft.com/office/drawing/2014/main" id="{85617845-B2BA-404B-AE3C-62121204B473}"/>
                    </a:ext>
                  </a:extLst>
                </p:cNvPr>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7" name="Oval 1325">
                  <a:extLst>
                    <a:ext uri="{FF2B5EF4-FFF2-40B4-BE49-F238E27FC236}">
                      <a16:creationId xmlns:a16="http://schemas.microsoft.com/office/drawing/2014/main" id="{1C23180A-1339-BA41-B64E-564F38915093}"/>
                    </a:ext>
                  </a:extLst>
                </p:cNvPr>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8" name="Oval 1326">
                  <a:extLst>
                    <a:ext uri="{FF2B5EF4-FFF2-40B4-BE49-F238E27FC236}">
                      <a16:creationId xmlns:a16="http://schemas.microsoft.com/office/drawing/2014/main" id="{68007FA8-14D6-594D-832C-1AA265C72E4B}"/>
                    </a:ext>
                  </a:extLst>
                </p:cNvPr>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9" name="Oval 1327">
                  <a:extLst>
                    <a:ext uri="{FF2B5EF4-FFF2-40B4-BE49-F238E27FC236}">
                      <a16:creationId xmlns:a16="http://schemas.microsoft.com/office/drawing/2014/main" id="{5EE75D7A-FA0B-9242-A73F-BD3362177833}"/>
                    </a:ext>
                  </a:extLst>
                </p:cNvPr>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0" name="Oval 1328">
                  <a:extLst>
                    <a:ext uri="{FF2B5EF4-FFF2-40B4-BE49-F238E27FC236}">
                      <a16:creationId xmlns:a16="http://schemas.microsoft.com/office/drawing/2014/main" id="{EC34B49C-8611-0548-96CB-E93A1EEECD99}"/>
                    </a:ext>
                  </a:extLst>
                </p:cNvPr>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1" name="Oval 1329">
                  <a:extLst>
                    <a:ext uri="{FF2B5EF4-FFF2-40B4-BE49-F238E27FC236}">
                      <a16:creationId xmlns:a16="http://schemas.microsoft.com/office/drawing/2014/main" id="{95AAD525-A3CB-CE40-BAEA-EB7A3F54830F}"/>
                    </a:ext>
                  </a:extLst>
                </p:cNvPr>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2" name="Oval 1330">
                  <a:extLst>
                    <a:ext uri="{FF2B5EF4-FFF2-40B4-BE49-F238E27FC236}">
                      <a16:creationId xmlns:a16="http://schemas.microsoft.com/office/drawing/2014/main" id="{E27B4231-C938-7E48-AD1D-23E1426AE944}"/>
                    </a:ext>
                  </a:extLst>
                </p:cNvPr>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3" name="Oval 1331">
                  <a:extLst>
                    <a:ext uri="{FF2B5EF4-FFF2-40B4-BE49-F238E27FC236}">
                      <a16:creationId xmlns:a16="http://schemas.microsoft.com/office/drawing/2014/main" id="{98F2006D-B7FE-3349-95F2-0B3EBB2075D0}"/>
                    </a:ext>
                  </a:extLst>
                </p:cNvPr>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4" name="Oval 1332">
                  <a:extLst>
                    <a:ext uri="{FF2B5EF4-FFF2-40B4-BE49-F238E27FC236}">
                      <a16:creationId xmlns:a16="http://schemas.microsoft.com/office/drawing/2014/main" id="{69050110-9E36-2E46-ACA2-5B5F201FB813}"/>
                    </a:ext>
                  </a:extLst>
                </p:cNvPr>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5" name="Oval 1333">
                  <a:extLst>
                    <a:ext uri="{FF2B5EF4-FFF2-40B4-BE49-F238E27FC236}">
                      <a16:creationId xmlns:a16="http://schemas.microsoft.com/office/drawing/2014/main" id="{8A189110-0253-B140-AC9F-8F6FA87BDE45}"/>
                    </a:ext>
                  </a:extLst>
                </p:cNvPr>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6" name="Oval 1334">
                  <a:extLst>
                    <a:ext uri="{FF2B5EF4-FFF2-40B4-BE49-F238E27FC236}">
                      <a16:creationId xmlns:a16="http://schemas.microsoft.com/office/drawing/2014/main" id="{3D06AE2E-AD6C-204F-A192-EC0F1AEC050F}"/>
                    </a:ext>
                  </a:extLst>
                </p:cNvPr>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7" name="Oval 1335">
                  <a:extLst>
                    <a:ext uri="{FF2B5EF4-FFF2-40B4-BE49-F238E27FC236}">
                      <a16:creationId xmlns:a16="http://schemas.microsoft.com/office/drawing/2014/main" id="{C8B9116C-5502-4543-B442-67607CEBAD3F}"/>
                    </a:ext>
                  </a:extLst>
                </p:cNvPr>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8" name="Oval 1336">
                  <a:extLst>
                    <a:ext uri="{FF2B5EF4-FFF2-40B4-BE49-F238E27FC236}">
                      <a16:creationId xmlns:a16="http://schemas.microsoft.com/office/drawing/2014/main" id="{F34766ED-80D5-ED49-8515-4DC25344E81E}"/>
                    </a:ext>
                  </a:extLst>
                </p:cNvPr>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9" name="Oval 1337">
                  <a:extLst>
                    <a:ext uri="{FF2B5EF4-FFF2-40B4-BE49-F238E27FC236}">
                      <a16:creationId xmlns:a16="http://schemas.microsoft.com/office/drawing/2014/main" id="{C86E8029-8EEF-BE46-9617-E2C81A7618BA}"/>
                    </a:ext>
                  </a:extLst>
                </p:cNvPr>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0" name="Oval 1338">
                  <a:extLst>
                    <a:ext uri="{FF2B5EF4-FFF2-40B4-BE49-F238E27FC236}">
                      <a16:creationId xmlns:a16="http://schemas.microsoft.com/office/drawing/2014/main" id="{A645B4F7-3EAD-404D-B82E-0924A1B4FFDF}"/>
                    </a:ext>
                  </a:extLst>
                </p:cNvPr>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1" name="Oval 1339">
                  <a:extLst>
                    <a:ext uri="{FF2B5EF4-FFF2-40B4-BE49-F238E27FC236}">
                      <a16:creationId xmlns:a16="http://schemas.microsoft.com/office/drawing/2014/main" id="{E5A85ABE-B2E3-904A-ABA5-CADB1C765E1C}"/>
                    </a:ext>
                  </a:extLst>
                </p:cNvPr>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2" name="Oval 1340">
                  <a:extLst>
                    <a:ext uri="{FF2B5EF4-FFF2-40B4-BE49-F238E27FC236}">
                      <a16:creationId xmlns:a16="http://schemas.microsoft.com/office/drawing/2014/main" id="{271AC69C-B79A-994A-9B37-EC06D908A6FB}"/>
                    </a:ext>
                  </a:extLst>
                </p:cNvPr>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3" name="Freeform 1341">
                  <a:extLst>
                    <a:ext uri="{FF2B5EF4-FFF2-40B4-BE49-F238E27FC236}">
                      <a16:creationId xmlns:a16="http://schemas.microsoft.com/office/drawing/2014/main" id="{18EA21A0-CBF1-B548-B842-46CDBB1FD029}"/>
                    </a:ext>
                  </a:extLst>
                </p:cNvPr>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4" name="Freeform 1342">
                  <a:extLst>
                    <a:ext uri="{FF2B5EF4-FFF2-40B4-BE49-F238E27FC236}">
                      <a16:creationId xmlns:a16="http://schemas.microsoft.com/office/drawing/2014/main" id="{74BDF0A3-D77A-6548-A781-B143E6212064}"/>
                    </a:ext>
                  </a:extLst>
                </p:cNvPr>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5" name="Freeform 1343">
                  <a:extLst>
                    <a:ext uri="{FF2B5EF4-FFF2-40B4-BE49-F238E27FC236}">
                      <a16:creationId xmlns:a16="http://schemas.microsoft.com/office/drawing/2014/main" id="{60968E86-E498-364D-B8CE-295D6594BDA1}"/>
                    </a:ext>
                  </a:extLst>
                </p:cNvPr>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34" name="TextBox 633">
                <a:extLst>
                  <a:ext uri="{FF2B5EF4-FFF2-40B4-BE49-F238E27FC236}">
                    <a16:creationId xmlns:a16="http://schemas.microsoft.com/office/drawing/2014/main" id="{6DF6CD1A-99EA-9343-8AD1-482C21A0617C}"/>
                  </a:ext>
                </a:extLst>
              </p:cNvPr>
              <p:cNvSpPr txBox="1"/>
              <p:nvPr/>
            </p:nvSpPr>
            <p:spPr>
              <a:xfrm>
                <a:off x="4497370" y="5609993"/>
                <a:ext cx="1320503" cy="400110"/>
              </a:xfrm>
              <a:prstGeom prst="rect">
                <a:avLst/>
              </a:prstGeom>
              <a:noFill/>
            </p:spPr>
            <p:txBody>
              <a:bodyPr wrap="square" rtlCol="0">
                <a:spAutoFit/>
              </a:bodyPr>
              <a:lstStyle/>
              <a:p>
                <a:pPr algn="ctr"/>
                <a:r>
                  <a:rPr lang="en-US" sz="2000"/>
                  <a:t>4 Node</a:t>
                </a:r>
              </a:p>
            </p:txBody>
          </p:sp>
        </p:grpSp>
        <p:grpSp>
          <p:nvGrpSpPr>
            <p:cNvPr id="676" name="Group 675">
              <a:extLst>
                <a:ext uri="{FF2B5EF4-FFF2-40B4-BE49-F238E27FC236}">
                  <a16:creationId xmlns:a16="http://schemas.microsoft.com/office/drawing/2014/main" id="{6BAC14F6-D2C0-8345-89A3-22850C44C836}"/>
                </a:ext>
              </a:extLst>
            </p:cNvPr>
            <p:cNvGrpSpPr/>
            <p:nvPr/>
          </p:nvGrpSpPr>
          <p:grpSpPr>
            <a:xfrm>
              <a:off x="4445648" y="4004416"/>
              <a:ext cx="2408318" cy="615554"/>
              <a:chOff x="4495939" y="5464805"/>
              <a:chExt cx="2408318" cy="615554"/>
            </a:xfrm>
          </p:grpSpPr>
          <p:grpSp>
            <p:nvGrpSpPr>
              <p:cNvPr id="677" name="Group 676">
                <a:extLst>
                  <a:ext uri="{FF2B5EF4-FFF2-40B4-BE49-F238E27FC236}">
                    <a16:creationId xmlns:a16="http://schemas.microsoft.com/office/drawing/2014/main" id="{3A96BA7B-4BAF-8142-9C02-BACDFC44E01F}"/>
                  </a:ext>
                </a:extLst>
              </p:cNvPr>
              <p:cNvGrpSpPr/>
              <p:nvPr/>
            </p:nvGrpSpPr>
            <p:grpSpPr>
              <a:xfrm>
                <a:off x="4617353" y="5464805"/>
                <a:ext cx="2286904" cy="615554"/>
                <a:chOff x="6280151" y="-2185988"/>
                <a:chExt cx="1343025" cy="341313"/>
              </a:xfrm>
            </p:grpSpPr>
            <p:sp>
              <p:nvSpPr>
                <p:cNvPr id="679" name="Freeform 1303">
                  <a:extLst>
                    <a:ext uri="{FF2B5EF4-FFF2-40B4-BE49-F238E27FC236}">
                      <a16:creationId xmlns:a16="http://schemas.microsoft.com/office/drawing/2014/main" id="{1C3A566D-6542-BE49-9D37-704DE62A7B6B}"/>
                    </a:ext>
                  </a:extLst>
                </p:cNvPr>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0" name="Freeform 1304">
                  <a:extLst>
                    <a:ext uri="{FF2B5EF4-FFF2-40B4-BE49-F238E27FC236}">
                      <a16:creationId xmlns:a16="http://schemas.microsoft.com/office/drawing/2014/main" id="{A50D5825-FAC1-F04F-ACFF-FCF693DA0DC3}"/>
                    </a:ext>
                  </a:extLst>
                </p:cNvPr>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1" name="Freeform 1305">
                  <a:extLst>
                    <a:ext uri="{FF2B5EF4-FFF2-40B4-BE49-F238E27FC236}">
                      <a16:creationId xmlns:a16="http://schemas.microsoft.com/office/drawing/2014/main" id="{909A3011-08BB-9A49-964E-AF342C7752D5}"/>
                    </a:ext>
                  </a:extLst>
                </p:cNvPr>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2" name="Freeform 1306">
                  <a:extLst>
                    <a:ext uri="{FF2B5EF4-FFF2-40B4-BE49-F238E27FC236}">
                      <a16:creationId xmlns:a16="http://schemas.microsoft.com/office/drawing/2014/main" id="{CA7450BB-ED88-2C4B-824F-05826C74E91E}"/>
                    </a:ext>
                  </a:extLst>
                </p:cNvPr>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3" name="Rectangle 1307">
                  <a:extLst>
                    <a:ext uri="{FF2B5EF4-FFF2-40B4-BE49-F238E27FC236}">
                      <a16:creationId xmlns:a16="http://schemas.microsoft.com/office/drawing/2014/main" id="{8F6C9A72-5F28-764B-805A-39300F53B314}"/>
                    </a:ext>
                  </a:extLst>
                </p:cNvPr>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4" name="Rectangle 1308">
                  <a:extLst>
                    <a:ext uri="{FF2B5EF4-FFF2-40B4-BE49-F238E27FC236}">
                      <a16:creationId xmlns:a16="http://schemas.microsoft.com/office/drawing/2014/main" id="{61FAD7C0-5011-8941-9C3A-858D71A97E5D}"/>
                    </a:ext>
                  </a:extLst>
                </p:cNvPr>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5" name="Freeform 1309">
                  <a:extLst>
                    <a:ext uri="{FF2B5EF4-FFF2-40B4-BE49-F238E27FC236}">
                      <a16:creationId xmlns:a16="http://schemas.microsoft.com/office/drawing/2014/main" id="{5A82C706-47A0-7C40-96BB-B6D93B7E5797}"/>
                    </a:ext>
                  </a:extLst>
                </p:cNvPr>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6" name="Oval 1310">
                  <a:extLst>
                    <a:ext uri="{FF2B5EF4-FFF2-40B4-BE49-F238E27FC236}">
                      <a16:creationId xmlns:a16="http://schemas.microsoft.com/office/drawing/2014/main" id="{7863F837-7A4B-E548-9E6D-AE4F1138F46B}"/>
                    </a:ext>
                  </a:extLst>
                </p:cNvPr>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7" name="Oval 1311">
                  <a:extLst>
                    <a:ext uri="{FF2B5EF4-FFF2-40B4-BE49-F238E27FC236}">
                      <a16:creationId xmlns:a16="http://schemas.microsoft.com/office/drawing/2014/main" id="{947688DE-E26C-1045-8AB1-C4BF70315557}"/>
                    </a:ext>
                  </a:extLst>
                </p:cNvPr>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8" name="Freeform 1312">
                  <a:extLst>
                    <a:ext uri="{FF2B5EF4-FFF2-40B4-BE49-F238E27FC236}">
                      <a16:creationId xmlns:a16="http://schemas.microsoft.com/office/drawing/2014/main" id="{0DB3477F-80F3-9C4E-A598-5DB19FC42263}"/>
                    </a:ext>
                  </a:extLst>
                </p:cNvPr>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9" name="Oval 1313">
                  <a:extLst>
                    <a:ext uri="{FF2B5EF4-FFF2-40B4-BE49-F238E27FC236}">
                      <a16:creationId xmlns:a16="http://schemas.microsoft.com/office/drawing/2014/main" id="{BD6E9175-2C09-2148-906F-6ACE5508E354}"/>
                    </a:ext>
                  </a:extLst>
                </p:cNvPr>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0" name="Oval 1314">
                  <a:extLst>
                    <a:ext uri="{FF2B5EF4-FFF2-40B4-BE49-F238E27FC236}">
                      <a16:creationId xmlns:a16="http://schemas.microsoft.com/office/drawing/2014/main" id="{612371F0-7F52-6D41-827A-FA8DDCD39100}"/>
                    </a:ext>
                  </a:extLst>
                </p:cNvPr>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1" name="Oval 1315">
                  <a:extLst>
                    <a:ext uri="{FF2B5EF4-FFF2-40B4-BE49-F238E27FC236}">
                      <a16:creationId xmlns:a16="http://schemas.microsoft.com/office/drawing/2014/main" id="{FFD83985-964E-074C-8D53-97C13E1778C2}"/>
                    </a:ext>
                  </a:extLst>
                </p:cNvPr>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2" name="Oval 1316">
                  <a:extLst>
                    <a:ext uri="{FF2B5EF4-FFF2-40B4-BE49-F238E27FC236}">
                      <a16:creationId xmlns:a16="http://schemas.microsoft.com/office/drawing/2014/main" id="{FE56CE5C-D1C3-2D44-9AF0-B35CD537EA6D}"/>
                    </a:ext>
                  </a:extLst>
                </p:cNvPr>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3" name="Oval 1317">
                  <a:extLst>
                    <a:ext uri="{FF2B5EF4-FFF2-40B4-BE49-F238E27FC236}">
                      <a16:creationId xmlns:a16="http://schemas.microsoft.com/office/drawing/2014/main" id="{E938493E-3FFD-FA4C-A619-9DD6BDEC197F}"/>
                    </a:ext>
                  </a:extLst>
                </p:cNvPr>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4" name="Oval 1318">
                  <a:extLst>
                    <a:ext uri="{FF2B5EF4-FFF2-40B4-BE49-F238E27FC236}">
                      <a16:creationId xmlns:a16="http://schemas.microsoft.com/office/drawing/2014/main" id="{27E71878-299E-F944-8D2F-1ED8E3273B0E}"/>
                    </a:ext>
                  </a:extLst>
                </p:cNvPr>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5" name="Oval 1319">
                  <a:extLst>
                    <a:ext uri="{FF2B5EF4-FFF2-40B4-BE49-F238E27FC236}">
                      <a16:creationId xmlns:a16="http://schemas.microsoft.com/office/drawing/2014/main" id="{43BB28B4-2B7E-AB4E-8FFB-E94A799A5197}"/>
                    </a:ext>
                  </a:extLst>
                </p:cNvPr>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6" name="Oval 1320">
                  <a:extLst>
                    <a:ext uri="{FF2B5EF4-FFF2-40B4-BE49-F238E27FC236}">
                      <a16:creationId xmlns:a16="http://schemas.microsoft.com/office/drawing/2014/main" id="{3975FAD2-4491-A94E-8A62-81EDEF45A891}"/>
                    </a:ext>
                  </a:extLst>
                </p:cNvPr>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7" name="Oval 1321">
                  <a:extLst>
                    <a:ext uri="{FF2B5EF4-FFF2-40B4-BE49-F238E27FC236}">
                      <a16:creationId xmlns:a16="http://schemas.microsoft.com/office/drawing/2014/main" id="{24B6BEB8-DBD2-A240-AF9D-34C06966DB96}"/>
                    </a:ext>
                  </a:extLst>
                </p:cNvPr>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8" name="Oval 1322">
                  <a:extLst>
                    <a:ext uri="{FF2B5EF4-FFF2-40B4-BE49-F238E27FC236}">
                      <a16:creationId xmlns:a16="http://schemas.microsoft.com/office/drawing/2014/main" id="{8DF57EB8-AAA6-8A47-A44E-00077C478257}"/>
                    </a:ext>
                  </a:extLst>
                </p:cNvPr>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9" name="Oval 1323">
                  <a:extLst>
                    <a:ext uri="{FF2B5EF4-FFF2-40B4-BE49-F238E27FC236}">
                      <a16:creationId xmlns:a16="http://schemas.microsoft.com/office/drawing/2014/main" id="{51583CDA-8679-4844-9005-ECCBE8A7F874}"/>
                    </a:ext>
                  </a:extLst>
                </p:cNvPr>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0" name="Oval 1324">
                  <a:extLst>
                    <a:ext uri="{FF2B5EF4-FFF2-40B4-BE49-F238E27FC236}">
                      <a16:creationId xmlns:a16="http://schemas.microsoft.com/office/drawing/2014/main" id="{D49C290C-1A7A-3940-8961-E77193427101}"/>
                    </a:ext>
                  </a:extLst>
                </p:cNvPr>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1" name="Oval 1325">
                  <a:extLst>
                    <a:ext uri="{FF2B5EF4-FFF2-40B4-BE49-F238E27FC236}">
                      <a16:creationId xmlns:a16="http://schemas.microsoft.com/office/drawing/2014/main" id="{50F090B7-1604-B04E-96F4-8735DBF505CD}"/>
                    </a:ext>
                  </a:extLst>
                </p:cNvPr>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2" name="Oval 1326">
                  <a:extLst>
                    <a:ext uri="{FF2B5EF4-FFF2-40B4-BE49-F238E27FC236}">
                      <a16:creationId xmlns:a16="http://schemas.microsoft.com/office/drawing/2014/main" id="{AE4E7972-4AC9-7046-ABAF-6668788665E4}"/>
                    </a:ext>
                  </a:extLst>
                </p:cNvPr>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3" name="Oval 1327">
                  <a:extLst>
                    <a:ext uri="{FF2B5EF4-FFF2-40B4-BE49-F238E27FC236}">
                      <a16:creationId xmlns:a16="http://schemas.microsoft.com/office/drawing/2014/main" id="{89E08D7E-A712-2D47-9CCC-3D42A12A192A}"/>
                    </a:ext>
                  </a:extLst>
                </p:cNvPr>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4" name="Oval 1328">
                  <a:extLst>
                    <a:ext uri="{FF2B5EF4-FFF2-40B4-BE49-F238E27FC236}">
                      <a16:creationId xmlns:a16="http://schemas.microsoft.com/office/drawing/2014/main" id="{2A5B238D-E5EC-9040-AAC8-53BF1776CD31}"/>
                    </a:ext>
                  </a:extLst>
                </p:cNvPr>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5" name="Oval 1329">
                  <a:extLst>
                    <a:ext uri="{FF2B5EF4-FFF2-40B4-BE49-F238E27FC236}">
                      <a16:creationId xmlns:a16="http://schemas.microsoft.com/office/drawing/2014/main" id="{BE24D9E1-B574-A54E-BDA8-F1BBB8E485D7}"/>
                    </a:ext>
                  </a:extLst>
                </p:cNvPr>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6" name="Oval 1330">
                  <a:extLst>
                    <a:ext uri="{FF2B5EF4-FFF2-40B4-BE49-F238E27FC236}">
                      <a16:creationId xmlns:a16="http://schemas.microsoft.com/office/drawing/2014/main" id="{25E11E37-EFC6-124D-B3B1-33ED96E36509}"/>
                    </a:ext>
                  </a:extLst>
                </p:cNvPr>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7" name="Oval 1331">
                  <a:extLst>
                    <a:ext uri="{FF2B5EF4-FFF2-40B4-BE49-F238E27FC236}">
                      <a16:creationId xmlns:a16="http://schemas.microsoft.com/office/drawing/2014/main" id="{63A26E30-C441-AD4C-9A99-451AF2613303}"/>
                    </a:ext>
                  </a:extLst>
                </p:cNvPr>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8" name="Oval 1332">
                  <a:extLst>
                    <a:ext uri="{FF2B5EF4-FFF2-40B4-BE49-F238E27FC236}">
                      <a16:creationId xmlns:a16="http://schemas.microsoft.com/office/drawing/2014/main" id="{BBF9B301-548B-7F45-A7A6-1814E09DE8D0}"/>
                    </a:ext>
                  </a:extLst>
                </p:cNvPr>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9" name="Oval 1333">
                  <a:extLst>
                    <a:ext uri="{FF2B5EF4-FFF2-40B4-BE49-F238E27FC236}">
                      <a16:creationId xmlns:a16="http://schemas.microsoft.com/office/drawing/2014/main" id="{058457D7-9386-464E-9DC8-289CD79A176C}"/>
                    </a:ext>
                  </a:extLst>
                </p:cNvPr>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0" name="Oval 1334">
                  <a:extLst>
                    <a:ext uri="{FF2B5EF4-FFF2-40B4-BE49-F238E27FC236}">
                      <a16:creationId xmlns:a16="http://schemas.microsoft.com/office/drawing/2014/main" id="{45FC9B06-4F37-5947-BD26-234B1671A5D5}"/>
                    </a:ext>
                  </a:extLst>
                </p:cNvPr>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1" name="Oval 1335">
                  <a:extLst>
                    <a:ext uri="{FF2B5EF4-FFF2-40B4-BE49-F238E27FC236}">
                      <a16:creationId xmlns:a16="http://schemas.microsoft.com/office/drawing/2014/main" id="{C45B4475-82AF-2740-9424-326368BB64A9}"/>
                    </a:ext>
                  </a:extLst>
                </p:cNvPr>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2" name="Oval 1336">
                  <a:extLst>
                    <a:ext uri="{FF2B5EF4-FFF2-40B4-BE49-F238E27FC236}">
                      <a16:creationId xmlns:a16="http://schemas.microsoft.com/office/drawing/2014/main" id="{4AAC30D4-7C49-384F-9597-E3F3283DAE53}"/>
                    </a:ext>
                  </a:extLst>
                </p:cNvPr>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3" name="Oval 1337">
                  <a:extLst>
                    <a:ext uri="{FF2B5EF4-FFF2-40B4-BE49-F238E27FC236}">
                      <a16:creationId xmlns:a16="http://schemas.microsoft.com/office/drawing/2014/main" id="{E56A4543-FAEB-EE47-B569-A3830706372B}"/>
                    </a:ext>
                  </a:extLst>
                </p:cNvPr>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4" name="Oval 1338">
                  <a:extLst>
                    <a:ext uri="{FF2B5EF4-FFF2-40B4-BE49-F238E27FC236}">
                      <a16:creationId xmlns:a16="http://schemas.microsoft.com/office/drawing/2014/main" id="{B591577F-292B-6E4C-8EE4-71B854C0FB2B}"/>
                    </a:ext>
                  </a:extLst>
                </p:cNvPr>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5" name="Oval 1339">
                  <a:extLst>
                    <a:ext uri="{FF2B5EF4-FFF2-40B4-BE49-F238E27FC236}">
                      <a16:creationId xmlns:a16="http://schemas.microsoft.com/office/drawing/2014/main" id="{5E0F761D-5F1B-3F4E-B87A-8F1508F785D9}"/>
                    </a:ext>
                  </a:extLst>
                </p:cNvPr>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6" name="Oval 1340">
                  <a:extLst>
                    <a:ext uri="{FF2B5EF4-FFF2-40B4-BE49-F238E27FC236}">
                      <a16:creationId xmlns:a16="http://schemas.microsoft.com/office/drawing/2014/main" id="{23FBDD8D-B8A9-B043-A5C8-4223204E7491}"/>
                    </a:ext>
                  </a:extLst>
                </p:cNvPr>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7" name="Freeform 1341">
                  <a:extLst>
                    <a:ext uri="{FF2B5EF4-FFF2-40B4-BE49-F238E27FC236}">
                      <a16:creationId xmlns:a16="http://schemas.microsoft.com/office/drawing/2014/main" id="{C93710D1-E4A3-1743-9A82-9AC325A98B52}"/>
                    </a:ext>
                  </a:extLst>
                </p:cNvPr>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8" name="Freeform 1342">
                  <a:extLst>
                    <a:ext uri="{FF2B5EF4-FFF2-40B4-BE49-F238E27FC236}">
                      <a16:creationId xmlns:a16="http://schemas.microsoft.com/office/drawing/2014/main" id="{EC5535CC-5223-0A4B-A875-7FEBF5C7F90A}"/>
                    </a:ext>
                  </a:extLst>
                </p:cNvPr>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9" name="Freeform 1343">
                  <a:extLst>
                    <a:ext uri="{FF2B5EF4-FFF2-40B4-BE49-F238E27FC236}">
                      <a16:creationId xmlns:a16="http://schemas.microsoft.com/office/drawing/2014/main" id="{4599737F-5B40-E344-A609-76D5309EC4FB}"/>
                    </a:ext>
                  </a:extLst>
                </p:cNvPr>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78" name="TextBox 677">
                <a:extLst>
                  <a:ext uri="{FF2B5EF4-FFF2-40B4-BE49-F238E27FC236}">
                    <a16:creationId xmlns:a16="http://schemas.microsoft.com/office/drawing/2014/main" id="{81AC1E1A-FE9E-D44D-92EB-498EA94309CB}"/>
                  </a:ext>
                </a:extLst>
              </p:cNvPr>
              <p:cNvSpPr txBox="1"/>
              <p:nvPr/>
            </p:nvSpPr>
            <p:spPr>
              <a:xfrm>
                <a:off x="4495939" y="5598723"/>
                <a:ext cx="1320503" cy="400110"/>
              </a:xfrm>
              <a:prstGeom prst="rect">
                <a:avLst/>
              </a:prstGeom>
              <a:noFill/>
            </p:spPr>
            <p:txBody>
              <a:bodyPr wrap="square" rtlCol="0">
                <a:spAutoFit/>
              </a:bodyPr>
              <a:lstStyle/>
              <a:p>
                <a:pPr algn="ctr"/>
                <a:r>
                  <a:rPr lang="en-US" sz="2000"/>
                  <a:t>4 Node</a:t>
                </a:r>
              </a:p>
            </p:txBody>
          </p:sp>
        </p:grpSp>
        <p:sp>
          <p:nvSpPr>
            <p:cNvPr id="720" name="TextBox 719">
              <a:extLst>
                <a:ext uri="{FF2B5EF4-FFF2-40B4-BE49-F238E27FC236}">
                  <a16:creationId xmlns:a16="http://schemas.microsoft.com/office/drawing/2014/main" id="{B6B8B8B6-1EF5-1C4E-BB49-D4D9EE252934}"/>
                </a:ext>
              </a:extLst>
            </p:cNvPr>
            <p:cNvSpPr txBox="1"/>
            <p:nvPr/>
          </p:nvSpPr>
          <p:spPr>
            <a:xfrm>
              <a:off x="6760514" y="4110283"/>
              <a:ext cx="1679287" cy="400110"/>
            </a:xfrm>
            <a:prstGeom prst="rect">
              <a:avLst/>
            </a:prstGeom>
            <a:noFill/>
          </p:spPr>
          <p:txBody>
            <a:bodyPr wrap="square" rtlCol="0">
              <a:spAutoFit/>
            </a:bodyPr>
            <a:lstStyle/>
            <a:p>
              <a:pPr algn="ctr"/>
              <a:r>
                <a:rPr lang="en-US" sz="2000"/>
                <a:t>1200 VMs</a:t>
              </a:r>
            </a:p>
          </p:txBody>
        </p:sp>
        <p:sp>
          <p:nvSpPr>
            <p:cNvPr id="721" name="TextBox 720">
              <a:extLst>
                <a:ext uri="{FF2B5EF4-FFF2-40B4-BE49-F238E27FC236}">
                  <a16:creationId xmlns:a16="http://schemas.microsoft.com/office/drawing/2014/main" id="{325333D6-E59A-9640-8C60-AE6432960766}"/>
                </a:ext>
              </a:extLst>
            </p:cNvPr>
            <p:cNvSpPr txBox="1"/>
            <p:nvPr/>
          </p:nvSpPr>
          <p:spPr>
            <a:xfrm>
              <a:off x="6760514" y="4785633"/>
              <a:ext cx="1679287" cy="400110"/>
            </a:xfrm>
            <a:prstGeom prst="rect">
              <a:avLst/>
            </a:prstGeom>
            <a:noFill/>
          </p:spPr>
          <p:txBody>
            <a:bodyPr wrap="square" rtlCol="0">
              <a:spAutoFit/>
            </a:bodyPr>
            <a:lstStyle/>
            <a:p>
              <a:pPr algn="ctr"/>
              <a:r>
                <a:rPr lang="en-US" sz="2000"/>
                <a:t>800 VMs</a:t>
              </a:r>
            </a:p>
          </p:txBody>
        </p:sp>
      </p:grpSp>
      <p:cxnSp>
        <p:nvCxnSpPr>
          <p:cNvPr id="10" name="Straight Arrow Connector 9">
            <a:extLst>
              <a:ext uri="{FF2B5EF4-FFF2-40B4-BE49-F238E27FC236}">
                <a16:creationId xmlns:a16="http://schemas.microsoft.com/office/drawing/2014/main" id="{EEED8C5B-AB39-EA45-BE8E-46F603A4738A}"/>
              </a:ext>
            </a:extLst>
          </p:cNvPr>
          <p:cNvCxnSpPr/>
          <p:nvPr/>
        </p:nvCxnSpPr>
        <p:spPr>
          <a:xfrm flipV="1">
            <a:off x="5591200" y="2713550"/>
            <a:ext cx="0" cy="1082150"/>
          </a:xfrm>
          <a:prstGeom prst="straightConnector1">
            <a:avLst/>
          </a:prstGeom>
          <a:ln w="203200" cmpd="sng">
            <a:tailEnd type="triangle"/>
          </a:ln>
        </p:spPr>
        <p:style>
          <a:lnRef idx="1">
            <a:schemeClr val="accent1"/>
          </a:lnRef>
          <a:fillRef idx="0">
            <a:schemeClr val="accent1"/>
          </a:fillRef>
          <a:effectRef idx="0">
            <a:schemeClr val="accent1"/>
          </a:effectRef>
          <a:fontRef idx="minor">
            <a:schemeClr val="tx1"/>
          </a:fontRef>
        </p:style>
      </p:cxnSp>
      <p:sp>
        <p:nvSpPr>
          <p:cNvPr id="722" name="TextBox 721">
            <a:extLst>
              <a:ext uri="{FF2B5EF4-FFF2-40B4-BE49-F238E27FC236}">
                <a16:creationId xmlns:a16="http://schemas.microsoft.com/office/drawing/2014/main" id="{66E6E6CD-52E1-4A43-9111-13DAFCB412EF}"/>
              </a:ext>
            </a:extLst>
          </p:cNvPr>
          <p:cNvSpPr txBox="1"/>
          <p:nvPr/>
        </p:nvSpPr>
        <p:spPr>
          <a:xfrm>
            <a:off x="8327787" y="1459993"/>
            <a:ext cx="2963992" cy="707886"/>
          </a:xfrm>
          <a:prstGeom prst="rect">
            <a:avLst/>
          </a:prstGeom>
          <a:noFill/>
        </p:spPr>
        <p:txBody>
          <a:bodyPr wrap="square" rtlCol="0" anchor="ctr" anchorCtr="0">
            <a:spAutoFit/>
          </a:bodyPr>
          <a:lstStyle/>
          <a:p>
            <a:pPr algn="ctr"/>
            <a:r>
              <a:rPr lang="en-US" sz="2000"/>
              <a:t>One-Click VDI Integration</a:t>
            </a:r>
          </a:p>
        </p:txBody>
      </p:sp>
      <p:sp>
        <p:nvSpPr>
          <p:cNvPr id="723" name="Rectangle 722">
            <a:extLst>
              <a:ext uri="{FF2B5EF4-FFF2-40B4-BE49-F238E27FC236}">
                <a16:creationId xmlns:a16="http://schemas.microsoft.com/office/drawing/2014/main" id="{04B7C97A-03E5-8345-98CD-B0C5E17E4E1B}"/>
              </a:ext>
            </a:extLst>
          </p:cNvPr>
          <p:cNvSpPr/>
          <p:nvPr/>
        </p:nvSpPr>
        <p:spPr>
          <a:xfrm>
            <a:off x="8679020" y="2713550"/>
            <a:ext cx="2261526" cy="1832208"/>
          </a:xfrm>
          <a:prstGeom prst="rect">
            <a:avLst/>
          </a:prstGeom>
          <a:blipFill dpi="0" rotWithShape="1">
            <a:blip r:embed="rId5">
              <a:extLst>
                <a:ext uri="{28A0092B-C50C-407E-A947-70E740481C1C}">
                  <a14:useLocalDpi xmlns:a14="http://schemas.microsoft.com/office/drawing/2010/main" val="0"/>
                </a:ext>
              </a:extLst>
            </a:blip>
            <a:srcRect/>
            <a:stretch>
              <a:fillRect l="19746" r="19746"/>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201599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22" descr="An empty road&#10;&#10;Description generated with very high confidence">
            <a:extLst>
              <a:ext uri="{FF2B5EF4-FFF2-40B4-BE49-F238E27FC236}">
                <a16:creationId xmlns:a16="http://schemas.microsoft.com/office/drawing/2014/main" id="{59CE4852-9B42-444F-A6A5-05C066213F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6" y="1785"/>
            <a:ext cx="8700614" cy="6854430"/>
          </a:xfrm>
          <a:prstGeom prst="rect">
            <a:avLst/>
          </a:prstGeom>
        </p:spPr>
      </p:pic>
      <p:sp>
        <p:nvSpPr>
          <p:cNvPr id="224" name="Rectangle 223">
            <a:extLst>
              <a:ext uri="{FF2B5EF4-FFF2-40B4-BE49-F238E27FC236}">
                <a16:creationId xmlns:a16="http://schemas.microsoft.com/office/drawing/2014/main" id="{7E38E46B-081E-4BBA-AA0A-07E4985BE8D6}"/>
              </a:ext>
            </a:extLst>
          </p:cNvPr>
          <p:cNvSpPr/>
          <p:nvPr/>
        </p:nvSpPr>
        <p:spPr>
          <a:xfrm>
            <a:off x="-896" y="1785"/>
            <a:ext cx="8709288" cy="6854430"/>
          </a:xfrm>
          <a:prstGeom prst="rect">
            <a:avLst/>
          </a:prstGeom>
          <a:solidFill>
            <a:srgbClr val="1F1F1F">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Gotham Light"/>
              <a:ea typeface="+mn-ea"/>
              <a:cs typeface="+mn-cs"/>
            </a:endParaRPr>
          </a:p>
        </p:txBody>
      </p:sp>
      <p:cxnSp>
        <p:nvCxnSpPr>
          <p:cNvPr id="9" name="Shape 166">
            <a:extLst>
              <a:ext uri="{FF2B5EF4-FFF2-40B4-BE49-F238E27FC236}">
                <a16:creationId xmlns:a16="http://schemas.microsoft.com/office/drawing/2014/main" id="{A8A23EEA-7B42-4FBA-A32E-1BF492BE0294}"/>
              </a:ext>
            </a:extLst>
          </p:cNvPr>
          <p:cNvCxnSpPr>
            <a:cxnSpLocks/>
          </p:cNvCxnSpPr>
          <p:nvPr/>
        </p:nvCxnSpPr>
        <p:spPr>
          <a:xfrm flipV="1">
            <a:off x="-583134" y="2048056"/>
            <a:ext cx="6439105" cy="4905236"/>
          </a:xfrm>
          <a:prstGeom prst="straightConnector1">
            <a:avLst/>
          </a:prstGeom>
          <a:noFill/>
          <a:ln w="41275" cap="rnd" cmpd="sng">
            <a:solidFill>
              <a:srgbClr val="C7C9CC">
                <a:alpha val="50000"/>
              </a:srgbClr>
            </a:solidFill>
            <a:prstDash val="solid"/>
            <a:round/>
            <a:headEnd type="none" w="sm" len="sm"/>
            <a:tailEnd type="stealth" w="med" len="med"/>
          </a:ln>
        </p:spPr>
      </p:cxnSp>
      <p:grpSp>
        <p:nvGrpSpPr>
          <p:cNvPr id="263" name="Group 262">
            <a:extLst>
              <a:ext uri="{FF2B5EF4-FFF2-40B4-BE49-F238E27FC236}">
                <a16:creationId xmlns:a16="http://schemas.microsoft.com/office/drawing/2014/main" id="{B2632BFF-D23A-44FA-BFA8-F0F5E93225F0}"/>
              </a:ext>
            </a:extLst>
          </p:cNvPr>
          <p:cNvGrpSpPr/>
          <p:nvPr/>
        </p:nvGrpSpPr>
        <p:grpSpPr>
          <a:xfrm>
            <a:off x="652684" y="5233202"/>
            <a:ext cx="3278787" cy="837029"/>
            <a:chOff x="498475" y="5414444"/>
            <a:chExt cx="3280495" cy="837464"/>
          </a:xfrm>
        </p:grpSpPr>
        <p:sp>
          <p:nvSpPr>
            <p:cNvPr id="12" name="Shape 167">
              <a:extLst>
                <a:ext uri="{FF2B5EF4-FFF2-40B4-BE49-F238E27FC236}">
                  <a16:creationId xmlns:a16="http://schemas.microsoft.com/office/drawing/2014/main" id="{16CF9D57-96A4-4FE8-B440-A48710A261A5}"/>
                </a:ext>
              </a:extLst>
            </p:cNvPr>
            <p:cNvSpPr txBox="1"/>
            <p:nvPr/>
          </p:nvSpPr>
          <p:spPr>
            <a:xfrm>
              <a:off x="1422465" y="5439630"/>
              <a:ext cx="2356505" cy="78709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Gotham Medium" pitchFamily="2" charset="0"/>
                  <a:ea typeface="Gotham Book" charset="0"/>
                  <a:cs typeface="Gotham Medium" pitchFamily="2" charset="0"/>
                  <a:sym typeface="Arial"/>
                </a:rPr>
                <a:t>Modernize</a:t>
              </a:r>
              <a:r>
                <a:rPr kumimoji="0" lang="en-US" sz="2400" b="0" i="0" u="none" strike="noStrike" kern="1200" cap="none" spc="0" normalizeH="0" noProof="0">
                  <a:ln>
                    <a:noFill/>
                  </a:ln>
                  <a:solidFill>
                    <a:prstClr val="white"/>
                  </a:solidFill>
                  <a:effectLst/>
                  <a:uLnTx/>
                  <a:uFillTx/>
                  <a:latin typeface="Gotham Medium" pitchFamily="2" charset="0"/>
                  <a:ea typeface="Gotham Book" charset="0"/>
                  <a:cs typeface="Gotham Medium" pitchFamily="2" charset="0"/>
                  <a:sym typeface="Arial"/>
                </a:rPr>
                <a:t> </a:t>
              </a:r>
              <a:r>
                <a:rPr lang="en-US" sz="2400">
                  <a:solidFill>
                    <a:prstClr val="white"/>
                  </a:solidFill>
                  <a:latin typeface="Gotham Medium" pitchFamily="2" charset="0"/>
                  <a:ea typeface="Gotham Book" charset="0"/>
                  <a:cs typeface="Gotham Medium" pitchFamily="2" charset="0"/>
                  <a:sym typeface="Arial"/>
                </a:rPr>
                <a:t>IT with HCI</a:t>
              </a:r>
              <a:endParaRPr kumimoji="0" sz="2800" b="0" i="0" u="none" strike="noStrike" kern="1200" cap="none" spc="0" normalizeH="0" baseline="0" noProof="0">
                <a:ln>
                  <a:noFill/>
                </a:ln>
                <a:solidFill>
                  <a:prstClr val="white"/>
                </a:solidFill>
                <a:effectLst/>
                <a:uLnTx/>
                <a:uFillTx/>
                <a:latin typeface="Gotham Medium" pitchFamily="2" charset="0"/>
                <a:ea typeface="Gotham Book" charset="0"/>
                <a:cs typeface="Gotham Medium" pitchFamily="2" charset="0"/>
              </a:endParaRPr>
            </a:p>
          </p:txBody>
        </p:sp>
        <p:grpSp>
          <p:nvGrpSpPr>
            <p:cNvPr id="14" name="Group 13">
              <a:extLst>
                <a:ext uri="{FF2B5EF4-FFF2-40B4-BE49-F238E27FC236}">
                  <a16:creationId xmlns:a16="http://schemas.microsoft.com/office/drawing/2014/main" id="{1DCD584A-95D9-448C-A6E5-5EECADB47D4D}"/>
                </a:ext>
              </a:extLst>
            </p:cNvPr>
            <p:cNvGrpSpPr/>
            <p:nvPr/>
          </p:nvGrpSpPr>
          <p:grpSpPr>
            <a:xfrm>
              <a:off x="498475" y="5414444"/>
              <a:ext cx="837464" cy="837464"/>
              <a:chOff x="880339" y="4612907"/>
              <a:chExt cx="837900" cy="837900"/>
            </a:xfrm>
          </p:grpSpPr>
          <p:sp>
            <p:nvSpPr>
              <p:cNvPr id="15" name="Shape 177">
                <a:extLst>
                  <a:ext uri="{FF2B5EF4-FFF2-40B4-BE49-F238E27FC236}">
                    <a16:creationId xmlns:a16="http://schemas.microsoft.com/office/drawing/2014/main" id="{B7FBBD83-BF38-4A8B-8F94-4F4C58FACDF1}"/>
                  </a:ext>
                </a:extLst>
              </p:cNvPr>
              <p:cNvSpPr/>
              <p:nvPr/>
            </p:nvSpPr>
            <p:spPr>
              <a:xfrm>
                <a:off x="880339" y="4612907"/>
                <a:ext cx="837900" cy="837900"/>
              </a:xfrm>
              <a:prstGeom prst="ellipse">
                <a:avLst/>
              </a:prstGeom>
              <a:solidFill>
                <a:srgbClr val="FFFFFF"/>
              </a:solidFill>
              <a:ln w="9525" cap="flat" cmpd="sng">
                <a:solidFill>
                  <a:srgbClr val="B0D136"/>
                </a:solidFill>
                <a:prstDash val="solid"/>
                <a:round/>
                <a:headEnd type="none" w="sm" len="sm"/>
                <a:tailEnd type="none" w="sm" len="sm"/>
              </a:ln>
            </p:spPr>
            <p:txBody>
              <a:bodyPr spcFirstLastPara="1" wrap="square" lIns="91329" tIns="45652" rIns="91329" bIns="45652"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nvGrpSpPr>
              <p:cNvPr id="16" name="Shape 182">
                <a:extLst>
                  <a:ext uri="{FF2B5EF4-FFF2-40B4-BE49-F238E27FC236}">
                    <a16:creationId xmlns:a16="http://schemas.microsoft.com/office/drawing/2014/main" id="{71B786BF-D420-488F-AC41-68B3DD9F88CD}"/>
                  </a:ext>
                </a:extLst>
              </p:cNvPr>
              <p:cNvGrpSpPr/>
              <p:nvPr/>
            </p:nvGrpSpPr>
            <p:grpSpPr>
              <a:xfrm>
                <a:off x="1039645" y="4753319"/>
                <a:ext cx="520529" cy="454779"/>
                <a:chOff x="5800764" y="4175861"/>
                <a:chExt cx="754063" cy="658813"/>
              </a:xfrm>
            </p:grpSpPr>
            <p:sp>
              <p:nvSpPr>
                <p:cNvPr id="17" name="Shape 183">
                  <a:extLst>
                    <a:ext uri="{FF2B5EF4-FFF2-40B4-BE49-F238E27FC236}">
                      <a16:creationId xmlns:a16="http://schemas.microsoft.com/office/drawing/2014/main" id="{01C158A2-085B-4411-BE70-DC55388D7E40}"/>
                    </a:ext>
                  </a:extLst>
                </p:cNvPr>
                <p:cNvSpPr/>
                <p:nvPr/>
              </p:nvSpPr>
              <p:spPr>
                <a:xfrm>
                  <a:off x="5802352" y="4669574"/>
                  <a:ext cx="750889" cy="163513"/>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 name="Shape 184">
                  <a:extLst>
                    <a:ext uri="{FF2B5EF4-FFF2-40B4-BE49-F238E27FC236}">
                      <a16:creationId xmlns:a16="http://schemas.microsoft.com/office/drawing/2014/main" id="{C568737D-B046-4CB1-B13F-670232EE395A}"/>
                    </a:ext>
                  </a:extLst>
                </p:cNvPr>
                <p:cNvSpPr/>
                <p:nvPr/>
              </p:nvSpPr>
              <p:spPr>
                <a:xfrm>
                  <a:off x="5802352" y="4423511"/>
                  <a:ext cx="750889" cy="165100"/>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 name="Shape 185">
                  <a:extLst>
                    <a:ext uri="{FF2B5EF4-FFF2-40B4-BE49-F238E27FC236}">
                      <a16:creationId xmlns:a16="http://schemas.microsoft.com/office/drawing/2014/main" id="{1284583F-A25C-42A4-8D34-296C6037F599}"/>
                    </a:ext>
                  </a:extLst>
                </p:cNvPr>
                <p:cNvSpPr/>
                <p:nvPr/>
              </p:nvSpPr>
              <p:spPr>
                <a:xfrm>
                  <a:off x="5802352" y="4177449"/>
                  <a:ext cx="750889" cy="163513"/>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 name="Shape 186">
                  <a:extLst>
                    <a:ext uri="{FF2B5EF4-FFF2-40B4-BE49-F238E27FC236}">
                      <a16:creationId xmlns:a16="http://schemas.microsoft.com/office/drawing/2014/main" id="{ACA2BFEB-37A1-49F5-847E-5303D663B475}"/>
                    </a:ext>
                  </a:extLst>
                </p:cNvPr>
                <p:cNvSpPr/>
                <p:nvPr/>
              </p:nvSpPr>
              <p:spPr>
                <a:xfrm>
                  <a:off x="5927764" y="4177449"/>
                  <a:ext cx="52500" cy="163500"/>
                </a:xfrm>
                <a:prstGeom prst="rect">
                  <a:avLst/>
                </a:pr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1" name="Shape 187">
                  <a:extLst>
                    <a:ext uri="{FF2B5EF4-FFF2-40B4-BE49-F238E27FC236}">
                      <a16:creationId xmlns:a16="http://schemas.microsoft.com/office/drawing/2014/main" id="{D7CC3E72-06C9-408C-9E3A-B75EA0F00A66}"/>
                    </a:ext>
                  </a:extLst>
                </p:cNvPr>
                <p:cNvSpPr/>
                <p:nvPr/>
              </p:nvSpPr>
              <p:spPr>
                <a:xfrm>
                  <a:off x="5927764" y="4423511"/>
                  <a:ext cx="52500" cy="165000"/>
                </a:xfrm>
                <a:prstGeom prst="rect">
                  <a:avLst/>
                </a:pr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2" name="Shape 188">
                  <a:extLst>
                    <a:ext uri="{FF2B5EF4-FFF2-40B4-BE49-F238E27FC236}">
                      <a16:creationId xmlns:a16="http://schemas.microsoft.com/office/drawing/2014/main" id="{51E6F8EE-31B8-4495-AE3D-AEB42AB83E06}"/>
                    </a:ext>
                  </a:extLst>
                </p:cNvPr>
                <p:cNvSpPr/>
                <p:nvPr/>
              </p:nvSpPr>
              <p:spPr>
                <a:xfrm>
                  <a:off x="5927764" y="4669574"/>
                  <a:ext cx="52500" cy="163500"/>
                </a:xfrm>
                <a:prstGeom prst="rect">
                  <a:avLst/>
                </a:pr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3" name="Shape 189">
                  <a:extLst>
                    <a:ext uri="{FF2B5EF4-FFF2-40B4-BE49-F238E27FC236}">
                      <a16:creationId xmlns:a16="http://schemas.microsoft.com/office/drawing/2014/main" id="{614EF1F7-2F75-4CC2-920A-3490FABE0538}"/>
                    </a:ext>
                  </a:extLst>
                </p:cNvPr>
                <p:cNvSpPr/>
                <p:nvPr/>
              </p:nvSpPr>
              <p:spPr>
                <a:xfrm>
                  <a:off x="5802352" y="4669574"/>
                  <a:ext cx="750889" cy="55563"/>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 name="Shape 190">
                  <a:extLst>
                    <a:ext uri="{FF2B5EF4-FFF2-40B4-BE49-F238E27FC236}">
                      <a16:creationId xmlns:a16="http://schemas.microsoft.com/office/drawing/2014/main" id="{3F6AE8B4-B05C-4745-9817-62879C1EA63C}"/>
                    </a:ext>
                  </a:extLst>
                </p:cNvPr>
                <p:cNvSpPr/>
                <p:nvPr/>
              </p:nvSpPr>
              <p:spPr>
                <a:xfrm>
                  <a:off x="6311939" y="4423511"/>
                  <a:ext cx="133200" cy="1650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5" name="Shape 191">
                  <a:extLst>
                    <a:ext uri="{FF2B5EF4-FFF2-40B4-BE49-F238E27FC236}">
                      <a16:creationId xmlns:a16="http://schemas.microsoft.com/office/drawing/2014/main" id="{76C9A584-9725-4CF6-8260-2B00C8EC8C9E}"/>
                    </a:ext>
                  </a:extLst>
                </p:cNvPr>
                <p:cNvSpPr/>
                <p:nvPr/>
              </p:nvSpPr>
              <p:spPr>
                <a:xfrm>
                  <a:off x="6311939" y="4669574"/>
                  <a:ext cx="133200" cy="1635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 name="Shape 192">
                  <a:extLst>
                    <a:ext uri="{FF2B5EF4-FFF2-40B4-BE49-F238E27FC236}">
                      <a16:creationId xmlns:a16="http://schemas.microsoft.com/office/drawing/2014/main" id="{E8C76120-5397-437E-8778-17D8384795DE}"/>
                    </a:ext>
                  </a:extLst>
                </p:cNvPr>
                <p:cNvSpPr/>
                <p:nvPr/>
              </p:nvSpPr>
              <p:spPr>
                <a:xfrm>
                  <a:off x="5802352" y="4423511"/>
                  <a:ext cx="750889" cy="55563"/>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7" name="Shape 193">
                  <a:extLst>
                    <a:ext uri="{FF2B5EF4-FFF2-40B4-BE49-F238E27FC236}">
                      <a16:creationId xmlns:a16="http://schemas.microsoft.com/office/drawing/2014/main" id="{4D498D0F-5DD9-4252-B549-16ECD120D678}"/>
                    </a:ext>
                  </a:extLst>
                </p:cNvPr>
                <p:cNvSpPr/>
                <p:nvPr/>
              </p:nvSpPr>
              <p:spPr>
                <a:xfrm>
                  <a:off x="6311939" y="4177449"/>
                  <a:ext cx="133200" cy="1635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 name="Shape 194">
                  <a:extLst>
                    <a:ext uri="{FF2B5EF4-FFF2-40B4-BE49-F238E27FC236}">
                      <a16:creationId xmlns:a16="http://schemas.microsoft.com/office/drawing/2014/main" id="{6DF0EE09-D4A5-44BC-B55C-D98B0796E8A0}"/>
                    </a:ext>
                  </a:extLst>
                </p:cNvPr>
                <p:cNvSpPr/>
                <p:nvPr/>
              </p:nvSpPr>
              <p:spPr>
                <a:xfrm>
                  <a:off x="5861089" y="4340961"/>
                  <a:ext cx="631800" cy="825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 name="Shape 195">
                  <a:extLst>
                    <a:ext uri="{FF2B5EF4-FFF2-40B4-BE49-F238E27FC236}">
                      <a16:creationId xmlns:a16="http://schemas.microsoft.com/office/drawing/2014/main" id="{5C7BEB48-B9BD-4E68-A749-02EC25F26F56}"/>
                    </a:ext>
                  </a:extLst>
                </p:cNvPr>
                <p:cNvSpPr/>
                <p:nvPr/>
              </p:nvSpPr>
              <p:spPr>
                <a:xfrm>
                  <a:off x="5861089" y="4588611"/>
                  <a:ext cx="631800" cy="810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 name="Shape 196">
                  <a:extLst>
                    <a:ext uri="{FF2B5EF4-FFF2-40B4-BE49-F238E27FC236}">
                      <a16:creationId xmlns:a16="http://schemas.microsoft.com/office/drawing/2014/main" id="{8C94AB84-3394-4463-9AD6-0B55510B904D}"/>
                    </a:ext>
                  </a:extLst>
                </p:cNvPr>
                <p:cNvSpPr/>
                <p:nvPr/>
              </p:nvSpPr>
              <p:spPr>
                <a:xfrm>
                  <a:off x="5802352" y="4177449"/>
                  <a:ext cx="750889" cy="53975"/>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 name="Shape 197">
                  <a:extLst>
                    <a:ext uri="{FF2B5EF4-FFF2-40B4-BE49-F238E27FC236}">
                      <a16:creationId xmlns:a16="http://schemas.microsoft.com/office/drawing/2014/main" id="{276BC57C-08C1-4AD6-9C51-851239A53E9F}"/>
                    </a:ext>
                  </a:extLst>
                </p:cNvPr>
                <p:cNvSpPr/>
                <p:nvPr/>
              </p:nvSpPr>
              <p:spPr>
                <a:xfrm>
                  <a:off x="6311939" y="4177449"/>
                  <a:ext cx="133200" cy="41400"/>
                </a:xfrm>
                <a:prstGeom prst="rect">
                  <a:avLst/>
                </a:pr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 name="Shape 198">
                  <a:extLst>
                    <a:ext uri="{FF2B5EF4-FFF2-40B4-BE49-F238E27FC236}">
                      <a16:creationId xmlns:a16="http://schemas.microsoft.com/office/drawing/2014/main" id="{4E032687-5749-40C3-BD0F-EED64DE96FB9}"/>
                    </a:ext>
                  </a:extLst>
                </p:cNvPr>
                <p:cNvSpPr/>
                <p:nvPr/>
              </p:nvSpPr>
              <p:spPr>
                <a:xfrm>
                  <a:off x="6311939" y="4423511"/>
                  <a:ext cx="133200" cy="41400"/>
                </a:xfrm>
                <a:prstGeom prst="rect">
                  <a:avLst/>
                </a:pr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 name="Shape 199">
                  <a:extLst>
                    <a:ext uri="{FF2B5EF4-FFF2-40B4-BE49-F238E27FC236}">
                      <a16:creationId xmlns:a16="http://schemas.microsoft.com/office/drawing/2014/main" id="{BAA81542-68AC-4C21-9849-399DB2EE1955}"/>
                    </a:ext>
                  </a:extLst>
                </p:cNvPr>
                <p:cNvSpPr/>
                <p:nvPr/>
              </p:nvSpPr>
              <p:spPr>
                <a:xfrm>
                  <a:off x="6311939" y="4669574"/>
                  <a:ext cx="133200" cy="41400"/>
                </a:xfrm>
                <a:prstGeom prst="rect">
                  <a:avLst/>
                </a:pr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 name="Shape 200">
                  <a:extLst>
                    <a:ext uri="{FF2B5EF4-FFF2-40B4-BE49-F238E27FC236}">
                      <a16:creationId xmlns:a16="http://schemas.microsoft.com/office/drawing/2014/main" id="{47D960E4-8B42-462B-892D-18F76D2D3872}"/>
                    </a:ext>
                  </a:extLst>
                </p:cNvPr>
                <p:cNvSpPr/>
                <p:nvPr/>
              </p:nvSpPr>
              <p:spPr>
                <a:xfrm>
                  <a:off x="5800764" y="4175861"/>
                  <a:ext cx="754063" cy="166688"/>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5" name="Shape 201">
                  <a:extLst>
                    <a:ext uri="{FF2B5EF4-FFF2-40B4-BE49-F238E27FC236}">
                      <a16:creationId xmlns:a16="http://schemas.microsoft.com/office/drawing/2014/main" id="{045C7646-CCB5-4DBE-9096-24020640C29F}"/>
                    </a:ext>
                  </a:extLst>
                </p:cNvPr>
                <p:cNvSpPr/>
                <p:nvPr/>
              </p:nvSpPr>
              <p:spPr>
                <a:xfrm>
                  <a:off x="5800764" y="4421924"/>
                  <a:ext cx="754063" cy="166688"/>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 name="Shape 202">
                  <a:extLst>
                    <a:ext uri="{FF2B5EF4-FFF2-40B4-BE49-F238E27FC236}">
                      <a16:creationId xmlns:a16="http://schemas.microsoft.com/office/drawing/2014/main" id="{7925E0C4-1377-4FDB-8ACA-35AF956EB04F}"/>
                    </a:ext>
                  </a:extLst>
                </p:cNvPr>
                <p:cNvSpPr/>
                <p:nvPr/>
              </p:nvSpPr>
              <p:spPr>
                <a:xfrm>
                  <a:off x="5800764" y="4667986"/>
                  <a:ext cx="754063" cy="166688"/>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 name="Shape 203">
                  <a:extLst>
                    <a:ext uri="{FF2B5EF4-FFF2-40B4-BE49-F238E27FC236}">
                      <a16:creationId xmlns:a16="http://schemas.microsoft.com/office/drawing/2014/main" id="{8E22E32C-AC0B-486D-B881-046B61D590BE}"/>
                    </a:ext>
                  </a:extLst>
                </p:cNvPr>
                <p:cNvSpPr/>
                <p:nvPr/>
              </p:nvSpPr>
              <p:spPr>
                <a:xfrm>
                  <a:off x="5861089" y="4340961"/>
                  <a:ext cx="633413" cy="84138"/>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 name="Shape 204">
                  <a:extLst>
                    <a:ext uri="{FF2B5EF4-FFF2-40B4-BE49-F238E27FC236}">
                      <a16:creationId xmlns:a16="http://schemas.microsoft.com/office/drawing/2014/main" id="{E2D78AD4-3EFA-4B85-BAB2-7C273156DF33}"/>
                    </a:ext>
                  </a:extLst>
                </p:cNvPr>
                <p:cNvSpPr/>
                <p:nvPr/>
              </p:nvSpPr>
              <p:spPr>
                <a:xfrm>
                  <a:off x="5861089" y="4585436"/>
                  <a:ext cx="633413" cy="8572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grpSp>
      </p:grpSp>
      <p:sp>
        <p:nvSpPr>
          <p:cNvPr id="42" name="Shape 172">
            <a:extLst>
              <a:ext uri="{FF2B5EF4-FFF2-40B4-BE49-F238E27FC236}">
                <a16:creationId xmlns:a16="http://schemas.microsoft.com/office/drawing/2014/main" id="{1C83BEFF-6E76-484F-B0AA-5CEB3D0AA823}"/>
              </a:ext>
            </a:extLst>
          </p:cNvPr>
          <p:cNvSpPr txBox="1"/>
          <p:nvPr/>
        </p:nvSpPr>
        <p:spPr>
          <a:xfrm>
            <a:off x="8895246" y="3631431"/>
            <a:ext cx="3254750"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lang="en-US" sz="1999">
                <a:solidFill>
                  <a:prstClr val="white"/>
                </a:solidFill>
                <a:latin typeface="Gotham Book" pitchFamily="2" charset="0"/>
                <a:ea typeface="Gotham Book" charset="0"/>
                <a:cs typeface="Gotham Book" pitchFamily="2" charset="0"/>
                <a:sym typeface="Arial"/>
              </a:rPr>
              <a:t>Secure and automate applications, and consolidate storage</a:t>
            </a:r>
            <a:endParaRPr kumimoji="0" lang="en-US" sz="1999" b="0" i="0" u="none" strike="noStrike" kern="1200" cap="none" spc="0" normalizeH="0" baseline="0" noProof="0">
              <a:ln>
                <a:noFill/>
              </a:ln>
              <a:solidFill>
                <a:prstClr val="white"/>
              </a:solidFill>
              <a:effectLst/>
              <a:uLnTx/>
              <a:uFillTx/>
              <a:latin typeface="Gotham Book" pitchFamily="2" charset="0"/>
              <a:ea typeface="Gotham Book" charset="0"/>
              <a:cs typeface="Gotham Book" pitchFamily="2" charset="0"/>
              <a:sym typeface="Arial"/>
            </a:endParaRPr>
          </a:p>
        </p:txBody>
      </p:sp>
      <p:grpSp>
        <p:nvGrpSpPr>
          <p:cNvPr id="264" name="Group 263">
            <a:extLst>
              <a:ext uri="{FF2B5EF4-FFF2-40B4-BE49-F238E27FC236}">
                <a16:creationId xmlns:a16="http://schemas.microsoft.com/office/drawing/2014/main" id="{010AC486-ADFC-4D9D-9093-474AF37497E4}"/>
              </a:ext>
            </a:extLst>
          </p:cNvPr>
          <p:cNvGrpSpPr/>
          <p:nvPr/>
        </p:nvGrpSpPr>
        <p:grpSpPr>
          <a:xfrm>
            <a:off x="2753035" y="3656612"/>
            <a:ext cx="3925347" cy="837028"/>
            <a:chOff x="1891583" y="4377948"/>
            <a:chExt cx="3927391" cy="837464"/>
          </a:xfrm>
        </p:grpSpPr>
        <p:sp>
          <p:nvSpPr>
            <p:cNvPr id="41" name="Shape 167">
              <a:extLst>
                <a:ext uri="{FF2B5EF4-FFF2-40B4-BE49-F238E27FC236}">
                  <a16:creationId xmlns:a16="http://schemas.microsoft.com/office/drawing/2014/main" id="{F102862F-34D5-4682-BCF4-B5894BB11025}"/>
                </a:ext>
              </a:extLst>
            </p:cNvPr>
            <p:cNvSpPr txBox="1"/>
            <p:nvPr/>
          </p:nvSpPr>
          <p:spPr>
            <a:xfrm>
              <a:off x="2793047" y="4403137"/>
              <a:ext cx="3025927" cy="787090"/>
            </a:xfrm>
            <a:prstGeom prst="rect">
              <a:avLst/>
            </a:prstGeom>
            <a:noFill/>
            <a:ln>
              <a:noFill/>
            </a:ln>
          </p:spPr>
          <p:txBody>
            <a:bodyPr spcFirstLastPara="1" wrap="square" lIns="91329" tIns="45652" rIns="91329" bIns="45652" anchor="t" anchorCtr="0">
              <a:noAutofit/>
            </a:bodyPr>
            <a:lstStyle/>
            <a:p>
              <a:pPr lvl="0">
                <a:lnSpc>
                  <a:spcPct val="90000"/>
                </a:lnSpc>
              </a:pPr>
              <a:r>
                <a:rPr lang="en-US" sz="2400">
                  <a:solidFill>
                    <a:prstClr val="white"/>
                  </a:solidFill>
                  <a:latin typeface="Gotham Medium" pitchFamily="2" charset="0"/>
                  <a:cs typeface="Gotham Medium" pitchFamily="2" charset="0"/>
                </a:rPr>
                <a:t>Build an Enterprise Cloud</a:t>
              </a:r>
              <a:endParaRPr sz="2400">
                <a:solidFill>
                  <a:prstClr val="white"/>
                </a:solidFill>
                <a:latin typeface="Gotham Medium" pitchFamily="2" charset="0"/>
                <a:cs typeface="Gotham Medium" pitchFamily="2" charset="0"/>
              </a:endParaRPr>
            </a:p>
          </p:txBody>
        </p:sp>
        <p:sp>
          <p:nvSpPr>
            <p:cNvPr id="43" name="Shape 177">
              <a:extLst>
                <a:ext uri="{FF2B5EF4-FFF2-40B4-BE49-F238E27FC236}">
                  <a16:creationId xmlns:a16="http://schemas.microsoft.com/office/drawing/2014/main" id="{E4C8C198-DE5B-45CB-92E0-63FA2194A057}"/>
                </a:ext>
              </a:extLst>
            </p:cNvPr>
            <p:cNvSpPr/>
            <p:nvPr/>
          </p:nvSpPr>
          <p:spPr>
            <a:xfrm>
              <a:off x="1891583" y="4377948"/>
              <a:ext cx="837464" cy="837464"/>
            </a:xfrm>
            <a:prstGeom prst="ellipse">
              <a:avLst/>
            </a:prstGeom>
            <a:solidFill>
              <a:srgbClr val="FFFFFF"/>
            </a:solidFill>
            <a:ln w="9525" cap="flat" cmpd="sng">
              <a:solidFill>
                <a:srgbClr val="B0D136"/>
              </a:solidFill>
              <a:prstDash val="solid"/>
              <a:round/>
              <a:headEnd type="none" w="sm" len="sm"/>
              <a:tailEnd type="none" w="sm" len="sm"/>
            </a:ln>
          </p:spPr>
          <p:txBody>
            <a:bodyPr spcFirstLastPara="1" wrap="square" lIns="91329" tIns="45652" rIns="91329" bIns="45652"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nvGrpSpPr>
            <p:cNvPr id="44" name="Shape 249">
              <a:extLst>
                <a:ext uri="{FF2B5EF4-FFF2-40B4-BE49-F238E27FC236}">
                  <a16:creationId xmlns:a16="http://schemas.microsoft.com/office/drawing/2014/main" id="{6A6608CD-06AB-42EB-AAC2-ACDE36AAA75B}"/>
                </a:ext>
              </a:extLst>
            </p:cNvPr>
            <p:cNvGrpSpPr/>
            <p:nvPr/>
          </p:nvGrpSpPr>
          <p:grpSpPr>
            <a:xfrm>
              <a:off x="1985120" y="4408177"/>
              <a:ext cx="650390" cy="598131"/>
              <a:chOff x="-3311525" y="-460375"/>
              <a:chExt cx="1995488" cy="1835150"/>
            </a:xfrm>
          </p:grpSpPr>
          <p:sp>
            <p:nvSpPr>
              <p:cNvPr id="45" name="Shape 250">
                <a:extLst>
                  <a:ext uri="{FF2B5EF4-FFF2-40B4-BE49-F238E27FC236}">
                    <a16:creationId xmlns:a16="http://schemas.microsoft.com/office/drawing/2014/main" id="{6DBEC1E2-2B49-40B1-920F-D016A830E59C}"/>
                  </a:ext>
                </a:extLst>
              </p:cNvPr>
              <p:cNvSpPr/>
              <p:nvPr/>
            </p:nvSpPr>
            <p:spPr>
              <a:xfrm>
                <a:off x="-3195637" y="387350"/>
                <a:ext cx="501650" cy="368300"/>
              </a:xfrm>
              <a:custGeom>
                <a:avLst/>
                <a:gdLst/>
                <a:ahLst/>
                <a:cxnLst/>
                <a:rect l="0" t="0" r="0" b="0"/>
                <a:pathLst>
                  <a:path w="268" h="196" extrusionOk="0">
                    <a:moveTo>
                      <a:pt x="7" y="0"/>
                    </a:moveTo>
                    <a:cubicBezTo>
                      <a:pt x="3" y="0"/>
                      <a:pt x="0" y="3"/>
                      <a:pt x="0" y="7"/>
                    </a:cubicBezTo>
                    <a:cubicBezTo>
                      <a:pt x="0" y="111"/>
                      <a:pt x="73" y="196"/>
                      <a:pt x="162" y="196"/>
                    </a:cubicBezTo>
                    <a:cubicBezTo>
                      <a:pt x="268" y="196"/>
                      <a:pt x="268" y="196"/>
                      <a:pt x="268" y="196"/>
                    </a:cubicBezTo>
                    <a:cubicBezTo>
                      <a:pt x="268" y="182"/>
                      <a:pt x="268" y="182"/>
                      <a:pt x="268" y="182"/>
                    </a:cubicBezTo>
                    <a:cubicBezTo>
                      <a:pt x="162" y="182"/>
                      <a:pt x="162" y="182"/>
                      <a:pt x="162" y="182"/>
                    </a:cubicBezTo>
                    <a:cubicBezTo>
                      <a:pt x="80" y="182"/>
                      <a:pt x="14" y="104"/>
                      <a:pt x="14" y="7"/>
                    </a:cubicBezTo>
                    <a:cubicBezTo>
                      <a:pt x="14" y="3"/>
                      <a:pt x="11" y="0"/>
                      <a:pt x="7" y="0"/>
                    </a:cubicBezTo>
                  </a:path>
                </a:pathLst>
              </a:custGeom>
              <a:solidFill>
                <a:srgbClr val="D1D9DD"/>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6" name="Shape 251">
                <a:extLst>
                  <a:ext uri="{FF2B5EF4-FFF2-40B4-BE49-F238E27FC236}">
                    <a16:creationId xmlns:a16="http://schemas.microsoft.com/office/drawing/2014/main" id="{DF20070D-1054-41A9-950A-7B844AD931DA}"/>
                  </a:ext>
                </a:extLst>
              </p:cNvPr>
              <p:cNvSpPr/>
              <p:nvPr/>
            </p:nvSpPr>
            <p:spPr>
              <a:xfrm>
                <a:off x="-3311525" y="-460375"/>
                <a:ext cx="1995488" cy="1333499"/>
              </a:xfrm>
              <a:custGeom>
                <a:avLst/>
                <a:gdLst/>
                <a:ahLst/>
                <a:cxnLst/>
                <a:rect l="0" t="0" r="0" b="0"/>
                <a:pathLst>
                  <a:path w="1066" h="712" extrusionOk="0">
                    <a:moveTo>
                      <a:pt x="872" y="712"/>
                    </a:moveTo>
                    <a:cubicBezTo>
                      <a:pt x="194" y="712"/>
                      <a:pt x="194" y="712"/>
                      <a:pt x="194" y="712"/>
                    </a:cubicBezTo>
                    <a:cubicBezTo>
                      <a:pt x="87" y="712"/>
                      <a:pt x="0" y="610"/>
                      <a:pt x="0" y="485"/>
                    </a:cubicBezTo>
                    <a:cubicBezTo>
                      <a:pt x="0" y="359"/>
                      <a:pt x="87" y="257"/>
                      <a:pt x="194" y="257"/>
                    </a:cubicBezTo>
                    <a:cubicBezTo>
                      <a:pt x="195" y="257"/>
                      <a:pt x="197" y="257"/>
                      <a:pt x="198" y="257"/>
                    </a:cubicBezTo>
                    <a:cubicBezTo>
                      <a:pt x="198" y="258"/>
                      <a:pt x="198" y="258"/>
                      <a:pt x="198" y="258"/>
                    </a:cubicBezTo>
                    <a:cubicBezTo>
                      <a:pt x="198" y="251"/>
                      <a:pt x="197" y="246"/>
                      <a:pt x="197" y="240"/>
                    </a:cubicBezTo>
                    <a:cubicBezTo>
                      <a:pt x="197" y="179"/>
                      <a:pt x="240" y="129"/>
                      <a:pt x="292" y="129"/>
                    </a:cubicBezTo>
                    <a:cubicBezTo>
                      <a:pt x="310" y="129"/>
                      <a:pt x="328" y="135"/>
                      <a:pt x="343" y="146"/>
                    </a:cubicBezTo>
                    <a:cubicBezTo>
                      <a:pt x="370" y="102"/>
                      <a:pt x="407" y="65"/>
                      <a:pt x="447" y="40"/>
                    </a:cubicBezTo>
                    <a:cubicBezTo>
                      <a:pt x="490" y="14"/>
                      <a:pt x="539" y="0"/>
                      <a:pt x="588" y="0"/>
                    </a:cubicBezTo>
                    <a:cubicBezTo>
                      <a:pt x="655" y="0"/>
                      <a:pt x="719" y="25"/>
                      <a:pt x="772" y="73"/>
                    </a:cubicBezTo>
                    <a:cubicBezTo>
                      <a:pt x="824" y="120"/>
                      <a:pt x="861" y="185"/>
                      <a:pt x="879" y="258"/>
                    </a:cubicBezTo>
                    <a:cubicBezTo>
                      <a:pt x="929" y="260"/>
                      <a:pt x="976" y="284"/>
                      <a:pt x="1011" y="326"/>
                    </a:cubicBezTo>
                    <a:cubicBezTo>
                      <a:pt x="1047" y="369"/>
                      <a:pt x="1066" y="425"/>
                      <a:pt x="1066" y="485"/>
                    </a:cubicBezTo>
                    <a:cubicBezTo>
                      <a:pt x="1066" y="610"/>
                      <a:pt x="979" y="712"/>
                      <a:pt x="872" y="712"/>
                    </a:cubicBezTo>
                    <a:moveTo>
                      <a:pt x="194" y="261"/>
                    </a:moveTo>
                    <a:cubicBezTo>
                      <a:pt x="89" y="261"/>
                      <a:pt x="4" y="361"/>
                      <a:pt x="4" y="485"/>
                    </a:cubicBezTo>
                    <a:cubicBezTo>
                      <a:pt x="4" y="608"/>
                      <a:pt x="89" y="708"/>
                      <a:pt x="194" y="708"/>
                    </a:cubicBezTo>
                    <a:cubicBezTo>
                      <a:pt x="872" y="708"/>
                      <a:pt x="872" y="708"/>
                      <a:pt x="872" y="708"/>
                    </a:cubicBezTo>
                    <a:cubicBezTo>
                      <a:pt x="977" y="708"/>
                      <a:pt x="1062" y="608"/>
                      <a:pt x="1062" y="485"/>
                    </a:cubicBezTo>
                    <a:cubicBezTo>
                      <a:pt x="1062" y="426"/>
                      <a:pt x="1043" y="371"/>
                      <a:pt x="1008" y="329"/>
                    </a:cubicBezTo>
                    <a:cubicBezTo>
                      <a:pt x="973" y="287"/>
                      <a:pt x="927" y="263"/>
                      <a:pt x="877" y="262"/>
                    </a:cubicBezTo>
                    <a:cubicBezTo>
                      <a:pt x="877" y="262"/>
                      <a:pt x="876" y="261"/>
                      <a:pt x="876" y="260"/>
                    </a:cubicBezTo>
                    <a:cubicBezTo>
                      <a:pt x="858" y="188"/>
                      <a:pt x="821" y="122"/>
                      <a:pt x="770" y="76"/>
                    </a:cubicBezTo>
                    <a:cubicBezTo>
                      <a:pt x="717" y="29"/>
                      <a:pt x="654" y="4"/>
                      <a:pt x="588" y="4"/>
                    </a:cubicBezTo>
                    <a:cubicBezTo>
                      <a:pt x="540" y="4"/>
                      <a:pt x="492" y="18"/>
                      <a:pt x="450" y="44"/>
                    </a:cubicBezTo>
                    <a:cubicBezTo>
                      <a:pt x="409" y="69"/>
                      <a:pt x="373" y="106"/>
                      <a:pt x="345" y="150"/>
                    </a:cubicBezTo>
                    <a:cubicBezTo>
                      <a:pt x="345" y="150"/>
                      <a:pt x="345" y="151"/>
                      <a:pt x="344" y="151"/>
                    </a:cubicBezTo>
                    <a:cubicBezTo>
                      <a:pt x="343" y="151"/>
                      <a:pt x="343" y="151"/>
                      <a:pt x="342" y="150"/>
                    </a:cubicBezTo>
                    <a:cubicBezTo>
                      <a:pt x="327" y="139"/>
                      <a:pt x="310" y="133"/>
                      <a:pt x="292" y="133"/>
                    </a:cubicBezTo>
                    <a:cubicBezTo>
                      <a:pt x="242" y="133"/>
                      <a:pt x="201" y="181"/>
                      <a:pt x="201" y="240"/>
                    </a:cubicBezTo>
                    <a:cubicBezTo>
                      <a:pt x="201" y="246"/>
                      <a:pt x="202" y="253"/>
                      <a:pt x="203" y="259"/>
                    </a:cubicBezTo>
                    <a:cubicBezTo>
                      <a:pt x="203" y="260"/>
                      <a:pt x="203" y="261"/>
                      <a:pt x="202" y="261"/>
                    </a:cubicBezTo>
                    <a:cubicBezTo>
                      <a:pt x="202" y="261"/>
                      <a:pt x="201" y="262"/>
                      <a:pt x="201" y="262"/>
                    </a:cubicBezTo>
                    <a:cubicBezTo>
                      <a:pt x="200" y="262"/>
                      <a:pt x="199" y="262"/>
                      <a:pt x="198" y="261"/>
                    </a:cubicBezTo>
                    <a:cubicBezTo>
                      <a:pt x="196" y="261"/>
                      <a:pt x="195" y="261"/>
                      <a:pt x="194" y="261"/>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7" name="Shape 252">
                <a:extLst>
                  <a:ext uri="{FF2B5EF4-FFF2-40B4-BE49-F238E27FC236}">
                    <a16:creationId xmlns:a16="http://schemas.microsoft.com/office/drawing/2014/main" id="{ACEC466E-3856-4A4E-B9AF-413E0BA8496A}"/>
                  </a:ext>
                </a:extLst>
              </p:cNvPr>
              <p:cNvSpPr/>
              <p:nvPr/>
            </p:nvSpPr>
            <p:spPr>
              <a:xfrm>
                <a:off x="-2690812" y="511175"/>
                <a:ext cx="763588" cy="765175"/>
              </a:xfrm>
              <a:custGeom>
                <a:avLst/>
                <a:gdLst/>
                <a:ahLst/>
                <a:cxnLst/>
                <a:rect l="0" t="0" r="0" b="0"/>
                <a:pathLst>
                  <a:path w="408" h="408" extrusionOk="0">
                    <a:moveTo>
                      <a:pt x="364" y="408"/>
                    </a:moveTo>
                    <a:cubicBezTo>
                      <a:pt x="43" y="408"/>
                      <a:pt x="43" y="408"/>
                      <a:pt x="43" y="408"/>
                    </a:cubicBezTo>
                    <a:cubicBezTo>
                      <a:pt x="19" y="408"/>
                      <a:pt x="0" y="388"/>
                      <a:pt x="0" y="364"/>
                    </a:cubicBezTo>
                    <a:cubicBezTo>
                      <a:pt x="0" y="43"/>
                      <a:pt x="0" y="43"/>
                      <a:pt x="0" y="43"/>
                    </a:cubicBezTo>
                    <a:cubicBezTo>
                      <a:pt x="0" y="19"/>
                      <a:pt x="19" y="0"/>
                      <a:pt x="43" y="0"/>
                    </a:cubicBezTo>
                    <a:cubicBezTo>
                      <a:pt x="364" y="0"/>
                      <a:pt x="364" y="0"/>
                      <a:pt x="364" y="0"/>
                    </a:cubicBezTo>
                    <a:cubicBezTo>
                      <a:pt x="388" y="0"/>
                      <a:pt x="408" y="19"/>
                      <a:pt x="408" y="43"/>
                    </a:cubicBezTo>
                    <a:cubicBezTo>
                      <a:pt x="408" y="364"/>
                      <a:pt x="408" y="364"/>
                      <a:pt x="408" y="364"/>
                    </a:cubicBezTo>
                    <a:cubicBezTo>
                      <a:pt x="408" y="388"/>
                      <a:pt x="388" y="408"/>
                      <a:pt x="364" y="408"/>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8" name="Shape 253">
                <a:extLst>
                  <a:ext uri="{FF2B5EF4-FFF2-40B4-BE49-F238E27FC236}">
                    <a16:creationId xmlns:a16="http://schemas.microsoft.com/office/drawing/2014/main" id="{7927C834-7179-406C-935C-DDBFB5269C7E}"/>
                  </a:ext>
                </a:extLst>
              </p:cNvPr>
              <p:cNvSpPr/>
              <p:nvPr/>
            </p:nvSpPr>
            <p:spPr>
              <a:xfrm>
                <a:off x="-2627312" y="574675"/>
                <a:ext cx="635000" cy="635000"/>
              </a:xfrm>
              <a:custGeom>
                <a:avLst/>
                <a:gdLst/>
                <a:ahLst/>
                <a:cxnLst/>
                <a:rect l="0" t="0" r="0" b="0"/>
                <a:pathLst>
                  <a:path w="339" h="339" extrusionOk="0">
                    <a:moveTo>
                      <a:pt x="303" y="0"/>
                    </a:moveTo>
                    <a:cubicBezTo>
                      <a:pt x="36" y="0"/>
                      <a:pt x="36" y="0"/>
                      <a:pt x="36" y="0"/>
                    </a:cubicBezTo>
                    <a:cubicBezTo>
                      <a:pt x="16" y="0"/>
                      <a:pt x="0" y="16"/>
                      <a:pt x="0" y="36"/>
                    </a:cubicBezTo>
                    <a:cubicBezTo>
                      <a:pt x="0" y="303"/>
                      <a:pt x="0" y="303"/>
                      <a:pt x="0" y="303"/>
                    </a:cubicBezTo>
                    <a:cubicBezTo>
                      <a:pt x="0" y="323"/>
                      <a:pt x="16" y="339"/>
                      <a:pt x="36" y="339"/>
                    </a:cubicBezTo>
                    <a:cubicBezTo>
                      <a:pt x="303" y="339"/>
                      <a:pt x="303" y="339"/>
                      <a:pt x="303" y="339"/>
                    </a:cubicBezTo>
                    <a:cubicBezTo>
                      <a:pt x="323" y="339"/>
                      <a:pt x="339" y="323"/>
                      <a:pt x="339" y="303"/>
                    </a:cubicBezTo>
                    <a:cubicBezTo>
                      <a:pt x="339" y="36"/>
                      <a:pt x="339" y="36"/>
                      <a:pt x="339" y="36"/>
                    </a:cubicBezTo>
                    <a:cubicBezTo>
                      <a:pt x="339" y="16"/>
                      <a:pt x="323" y="0"/>
                      <a:pt x="303" y="0"/>
                    </a:cubicBezTo>
                    <a:moveTo>
                      <a:pt x="324" y="291"/>
                    </a:moveTo>
                    <a:cubicBezTo>
                      <a:pt x="324" y="309"/>
                      <a:pt x="309" y="323"/>
                      <a:pt x="291" y="323"/>
                    </a:cubicBezTo>
                    <a:cubicBezTo>
                      <a:pt x="48" y="323"/>
                      <a:pt x="48" y="323"/>
                      <a:pt x="48" y="323"/>
                    </a:cubicBezTo>
                    <a:cubicBezTo>
                      <a:pt x="30" y="323"/>
                      <a:pt x="16" y="309"/>
                      <a:pt x="16" y="291"/>
                    </a:cubicBezTo>
                    <a:cubicBezTo>
                      <a:pt x="16" y="48"/>
                      <a:pt x="16" y="48"/>
                      <a:pt x="16" y="48"/>
                    </a:cubicBezTo>
                    <a:cubicBezTo>
                      <a:pt x="16" y="30"/>
                      <a:pt x="30" y="16"/>
                      <a:pt x="48" y="16"/>
                    </a:cubicBezTo>
                    <a:cubicBezTo>
                      <a:pt x="291" y="16"/>
                      <a:pt x="291" y="16"/>
                      <a:pt x="291" y="16"/>
                    </a:cubicBezTo>
                    <a:cubicBezTo>
                      <a:pt x="309" y="16"/>
                      <a:pt x="324" y="30"/>
                      <a:pt x="324" y="48"/>
                    </a:cubicBezTo>
                    <a:cubicBezTo>
                      <a:pt x="324" y="291"/>
                      <a:pt x="324" y="291"/>
                      <a:pt x="324" y="291"/>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9" name="Shape 254">
                <a:extLst>
                  <a:ext uri="{FF2B5EF4-FFF2-40B4-BE49-F238E27FC236}">
                    <a16:creationId xmlns:a16="http://schemas.microsoft.com/office/drawing/2014/main" id="{D14CECD7-E540-4EBA-A574-4095E673998F}"/>
                  </a:ext>
                </a:extLst>
              </p:cNvPr>
              <p:cNvSpPr/>
              <p:nvPr/>
            </p:nvSpPr>
            <p:spPr>
              <a:xfrm>
                <a:off x="-2595562" y="609600"/>
                <a:ext cx="561975" cy="566738"/>
              </a:xfrm>
              <a:custGeom>
                <a:avLst/>
                <a:gdLst/>
                <a:ahLst/>
                <a:cxnLst/>
                <a:rect l="0" t="0" r="0" b="0"/>
                <a:pathLst>
                  <a:path w="300" h="303" extrusionOk="0">
                    <a:moveTo>
                      <a:pt x="8" y="282"/>
                    </a:moveTo>
                    <a:cubicBezTo>
                      <a:pt x="8" y="39"/>
                      <a:pt x="8" y="39"/>
                      <a:pt x="8" y="39"/>
                    </a:cubicBezTo>
                    <a:cubicBezTo>
                      <a:pt x="8" y="21"/>
                      <a:pt x="22" y="7"/>
                      <a:pt x="40" y="7"/>
                    </a:cubicBezTo>
                    <a:cubicBezTo>
                      <a:pt x="283" y="7"/>
                      <a:pt x="283" y="7"/>
                      <a:pt x="283" y="7"/>
                    </a:cubicBezTo>
                    <a:cubicBezTo>
                      <a:pt x="289" y="7"/>
                      <a:pt x="295" y="8"/>
                      <a:pt x="300" y="11"/>
                    </a:cubicBezTo>
                    <a:cubicBezTo>
                      <a:pt x="294" y="4"/>
                      <a:pt x="285" y="0"/>
                      <a:pt x="275" y="0"/>
                    </a:cubicBezTo>
                    <a:cubicBezTo>
                      <a:pt x="33" y="0"/>
                      <a:pt x="33" y="0"/>
                      <a:pt x="33" y="0"/>
                    </a:cubicBezTo>
                    <a:cubicBezTo>
                      <a:pt x="15" y="0"/>
                      <a:pt x="0" y="15"/>
                      <a:pt x="0" y="33"/>
                    </a:cubicBezTo>
                    <a:cubicBezTo>
                      <a:pt x="0" y="275"/>
                      <a:pt x="0" y="275"/>
                      <a:pt x="0" y="275"/>
                    </a:cubicBezTo>
                    <a:cubicBezTo>
                      <a:pt x="0" y="287"/>
                      <a:pt x="6" y="298"/>
                      <a:pt x="16" y="303"/>
                    </a:cubicBezTo>
                    <a:cubicBezTo>
                      <a:pt x="11" y="298"/>
                      <a:pt x="8" y="290"/>
                      <a:pt x="8" y="282"/>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0" name="Shape 255">
                <a:extLst>
                  <a:ext uri="{FF2B5EF4-FFF2-40B4-BE49-F238E27FC236}">
                    <a16:creationId xmlns:a16="http://schemas.microsoft.com/office/drawing/2014/main" id="{1D4A058D-4861-45E0-9ECB-7674A6A85A01}"/>
                  </a:ext>
                </a:extLst>
              </p:cNvPr>
              <p:cNvSpPr/>
              <p:nvPr/>
            </p:nvSpPr>
            <p:spPr>
              <a:xfrm>
                <a:off x="-2593975" y="601663"/>
                <a:ext cx="619125" cy="625475"/>
              </a:xfrm>
              <a:custGeom>
                <a:avLst/>
                <a:gdLst/>
                <a:ahLst/>
                <a:cxnLst/>
                <a:rect l="0" t="0" r="0" b="0"/>
                <a:pathLst>
                  <a:path w="330" h="334" extrusionOk="0">
                    <a:moveTo>
                      <a:pt x="27" y="334"/>
                    </a:moveTo>
                    <a:cubicBezTo>
                      <a:pt x="294" y="334"/>
                      <a:pt x="294" y="334"/>
                      <a:pt x="294" y="334"/>
                    </a:cubicBezTo>
                    <a:cubicBezTo>
                      <a:pt x="314" y="334"/>
                      <a:pt x="330" y="318"/>
                      <a:pt x="330" y="298"/>
                    </a:cubicBezTo>
                    <a:cubicBezTo>
                      <a:pt x="330" y="31"/>
                      <a:pt x="330" y="31"/>
                      <a:pt x="330" y="31"/>
                    </a:cubicBezTo>
                    <a:cubicBezTo>
                      <a:pt x="330" y="18"/>
                      <a:pt x="324" y="6"/>
                      <a:pt x="313" y="0"/>
                    </a:cubicBezTo>
                    <a:cubicBezTo>
                      <a:pt x="319" y="7"/>
                      <a:pt x="323" y="15"/>
                      <a:pt x="323" y="24"/>
                    </a:cubicBezTo>
                    <a:cubicBezTo>
                      <a:pt x="323" y="292"/>
                      <a:pt x="323" y="292"/>
                      <a:pt x="323" y="292"/>
                    </a:cubicBezTo>
                    <a:cubicBezTo>
                      <a:pt x="323" y="312"/>
                      <a:pt x="307" y="328"/>
                      <a:pt x="287" y="328"/>
                    </a:cubicBezTo>
                    <a:cubicBezTo>
                      <a:pt x="19" y="328"/>
                      <a:pt x="19" y="328"/>
                      <a:pt x="19" y="328"/>
                    </a:cubicBezTo>
                    <a:cubicBezTo>
                      <a:pt x="12" y="328"/>
                      <a:pt x="6" y="326"/>
                      <a:pt x="0" y="322"/>
                    </a:cubicBezTo>
                    <a:cubicBezTo>
                      <a:pt x="7" y="330"/>
                      <a:pt x="16" y="334"/>
                      <a:pt x="27" y="334"/>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1" name="Shape 256">
                <a:extLst>
                  <a:ext uri="{FF2B5EF4-FFF2-40B4-BE49-F238E27FC236}">
                    <a16:creationId xmlns:a16="http://schemas.microsoft.com/office/drawing/2014/main" id="{A4BBFFB6-387D-4180-8617-36DB140969F4}"/>
                  </a:ext>
                </a:extLst>
              </p:cNvPr>
              <p:cNvSpPr/>
              <p:nvPr/>
            </p:nvSpPr>
            <p:spPr>
              <a:xfrm>
                <a:off x="-2689225" y="515938"/>
                <a:ext cx="741363" cy="750888"/>
              </a:xfrm>
              <a:custGeom>
                <a:avLst/>
                <a:gdLst/>
                <a:ahLst/>
                <a:cxnLst/>
                <a:rect l="0" t="0" r="0" b="0"/>
                <a:pathLst>
                  <a:path w="396" h="401" extrusionOk="0">
                    <a:moveTo>
                      <a:pt x="8" y="371"/>
                    </a:moveTo>
                    <a:cubicBezTo>
                      <a:pt x="8" y="50"/>
                      <a:pt x="8" y="50"/>
                      <a:pt x="8" y="50"/>
                    </a:cubicBezTo>
                    <a:cubicBezTo>
                      <a:pt x="8" y="26"/>
                      <a:pt x="27" y="6"/>
                      <a:pt x="51" y="6"/>
                    </a:cubicBezTo>
                    <a:cubicBezTo>
                      <a:pt x="372" y="6"/>
                      <a:pt x="372" y="6"/>
                      <a:pt x="372" y="6"/>
                    </a:cubicBezTo>
                    <a:cubicBezTo>
                      <a:pt x="381" y="6"/>
                      <a:pt x="389" y="9"/>
                      <a:pt x="396" y="14"/>
                    </a:cubicBezTo>
                    <a:cubicBezTo>
                      <a:pt x="388" y="5"/>
                      <a:pt x="377" y="0"/>
                      <a:pt x="365" y="0"/>
                    </a:cubicBezTo>
                    <a:cubicBezTo>
                      <a:pt x="43" y="0"/>
                      <a:pt x="43" y="0"/>
                      <a:pt x="43" y="0"/>
                    </a:cubicBezTo>
                    <a:cubicBezTo>
                      <a:pt x="19" y="0"/>
                      <a:pt x="0" y="20"/>
                      <a:pt x="0" y="43"/>
                    </a:cubicBezTo>
                    <a:cubicBezTo>
                      <a:pt x="0" y="365"/>
                      <a:pt x="0" y="365"/>
                      <a:pt x="0" y="365"/>
                    </a:cubicBezTo>
                    <a:cubicBezTo>
                      <a:pt x="0" y="380"/>
                      <a:pt x="8" y="393"/>
                      <a:pt x="20" y="401"/>
                    </a:cubicBezTo>
                    <a:cubicBezTo>
                      <a:pt x="12" y="393"/>
                      <a:pt x="8" y="383"/>
                      <a:pt x="8" y="371"/>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2" name="Shape 257">
                <a:extLst>
                  <a:ext uri="{FF2B5EF4-FFF2-40B4-BE49-F238E27FC236}">
                    <a16:creationId xmlns:a16="http://schemas.microsoft.com/office/drawing/2014/main" id="{CB0C790C-E926-4028-B955-EF70493D6EDF}"/>
                  </a:ext>
                </a:extLst>
              </p:cNvPr>
              <p:cNvSpPr/>
              <p:nvPr/>
            </p:nvSpPr>
            <p:spPr>
              <a:xfrm>
                <a:off x="-2630487" y="571500"/>
                <a:ext cx="641350" cy="642938"/>
              </a:xfrm>
              <a:custGeom>
                <a:avLst/>
                <a:gdLst/>
                <a:ahLst/>
                <a:cxnLst/>
                <a:rect l="0" t="0" r="0" b="0"/>
                <a:pathLst>
                  <a:path w="343" h="343" extrusionOk="0">
                    <a:moveTo>
                      <a:pt x="305" y="343"/>
                    </a:moveTo>
                    <a:cubicBezTo>
                      <a:pt x="38" y="343"/>
                      <a:pt x="38" y="343"/>
                      <a:pt x="38" y="343"/>
                    </a:cubicBezTo>
                    <a:cubicBezTo>
                      <a:pt x="17" y="343"/>
                      <a:pt x="0" y="326"/>
                      <a:pt x="0" y="305"/>
                    </a:cubicBezTo>
                    <a:cubicBezTo>
                      <a:pt x="0" y="38"/>
                      <a:pt x="0" y="38"/>
                      <a:pt x="0" y="38"/>
                    </a:cubicBezTo>
                    <a:cubicBezTo>
                      <a:pt x="0" y="17"/>
                      <a:pt x="17" y="0"/>
                      <a:pt x="38" y="0"/>
                    </a:cubicBezTo>
                    <a:cubicBezTo>
                      <a:pt x="305" y="0"/>
                      <a:pt x="305" y="0"/>
                      <a:pt x="305" y="0"/>
                    </a:cubicBezTo>
                    <a:cubicBezTo>
                      <a:pt x="326" y="0"/>
                      <a:pt x="343" y="17"/>
                      <a:pt x="343" y="38"/>
                    </a:cubicBezTo>
                    <a:cubicBezTo>
                      <a:pt x="343" y="305"/>
                      <a:pt x="343" y="305"/>
                      <a:pt x="343" y="305"/>
                    </a:cubicBezTo>
                    <a:cubicBezTo>
                      <a:pt x="343" y="326"/>
                      <a:pt x="326" y="343"/>
                      <a:pt x="305" y="343"/>
                    </a:cubicBezTo>
                    <a:moveTo>
                      <a:pt x="38" y="4"/>
                    </a:moveTo>
                    <a:cubicBezTo>
                      <a:pt x="19" y="4"/>
                      <a:pt x="4" y="19"/>
                      <a:pt x="4" y="38"/>
                    </a:cubicBezTo>
                    <a:cubicBezTo>
                      <a:pt x="4" y="305"/>
                      <a:pt x="4" y="305"/>
                      <a:pt x="4" y="305"/>
                    </a:cubicBezTo>
                    <a:cubicBezTo>
                      <a:pt x="4" y="324"/>
                      <a:pt x="19" y="339"/>
                      <a:pt x="38" y="339"/>
                    </a:cubicBezTo>
                    <a:cubicBezTo>
                      <a:pt x="305" y="339"/>
                      <a:pt x="305" y="339"/>
                      <a:pt x="305" y="339"/>
                    </a:cubicBezTo>
                    <a:cubicBezTo>
                      <a:pt x="324" y="339"/>
                      <a:pt x="339" y="324"/>
                      <a:pt x="339" y="305"/>
                    </a:cubicBezTo>
                    <a:cubicBezTo>
                      <a:pt x="339" y="38"/>
                      <a:pt x="339" y="38"/>
                      <a:pt x="339" y="38"/>
                    </a:cubicBezTo>
                    <a:cubicBezTo>
                      <a:pt x="339" y="19"/>
                      <a:pt x="324" y="4"/>
                      <a:pt x="305" y="4"/>
                    </a:cubicBezTo>
                    <a:cubicBezTo>
                      <a:pt x="38" y="4"/>
                      <a:pt x="38" y="4"/>
                      <a:pt x="38" y="4"/>
                    </a:cubicBezTo>
                    <a:moveTo>
                      <a:pt x="293" y="327"/>
                    </a:moveTo>
                    <a:cubicBezTo>
                      <a:pt x="50" y="327"/>
                      <a:pt x="50" y="327"/>
                      <a:pt x="50" y="327"/>
                    </a:cubicBezTo>
                    <a:cubicBezTo>
                      <a:pt x="31" y="327"/>
                      <a:pt x="16" y="312"/>
                      <a:pt x="16" y="293"/>
                    </a:cubicBezTo>
                    <a:cubicBezTo>
                      <a:pt x="16" y="50"/>
                      <a:pt x="16" y="50"/>
                      <a:pt x="16" y="50"/>
                    </a:cubicBezTo>
                    <a:cubicBezTo>
                      <a:pt x="16" y="31"/>
                      <a:pt x="31" y="16"/>
                      <a:pt x="50" y="16"/>
                    </a:cubicBezTo>
                    <a:cubicBezTo>
                      <a:pt x="293" y="16"/>
                      <a:pt x="293" y="16"/>
                      <a:pt x="293" y="16"/>
                    </a:cubicBezTo>
                    <a:cubicBezTo>
                      <a:pt x="312" y="16"/>
                      <a:pt x="328" y="31"/>
                      <a:pt x="328" y="50"/>
                    </a:cubicBezTo>
                    <a:cubicBezTo>
                      <a:pt x="328" y="293"/>
                      <a:pt x="328" y="293"/>
                      <a:pt x="328" y="293"/>
                    </a:cubicBezTo>
                    <a:cubicBezTo>
                      <a:pt x="328" y="312"/>
                      <a:pt x="312" y="327"/>
                      <a:pt x="293" y="327"/>
                    </a:cubicBezTo>
                    <a:moveTo>
                      <a:pt x="50" y="20"/>
                    </a:moveTo>
                    <a:cubicBezTo>
                      <a:pt x="33" y="20"/>
                      <a:pt x="20" y="33"/>
                      <a:pt x="20" y="50"/>
                    </a:cubicBezTo>
                    <a:cubicBezTo>
                      <a:pt x="20" y="293"/>
                      <a:pt x="20" y="293"/>
                      <a:pt x="20" y="293"/>
                    </a:cubicBezTo>
                    <a:cubicBezTo>
                      <a:pt x="20" y="310"/>
                      <a:pt x="33" y="323"/>
                      <a:pt x="50" y="323"/>
                    </a:cubicBezTo>
                    <a:cubicBezTo>
                      <a:pt x="293" y="323"/>
                      <a:pt x="293" y="323"/>
                      <a:pt x="293" y="323"/>
                    </a:cubicBezTo>
                    <a:cubicBezTo>
                      <a:pt x="310" y="323"/>
                      <a:pt x="324" y="310"/>
                      <a:pt x="324" y="293"/>
                    </a:cubicBezTo>
                    <a:cubicBezTo>
                      <a:pt x="324" y="50"/>
                      <a:pt x="324" y="50"/>
                      <a:pt x="324" y="50"/>
                    </a:cubicBezTo>
                    <a:cubicBezTo>
                      <a:pt x="324" y="33"/>
                      <a:pt x="310" y="20"/>
                      <a:pt x="293" y="20"/>
                    </a:cubicBezTo>
                    <a:cubicBezTo>
                      <a:pt x="50" y="20"/>
                      <a:pt x="50" y="20"/>
                      <a:pt x="50" y="20"/>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3" name="Shape 258">
                <a:extLst>
                  <a:ext uri="{FF2B5EF4-FFF2-40B4-BE49-F238E27FC236}">
                    <a16:creationId xmlns:a16="http://schemas.microsoft.com/office/drawing/2014/main" id="{EF180866-9FE7-4335-8079-85E48B527486}"/>
                  </a:ext>
                </a:extLst>
              </p:cNvPr>
              <p:cNvSpPr/>
              <p:nvPr/>
            </p:nvSpPr>
            <p:spPr>
              <a:xfrm>
                <a:off x="-2693987" y="508000"/>
                <a:ext cx="771525" cy="771525"/>
              </a:xfrm>
              <a:custGeom>
                <a:avLst/>
                <a:gdLst/>
                <a:ahLst/>
                <a:cxnLst/>
                <a:rect l="0" t="0" r="0" b="0"/>
                <a:pathLst>
                  <a:path w="412" h="412" extrusionOk="0">
                    <a:moveTo>
                      <a:pt x="366" y="412"/>
                    </a:moveTo>
                    <a:cubicBezTo>
                      <a:pt x="45" y="412"/>
                      <a:pt x="45" y="412"/>
                      <a:pt x="45" y="412"/>
                    </a:cubicBezTo>
                    <a:cubicBezTo>
                      <a:pt x="20" y="412"/>
                      <a:pt x="0" y="391"/>
                      <a:pt x="0" y="366"/>
                    </a:cubicBezTo>
                    <a:cubicBezTo>
                      <a:pt x="0" y="45"/>
                      <a:pt x="0" y="45"/>
                      <a:pt x="0" y="45"/>
                    </a:cubicBezTo>
                    <a:cubicBezTo>
                      <a:pt x="0" y="20"/>
                      <a:pt x="20" y="0"/>
                      <a:pt x="45" y="0"/>
                    </a:cubicBezTo>
                    <a:cubicBezTo>
                      <a:pt x="366" y="0"/>
                      <a:pt x="366" y="0"/>
                      <a:pt x="366" y="0"/>
                    </a:cubicBezTo>
                    <a:cubicBezTo>
                      <a:pt x="391" y="0"/>
                      <a:pt x="412" y="20"/>
                      <a:pt x="412" y="45"/>
                    </a:cubicBezTo>
                    <a:cubicBezTo>
                      <a:pt x="412" y="366"/>
                      <a:pt x="412" y="366"/>
                      <a:pt x="412" y="366"/>
                    </a:cubicBezTo>
                    <a:cubicBezTo>
                      <a:pt x="412" y="391"/>
                      <a:pt x="391" y="412"/>
                      <a:pt x="366" y="412"/>
                    </a:cubicBezTo>
                    <a:moveTo>
                      <a:pt x="45" y="4"/>
                    </a:moveTo>
                    <a:cubicBezTo>
                      <a:pt x="22" y="4"/>
                      <a:pt x="4" y="22"/>
                      <a:pt x="4" y="45"/>
                    </a:cubicBezTo>
                    <a:cubicBezTo>
                      <a:pt x="4" y="366"/>
                      <a:pt x="4" y="366"/>
                      <a:pt x="4" y="366"/>
                    </a:cubicBezTo>
                    <a:cubicBezTo>
                      <a:pt x="4" y="389"/>
                      <a:pt x="22" y="408"/>
                      <a:pt x="45" y="408"/>
                    </a:cubicBezTo>
                    <a:cubicBezTo>
                      <a:pt x="366" y="408"/>
                      <a:pt x="366" y="408"/>
                      <a:pt x="366" y="408"/>
                    </a:cubicBezTo>
                    <a:cubicBezTo>
                      <a:pt x="389" y="408"/>
                      <a:pt x="408" y="389"/>
                      <a:pt x="408" y="366"/>
                    </a:cubicBezTo>
                    <a:cubicBezTo>
                      <a:pt x="408" y="45"/>
                      <a:pt x="408" y="45"/>
                      <a:pt x="408" y="45"/>
                    </a:cubicBezTo>
                    <a:cubicBezTo>
                      <a:pt x="408" y="22"/>
                      <a:pt x="389" y="4"/>
                      <a:pt x="366" y="4"/>
                    </a:cubicBezTo>
                    <a:cubicBezTo>
                      <a:pt x="45" y="4"/>
                      <a:pt x="45" y="4"/>
                      <a:pt x="45"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4" name="Shape 259">
                <a:extLst>
                  <a:ext uri="{FF2B5EF4-FFF2-40B4-BE49-F238E27FC236}">
                    <a16:creationId xmlns:a16="http://schemas.microsoft.com/office/drawing/2014/main" id="{8ABFBA3B-105C-47AC-BBBD-D50DF85D3931}"/>
                  </a:ext>
                </a:extLst>
              </p:cNvPr>
              <p:cNvSpPr/>
              <p:nvPr/>
            </p:nvSpPr>
            <p:spPr>
              <a:xfrm>
                <a:off x="-2487612" y="695325"/>
                <a:ext cx="344488" cy="395288"/>
              </a:xfrm>
              <a:custGeom>
                <a:avLst/>
                <a:gdLst/>
                <a:ahLst/>
                <a:cxnLst/>
                <a:rect l="0" t="0" r="0" b="0"/>
                <a:pathLst>
                  <a:path w="217" h="249" extrusionOk="0">
                    <a:moveTo>
                      <a:pt x="73" y="146"/>
                    </a:moveTo>
                    <a:lnTo>
                      <a:pt x="102" y="62"/>
                    </a:lnTo>
                    <a:lnTo>
                      <a:pt x="102" y="62"/>
                    </a:lnTo>
                    <a:lnTo>
                      <a:pt x="108" y="78"/>
                    </a:lnTo>
                    <a:lnTo>
                      <a:pt x="110" y="69"/>
                    </a:lnTo>
                    <a:lnTo>
                      <a:pt x="112" y="69"/>
                    </a:lnTo>
                    <a:lnTo>
                      <a:pt x="139" y="152"/>
                    </a:lnTo>
                    <a:lnTo>
                      <a:pt x="142" y="152"/>
                    </a:lnTo>
                    <a:lnTo>
                      <a:pt x="119" y="81"/>
                    </a:lnTo>
                    <a:lnTo>
                      <a:pt x="120" y="78"/>
                    </a:lnTo>
                    <a:lnTo>
                      <a:pt x="120" y="78"/>
                    </a:lnTo>
                    <a:lnTo>
                      <a:pt x="148" y="161"/>
                    </a:lnTo>
                    <a:lnTo>
                      <a:pt x="90" y="161"/>
                    </a:lnTo>
                    <a:lnTo>
                      <a:pt x="93" y="154"/>
                    </a:lnTo>
                    <a:lnTo>
                      <a:pt x="81" y="154"/>
                    </a:lnTo>
                    <a:lnTo>
                      <a:pt x="84" y="146"/>
                    </a:lnTo>
                    <a:lnTo>
                      <a:pt x="73" y="146"/>
                    </a:lnTo>
                    <a:close/>
                    <a:moveTo>
                      <a:pt x="135" y="8"/>
                    </a:moveTo>
                    <a:lnTo>
                      <a:pt x="95" y="8"/>
                    </a:lnTo>
                    <a:lnTo>
                      <a:pt x="14" y="240"/>
                    </a:lnTo>
                    <a:lnTo>
                      <a:pt x="41" y="240"/>
                    </a:lnTo>
                    <a:lnTo>
                      <a:pt x="60" y="185"/>
                    </a:lnTo>
                    <a:lnTo>
                      <a:pt x="143" y="185"/>
                    </a:lnTo>
                    <a:lnTo>
                      <a:pt x="146" y="193"/>
                    </a:lnTo>
                    <a:lnTo>
                      <a:pt x="152" y="193"/>
                    </a:lnTo>
                    <a:lnTo>
                      <a:pt x="171" y="249"/>
                    </a:lnTo>
                    <a:lnTo>
                      <a:pt x="172" y="249"/>
                    </a:lnTo>
                    <a:lnTo>
                      <a:pt x="169" y="240"/>
                    </a:lnTo>
                    <a:lnTo>
                      <a:pt x="172" y="240"/>
                    </a:lnTo>
                    <a:lnTo>
                      <a:pt x="159" y="200"/>
                    </a:lnTo>
                    <a:lnTo>
                      <a:pt x="161" y="200"/>
                    </a:lnTo>
                    <a:lnTo>
                      <a:pt x="174" y="240"/>
                    </a:lnTo>
                    <a:lnTo>
                      <a:pt x="217" y="240"/>
                    </a:lnTo>
                    <a:lnTo>
                      <a:pt x="135" y="8"/>
                    </a:lnTo>
                    <a:close/>
                    <a:moveTo>
                      <a:pt x="89" y="0"/>
                    </a:moveTo>
                    <a:lnTo>
                      <a:pt x="87" y="0"/>
                    </a:lnTo>
                    <a:lnTo>
                      <a:pt x="0" y="249"/>
                    </a:lnTo>
                    <a:lnTo>
                      <a:pt x="2" y="249"/>
                    </a:lnTo>
                    <a:lnTo>
                      <a:pt x="2" y="246"/>
                    </a:lnTo>
                    <a:lnTo>
                      <a:pt x="2" y="246"/>
                    </a:lnTo>
                    <a:lnTo>
                      <a:pt x="89"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5" name="Shape 260">
                <a:extLst>
                  <a:ext uri="{FF2B5EF4-FFF2-40B4-BE49-F238E27FC236}">
                    <a16:creationId xmlns:a16="http://schemas.microsoft.com/office/drawing/2014/main" id="{A8C7F037-C8EE-4D22-BBFD-DD06D07797BC}"/>
                  </a:ext>
                </a:extLst>
              </p:cNvPr>
              <p:cNvSpPr/>
              <p:nvPr/>
            </p:nvSpPr>
            <p:spPr>
              <a:xfrm>
                <a:off x="-2487612" y="695325"/>
                <a:ext cx="344488" cy="395288"/>
              </a:xfrm>
              <a:custGeom>
                <a:avLst/>
                <a:gdLst/>
                <a:ahLst/>
                <a:cxnLst/>
                <a:rect l="0" t="0" r="0" b="0"/>
                <a:pathLst>
                  <a:path w="217" h="249" extrusionOk="0">
                    <a:moveTo>
                      <a:pt x="73" y="146"/>
                    </a:moveTo>
                    <a:lnTo>
                      <a:pt x="102" y="62"/>
                    </a:lnTo>
                    <a:lnTo>
                      <a:pt x="102" y="62"/>
                    </a:lnTo>
                    <a:lnTo>
                      <a:pt x="108" y="78"/>
                    </a:lnTo>
                    <a:lnTo>
                      <a:pt x="110" y="69"/>
                    </a:lnTo>
                    <a:lnTo>
                      <a:pt x="112" y="69"/>
                    </a:lnTo>
                    <a:lnTo>
                      <a:pt x="139" y="152"/>
                    </a:lnTo>
                    <a:lnTo>
                      <a:pt x="142" y="152"/>
                    </a:lnTo>
                    <a:lnTo>
                      <a:pt x="119" y="81"/>
                    </a:lnTo>
                    <a:lnTo>
                      <a:pt x="120" y="78"/>
                    </a:lnTo>
                    <a:lnTo>
                      <a:pt x="120" y="78"/>
                    </a:lnTo>
                    <a:lnTo>
                      <a:pt x="148" y="161"/>
                    </a:lnTo>
                    <a:lnTo>
                      <a:pt x="90" y="161"/>
                    </a:lnTo>
                    <a:lnTo>
                      <a:pt x="93" y="154"/>
                    </a:lnTo>
                    <a:lnTo>
                      <a:pt x="81" y="154"/>
                    </a:lnTo>
                    <a:lnTo>
                      <a:pt x="84" y="146"/>
                    </a:lnTo>
                    <a:lnTo>
                      <a:pt x="73" y="146"/>
                    </a:lnTo>
                    <a:moveTo>
                      <a:pt x="135" y="8"/>
                    </a:moveTo>
                    <a:lnTo>
                      <a:pt x="95" y="8"/>
                    </a:lnTo>
                    <a:lnTo>
                      <a:pt x="14" y="240"/>
                    </a:lnTo>
                    <a:lnTo>
                      <a:pt x="41" y="240"/>
                    </a:lnTo>
                    <a:lnTo>
                      <a:pt x="60" y="185"/>
                    </a:lnTo>
                    <a:lnTo>
                      <a:pt x="143" y="185"/>
                    </a:lnTo>
                    <a:lnTo>
                      <a:pt x="146" y="193"/>
                    </a:lnTo>
                    <a:lnTo>
                      <a:pt x="152" y="193"/>
                    </a:lnTo>
                    <a:lnTo>
                      <a:pt x="171" y="249"/>
                    </a:lnTo>
                    <a:lnTo>
                      <a:pt x="172" y="249"/>
                    </a:lnTo>
                    <a:lnTo>
                      <a:pt x="169" y="240"/>
                    </a:lnTo>
                    <a:lnTo>
                      <a:pt x="172" y="240"/>
                    </a:lnTo>
                    <a:lnTo>
                      <a:pt x="159" y="200"/>
                    </a:lnTo>
                    <a:lnTo>
                      <a:pt x="161" y="200"/>
                    </a:lnTo>
                    <a:lnTo>
                      <a:pt x="174" y="240"/>
                    </a:lnTo>
                    <a:lnTo>
                      <a:pt x="217" y="240"/>
                    </a:lnTo>
                    <a:lnTo>
                      <a:pt x="135" y="8"/>
                    </a:lnTo>
                    <a:moveTo>
                      <a:pt x="89" y="0"/>
                    </a:moveTo>
                    <a:lnTo>
                      <a:pt x="87" y="0"/>
                    </a:lnTo>
                    <a:lnTo>
                      <a:pt x="0" y="249"/>
                    </a:lnTo>
                    <a:lnTo>
                      <a:pt x="2" y="249"/>
                    </a:lnTo>
                    <a:lnTo>
                      <a:pt x="2" y="246"/>
                    </a:lnTo>
                    <a:lnTo>
                      <a:pt x="2" y="246"/>
                    </a:lnTo>
                    <a:lnTo>
                      <a:pt x="8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6" name="Shape 261">
                <a:extLst>
                  <a:ext uri="{FF2B5EF4-FFF2-40B4-BE49-F238E27FC236}">
                    <a16:creationId xmlns:a16="http://schemas.microsoft.com/office/drawing/2014/main" id="{AEE5B594-24A3-47F2-960D-6CC5E7044B1C}"/>
                  </a:ext>
                </a:extLst>
              </p:cNvPr>
              <p:cNvSpPr/>
              <p:nvPr/>
            </p:nvSpPr>
            <p:spPr>
              <a:xfrm>
                <a:off x="-2346325" y="693738"/>
                <a:ext cx="88900" cy="14288"/>
              </a:xfrm>
              <a:custGeom>
                <a:avLst/>
                <a:gdLst/>
                <a:ahLst/>
                <a:cxnLst/>
                <a:rect l="0" t="0" r="0" b="0"/>
                <a:pathLst>
                  <a:path w="56" h="9" extrusionOk="0">
                    <a:moveTo>
                      <a:pt x="52" y="0"/>
                    </a:moveTo>
                    <a:lnTo>
                      <a:pt x="0" y="0"/>
                    </a:lnTo>
                    <a:lnTo>
                      <a:pt x="0" y="1"/>
                    </a:lnTo>
                    <a:lnTo>
                      <a:pt x="50" y="1"/>
                    </a:lnTo>
                    <a:lnTo>
                      <a:pt x="50" y="4"/>
                    </a:lnTo>
                    <a:lnTo>
                      <a:pt x="51" y="4"/>
                    </a:lnTo>
                    <a:lnTo>
                      <a:pt x="53" y="9"/>
                    </a:lnTo>
                    <a:lnTo>
                      <a:pt x="56" y="9"/>
                    </a:lnTo>
                    <a:lnTo>
                      <a:pt x="52"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7" name="Shape 262">
                <a:extLst>
                  <a:ext uri="{FF2B5EF4-FFF2-40B4-BE49-F238E27FC236}">
                    <a16:creationId xmlns:a16="http://schemas.microsoft.com/office/drawing/2014/main" id="{942E6A30-ECA0-49F6-8317-4385DE395867}"/>
                  </a:ext>
                </a:extLst>
              </p:cNvPr>
              <p:cNvSpPr/>
              <p:nvPr/>
            </p:nvSpPr>
            <p:spPr>
              <a:xfrm>
                <a:off x="-2346325" y="693738"/>
                <a:ext cx="88900" cy="14288"/>
              </a:xfrm>
              <a:custGeom>
                <a:avLst/>
                <a:gdLst/>
                <a:ahLst/>
                <a:cxnLst/>
                <a:rect l="0" t="0" r="0" b="0"/>
                <a:pathLst>
                  <a:path w="56" h="9" extrusionOk="0">
                    <a:moveTo>
                      <a:pt x="52" y="0"/>
                    </a:moveTo>
                    <a:lnTo>
                      <a:pt x="0" y="0"/>
                    </a:lnTo>
                    <a:lnTo>
                      <a:pt x="0" y="1"/>
                    </a:lnTo>
                    <a:lnTo>
                      <a:pt x="50" y="1"/>
                    </a:lnTo>
                    <a:lnTo>
                      <a:pt x="50" y="4"/>
                    </a:lnTo>
                    <a:lnTo>
                      <a:pt x="51" y="4"/>
                    </a:lnTo>
                    <a:lnTo>
                      <a:pt x="53" y="9"/>
                    </a:lnTo>
                    <a:lnTo>
                      <a:pt x="56" y="9"/>
                    </a:lnTo>
                    <a:lnTo>
                      <a:pt x="5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8" name="Shape 263">
                <a:extLst>
                  <a:ext uri="{FF2B5EF4-FFF2-40B4-BE49-F238E27FC236}">
                    <a16:creationId xmlns:a16="http://schemas.microsoft.com/office/drawing/2014/main" id="{344D7B3F-6D92-4645-ACA3-02303CE8D02C}"/>
                  </a:ext>
                </a:extLst>
              </p:cNvPr>
              <p:cNvSpPr/>
              <p:nvPr/>
            </p:nvSpPr>
            <p:spPr>
              <a:xfrm>
                <a:off x="-2484437" y="695325"/>
                <a:ext cx="217488" cy="390525"/>
              </a:xfrm>
              <a:custGeom>
                <a:avLst/>
                <a:gdLst/>
                <a:ahLst/>
                <a:cxnLst/>
                <a:rect l="0" t="0" r="0" b="0"/>
                <a:pathLst>
                  <a:path w="137" h="246" extrusionOk="0">
                    <a:moveTo>
                      <a:pt x="137" y="0"/>
                    </a:moveTo>
                    <a:lnTo>
                      <a:pt x="87" y="0"/>
                    </a:lnTo>
                    <a:lnTo>
                      <a:pt x="0" y="246"/>
                    </a:lnTo>
                    <a:lnTo>
                      <a:pt x="0" y="246"/>
                    </a:lnTo>
                    <a:lnTo>
                      <a:pt x="2" y="240"/>
                    </a:lnTo>
                    <a:lnTo>
                      <a:pt x="12" y="240"/>
                    </a:lnTo>
                    <a:lnTo>
                      <a:pt x="93" y="8"/>
                    </a:lnTo>
                    <a:lnTo>
                      <a:pt x="133" y="8"/>
                    </a:lnTo>
                    <a:lnTo>
                      <a:pt x="131" y="3"/>
                    </a:lnTo>
                    <a:lnTo>
                      <a:pt x="137" y="3"/>
                    </a:lnTo>
                    <a:lnTo>
                      <a:pt x="137"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59" name="Shape 264">
                <a:extLst>
                  <a:ext uri="{FF2B5EF4-FFF2-40B4-BE49-F238E27FC236}">
                    <a16:creationId xmlns:a16="http://schemas.microsoft.com/office/drawing/2014/main" id="{E2EB3E51-F0AC-48BB-A161-570EE3F69830}"/>
                  </a:ext>
                </a:extLst>
              </p:cNvPr>
              <p:cNvSpPr/>
              <p:nvPr/>
            </p:nvSpPr>
            <p:spPr>
              <a:xfrm>
                <a:off x="-2484437" y="695325"/>
                <a:ext cx="217488" cy="390525"/>
              </a:xfrm>
              <a:custGeom>
                <a:avLst/>
                <a:gdLst/>
                <a:ahLst/>
                <a:cxnLst/>
                <a:rect l="0" t="0" r="0" b="0"/>
                <a:pathLst>
                  <a:path w="137" h="246" extrusionOk="0">
                    <a:moveTo>
                      <a:pt x="137" y="0"/>
                    </a:moveTo>
                    <a:lnTo>
                      <a:pt x="87" y="0"/>
                    </a:lnTo>
                    <a:lnTo>
                      <a:pt x="0" y="246"/>
                    </a:lnTo>
                    <a:lnTo>
                      <a:pt x="0" y="246"/>
                    </a:lnTo>
                    <a:lnTo>
                      <a:pt x="2" y="240"/>
                    </a:lnTo>
                    <a:lnTo>
                      <a:pt x="12" y="240"/>
                    </a:lnTo>
                    <a:lnTo>
                      <a:pt x="93" y="8"/>
                    </a:lnTo>
                    <a:lnTo>
                      <a:pt x="133" y="8"/>
                    </a:lnTo>
                    <a:lnTo>
                      <a:pt x="131" y="3"/>
                    </a:lnTo>
                    <a:lnTo>
                      <a:pt x="137" y="3"/>
                    </a:lnTo>
                    <a:lnTo>
                      <a:pt x="13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0" name="Shape 265">
                <a:extLst>
                  <a:ext uri="{FF2B5EF4-FFF2-40B4-BE49-F238E27FC236}">
                    <a16:creationId xmlns:a16="http://schemas.microsoft.com/office/drawing/2014/main" id="{9EEFDAE9-CB2D-4CA3-8BCF-02878F127865}"/>
                  </a:ext>
                </a:extLst>
              </p:cNvPr>
              <p:cNvSpPr/>
              <p:nvPr/>
            </p:nvSpPr>
            <p:spPr>
              <a:xfrm>
                <a:off x="-2339975" y="936625"/>
                <a:ext cx="74613" cy="3175"/>
              </a:xfrm>
              <a:custGeom>
                <a:avLst/>
                <a:gdLst/>
                <a:ahLst/>
                <a:cxnLst/>
                <a:rect l="0" t="0" r="0" b="0"/>
                <a:pathLst>
                  <a:path w="47" h="2" extrusionOk="0">
                    <a:moveTo>
                      <a:pt x="46" y="0"/>
                    </a:moveTo>
                    <a:lnTo>
                      <a:pt x="1" y="0"/>
                    </a:lnTo>
                    <a:lnTo>
                      <a:pt x="0" y="2"/>
                    </a:lnTo>
                    <a:lnTo>
                      <a:pt x="47" y="2"/>
                    </a:lnTo>
                    <a:lnTo>
                      <a:pt x="46"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1" name="Shape 266">
                <a:extLst>
                  <a:ext uri="{FF2B5EF4-FFF2-40B4-BE49-F238E27FC236}">
                    <a16:creationId xmlns:a16="http://schemas.microsoft.com/office/drawing/2014/main" id="{35935541-F4A1-4D4F-B49E-2BD6D9D641FC}"/>
                  </a:ext>
                </a:extLst>
              </p:cNvPr>
              <p:cNvSpPr/>
              <p:nvPr/>
            </p:nvSpPr>
            <p:spPr>
              <a:xfrm>
                <a:off x="-2339975" y="936625"/>
                <a:ext cx="74613" cy="3175"/>
              </a:xfrm>
              <a:custGeom>
                <a:avLst/>
                <a:gdLst/>
                <a:ahLst/>
                <a:cxnLst/>
                <a:rect l="0" t="0" r="0" b="0"/>
                <a:pathLst>
                  <a:path w="47" h="2" extrusionOk="0">
                    <a:moveTo>
                      <a:pt x="46" y="0"/>
                    </a:moveTo>
                    <a:lnTo>
                      <a:pt x="1" y="0"/>
                    </a:lnTo>
                    <a:lnTo>
                      <a:pt x="0" y="2"/>
                    </a:lnTo>
                    <a:lnTo>
                      <a:pt x="47" y="2"/>
                    </a:lnTo>
                    <a:lnTo>
                      <a:pt x="4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2" name="Shape 267">
                <a:extLst>
                  <a:ext uri="{FF2B5EF4-FFF2-40B4-BE49-F238E27FC236}">
                    <a16:creationId xmlns:a16="http://schemas.microsoft.com/office/drawing/2014/main" id="{4E17719B-4DFD-4B66-A0DB-4BAB9193E332}"/>
                  </a:ext>
                </a:extLst>
              </p:cNvPr>
              <p:cNvSpPr/>
              <p:nvPr/>
            </p:nvSpPr>
            <p:spPr>
              <a:xfrm>
                <a:off x="-2344737" y="819150"/>
                <a:ext cx="92075" cy="131763"/>
              </a:xfrm>
              <a:custGeom>
                <a:avLst/>
                <a:gdLst/>
                <a:ahLst/>
                <a:cxnLst/>
                <a:rect l="0" t="0" r="0" b="0"/>
                <a:pathLst>
                  <a:path w="58" h="83" extrusionOk="0">
                    <a:moveTo>
                      <a:pt x="30" y="0"/>
                    </a:moveTo>
                    <a:lnTo>
                      <a:pt x="30" y="0"/>
                    </a:lnTo>
                    <a:lnTo>
                      <a:pt x="29" y="3"/>
                    </a:lnTo>
                    <a:lnTo>
                      <a:pt x="52" y="74"/>
                    </a:lnTo>
                    <a:lnTo>
                      <a:pt x="49" y="74"/>
                    </a:lnTo>
                    <a:lnTo>
                      <a:pt x="50" y="76"/>
                    </a:lnTo>
                    <a:lnTo>
                      <a:pt x="3" y="76"/>
                    </a:lnTo>
                    <a:lnTo>
                      <a:pt x="0" y="83"/>
                    </a:lnTo>
                    <a:lnTo>
                      <a:pt x="58" y="83"/>
                    </a:lnTo>
                    <a:lnTo>
                      <a:pt x="30"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3" name="Shape 268">
                <a:extLst>
                  <a:ext uri="{FF2B5EF4-FFF2-40B4-BE49-F238E27FC236}">
                    <a16:creationId xmlns:a16="http://schemas.microsoft.com/office/drawing/2014/main" id="{705CDB00-EA2C-4900-A9B1-BC5F01C6029E}"/>
                  </a:ext>
                </a:extLst>
              </p:cNvPr>
              <p:cNvSpPr/>
              <p:nvPr/>
            </p:nvSpPr>
            <p:spPr>
              <a:xfrm>
                <a:off x="-2344737" y="819150"/>
                <a:ext cx="92075" cy="131763"/>
              </a:xfrm>
              <a:custGeom>
                <a:avLst/>
                <a:gdLst/>
                <a:ahLst/>
                <a:cxnLst/>
                <a:rect l="0" t="0" r="0" b="0"/>
                <a:pathLst>
                  <a:path w="58" h="83" extrusionOk="0">
                    <a:moveTo>
                      <a:pt x="30" y="0"/>
                    </a:moveTo>
                    <a:lnTo>
                      <a:pt x="30" y="0"/>
                    </a:lnTo>
                    <a:lnTo>
                      <a:pt x="29" y="3"/>
                    </a:lnTo>
                    <a:lnTo>
                      <a:pt x="52" y="74"/>
                    </a:lnTo>
                    <a:lnTo>
                      <a:pt x="49" y="74"/>
                    </a:lnTo>
                    <a:lnTo>
                      <a:pt x="50" y="76"/>
                    </a:lnTo>
                    <a:lnTo>
                      <a:pt x="3" y="76"/>
                    </a:lnTo>
                    <a:lnTo>
                      <a:pt x="0" y="83"/>
                    </a:lnTo>
                    <a:lnTo>
                      <a:pt x="58" y="83"/>
                    </a:lnTo>
                    <a:lnTo>
                      <a:pt x="3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4" name="Shape 269">
                <a:extLst>
                  <a:ext uri="{FF2B5EF4-FFF2-40B4-BE49-F238E27FC236}">
                    <a16:creationId xmlns:a16="http://schemas.microsoft.com/office/drawing/2014/main" id="{5092EF17-F1AD-4D1E-A8FB-8E6F7E860501}"/>
                  </a:ext>
                </a:extLst>
              </p:cNvPr>
              <p:cNvSpPr/>
              <p:nvPr/>
            </p:nvSpPr>
            <p:spPr>
              <a:xfrm>
                <a:off x="-2235200" y="1012825"/>
                <a:ext cx="23813" cy="63500"/>
              </a:xfrm>
              <a:custGeom>
                <a:avLst/>
                <a:gdLst/>
                <a:ahLst/>
                <a:cxnLst/>
                <a:rect l="0" t="0" r="0" b="0"/>
                <a:pathLst>
                  <a:path w="15" h="40" extrusionOk="0">
                    <a:moveTo>
                      <a:pt x="2" y="0"/>
                    </a:moveTo>
                    <a:lnTo>
                      <a:pt x="0" y="0"/>
                    </a:lnTo>
                    <a:lnTo>
                      <a:pt x="13" y="40"/>
                    </a:lnTo>
                    <a:lnTo>
                      <a:pt x="15" y="40"/>
                    </a:lnTo>
                    <a:lnTo>
                      <a:pt x="2"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5" name="Shape 270">
                <a:extLst>
                  <a:ext uri="{FF2B5EF4-FFF2-40B4-BE49-F238E27FC236}">
                    <a16:creationId xmlns:a16="http://schemas.microsoft.com/office/drawing/2014/main" id="{F33ACE63-3C2B-4553-9731-5ED2AA715CBD}"/>
                  </a:ext>
                </a:extLst>
              </p:cNvPr>
              <p:cNvSpPr/>
              <p:nvPr/>
            </p:nvSpPr>
            <p:spPr>
              <a:xfrm>
                <a:off x="-2235200" y="1012825"/>
                <a:ext cx="23813" cy="63500"/>
              </a:xfrm>
              <a:custGeom>
                <a:avLst/>
                <a:gdLst/>
                <a:ahLst/>
                <a:cxnLst/>
                <a:rect l="0" t="0" r="0" b="0"/>
                <a:pathLst>
                  <a:path w="15" h="40" extrusionOk="0">
                    <a:moveTo>
                      <a:pt x="2" y="0"/>
                    </a:moveTo>
                    <a:lnTo>
                      <a:pt x="0" y="0"/>
                    </a:lnTo>
                    <a:lnTo>
                      <a:pt x="13" y="40"/>
                    </a:lnTo>
                    <a:lnTo>
                      <a:pt x="15" y="40"/>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6" name="Shape 271">
                <a:extLst>
                  <a:ext uri="{FF2B5EF4-FFF2-40B4-BE49-F238E27FC236}">
                    <a16:creationId xmlns:a16="http://schemas.microsoft.com/office/drawing/2014/main" id="{2B9F7B4B-2628-4D5E-8E3D-6BCA5B1DFFCF}"/>
                  </a:ext>
                </a:extLst>
              </p:cNvPr>
              <p:cNvSpPr/>
              <p:nvPr/>
            </p:nvSpPr>
            <p:spPr>
              <a:xfrm>
                <a:off x="-2354262" y="819150"/>
                <a:ext cx="39688" cy="107950"/>
              </a:xfrm>
              <a:custGeom>
                <a:avLst/>
                <a:gdLst/>
                <a:ahLst/>
                <a:cxnLst/>
                <a:rect l="0" t="0" r="0" b="0"/>
                <a:pathLst>
                  <a:path w="25" h="68" extrusionOk="0">
                    <a:moveTo>
                      <a:pt x="24" y="0"/>
                    </a:moveTo>
                    <a:lnTo>
                      <a:pt x="0" y="68"/>
                    </a:lnTo>
                    <a:lnTo>
                      <a:pt x="3" y="68"/>
                    </a:lnTo>
                    <a:lnTo>
                      <a:pt x="25" y="3"/>
                    </a:lnTo>
                    <a:lnTo>
                      <a:pt x="24"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7" name="Shape 272">
                <a:extLst>
                  <a:ext uri="{FF2B5EF4-FFF2-40B4-BE49-F238E27FC236}">
                    <a16:creationId xmlns:a16="http://schemas.microsoft.com/office/drawing/2014/main" id="{3ABEE8DE-875D-4054-9670-CFD9C6A5E9CB}"/>
                  </a:ext>
                </a:extLst>
              </p:cNvPr>
              <p:cNvSpPr/>
              <p:nvPr/>
            </p:nvSpPr>
            <p:spPr>
              <a:xfrm>
                <a:off x="-2354262" y="819150"/>
                <a:ext cx="39688" cy="107950"/>
              </a:xfrm>
              <a:custGeom>
                <a:avLst/>
                <a:gdLst/>
                <a:ahLst/>
                <a:cxnLst/>
                <a:rect l="0" t="0" r="0" b="0"/>
                <a:pathLst>
                  <a:path w="25" h="68" extrusionOk="0">
                    <a:moveTo>
                      <a:pt x="24" y="0"/>
                    </a:moveTo>
                    <a:lnTo>
                      <a:pt x="0" y="68"/>
                    </a:lnTo>
                    <a:lnTo>
                      <a:pt x="3" y="68"/>
                    </a:lnTo>
                    <a:lnTo>
                      <a:pt x="25" y="3"/>
                    </a:lnTo>
                    <a:lnTo>
                      <a:pt x="2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8" name="Shape 273">
                <a:extLst>
                  <a:ext uri="{FF2B5EF4-FFF2-40B4-BE49-F238E27FC236}">
                    <a16:creationId xmlns:a16="http://schemas.microsoft.com/office/drawing/2014/main" id="{4EFF4AE4-93D9-4BF7-961A-D3532B4CAE66}"/>
                  </a:ext>
                </a:extLst>
              </p:cNvPr>
              <p:cNvSpPr/>
              <p:nvPr/>
            </p:nvSpPr>
            <p:spPr>
              <a:xfrm>
                <a:off x="-2371725" y="793750"/>
                <a:ext cx="55563" cy="133350"/>
              </a:xfrm>
              <a:custGeom>
                <a:avLst/>
                <a:gdLst/>
                <a:ahLst/>
                <a:cxnLst/>
                <a:rect l="0" t="0" r="0" b="0"/>
                <a:pathLst>
                  <a:path w="35" h="84" extrusionOk="0">
                    <a:moveTo>
                      <a:pt x="29" y="0"/>
                    </a:moveTo>
                    <a:lnTo>
                      <a:pt x="29" y="0"/>
                    </a:lnTo>
                    <a:lnTo>
                      <a:pt x="0" y="84"/>
                    </a:lnTo>
                    <a:lnTo>
                      <a:pt x="11" y="84"/>
                    </a:lnTo>
                    <a:lnTo>
                      <a:pt x="35" y="16"/>
                    </a:lnTo>
                    <a:lnTo>
                      <a:pt x="29"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69" name="Shape 274">
                <a:extLst>
                  <a:ext uri="{FF2B5EF4-FFF2-40B4-BE49-F238E27FC236}">
                    <a16:creationId xmlns:a16="http://schemas.microsoft.com/office/drawing/2014/main" id="{504BC5A7-7376-4291-AB8B-6FAB9C5C5F93}"/>
                  </a:ext>
                </a:extLst>
              </p:cNvPr>
              <p:cNvSpPr/>
              <p:nvPr/>
            </p:nvSpPr>
            <p:spPr>
              <a:xfrm>
                <a:off x="-2371725" y="793750"/>
                <a:ext cx="55563" cy="133350"/>
              </a:xfrm>
              <a:custGeom>
                <a:avLst/>
                <a:gdLst/>
                <a:ahLst/>
                <a:cxnLst/>
                <a:rect l="0" t="0" r="0" b="0"/>
                <a:pathLst>
                  <a:path w="35" h="84" extrusionOk="0">
                    <a:moveTo>
                      <a:pt x="29" y="0"/>
                    </a:moveTo>
                    <a:lnTo>
                      <a:pt x="29" y="0"/>
                    </a:lnTo>
                    <a:lnTo>
                      <a:pt x="0" y="84"/>
                    </a:lnTo>
                    <a:lnTo>
                      <a:pt x="11" y="84"/>
                    </a:lnTo>
                    <a:lnTo>
                      <a:pt x="35" y="16"/>
                    </a:lnTo>
                    <a:lnTo>
                      <a:pt x="2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0" name="Shape 275">
                <a:extLst>
                  <a:ext uri="{FF2B5EF4-FFF2-40B4-BE49-F238E27FC236}">
                    <a16:creationId xmlns:a16="http://schemas.microsoft.com/office/drawing/2014/main" id="{96227809-2518-436B-B50A-3D31EF7C51FB}"/>
                  </a:ext>
                </a:extLst>
              </p:cNvPr>
              <p:cNvSpPr/>
              <p:nvPr/>
            </p:nvSpPr>
            <p:spPr>
              <a:xfrm>
                <a:off x="-2486025" y="1001713"/>
                <a:ext cx="231775" cy="92075"/>
              </a:xfrm>
              <a:custGeom>
                <a:avLst/>
                <a:gdLst/>
                <a:ahLst/>
                <a:cxnLst/>
                <a:rect l="0" t="0" r="0" b="0"/>
                <a:pathLst>
                  <a:path w="146" h="58" extrusionOk="0">
                    <a:moveTo>
                      <a:pt x="145" y="0"/>
                    </a:moveTo>
                    <a:lnTo>
                      <a:pt x="67" y="0"/>
                    </a:lnTo>
                    <a:lnTo>
                      <a:pt x="48" y="56"/>
                    </a:lnTo>
                    <a:lnTo>
                      <a:pt x="1" y="56"/>
                    </a:lnTo>
                    <a:lnTo>
                      <a:pt x="0" y="58"/>
                    </a:lnTo>
                    <a:lnTo>
                      <a:pt x="50" y="58"/>
                    </a:lnTo>
                    <a:lnTo>
                      <a:pt x="69" y="3"/>
                    </a:lnTo>
                    <a:lnTo>
                      <a:pt x="146" y="3"/>
                    </a:lnTo>
                    <a:lnTo>
                      <a:pt x="145"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1" name="Shape 276">
                <a:extLst>
                  <a:ext uri="{FF2B5EF4-FFF2-40B4-BE49-F238E27FC236}">
                    <a16:creationId xmlns:a16="http://schemas.microsoft.com/office/drawing/2014/main" id="{A215416C-A6C7-4DFF-AEE0-F2727E520B6B}"/>
                  </a:ext>
                </a:extLst>
              </p:cNvPr>
              <p:cNvSpPr/>
              <p:nvPr/>
            </p:nvSpPr>
            <p:spPr>
              <a:xfrm>
                <a:off x="-2486025" y="1001713"/>
                <a:ext cx="231775" cy="92075"/>
              </a:xfrm>
              <a:custGeom>
                <a:avLst/>
                <a:gdLst/>
                <a:ahLst/>
                <a:cxnLst/>
                <a:rect l="0" t="0" r="0" b="0"/>
                <a:pathLst>
                  <a:path w="146" h="58" extrusionOk="0">
                    <a:moveTo>
                      <a:pt x="145" y="0"/>
                    </a:moveTo>
                    <a:lnTo>
                      <a:pt x="67" y="0"/>
                    </a:lnTo>
                    <a:lnTo>
                      <a:pt x="48" y="56"/>
                    </a:lnTo>
                    <a:lnTo>
                      <a:pt x="1" y="56"/>
                    </a:lnTo>
                    <a:lnTo>
                      <a:pt x="0" y="58"/>
                    </a:lnTo>
                    <a:lnTo>
                      <a:pt x="50" y="58"/>
                    </a:lnTo>
                    <a:lnTo>
                      <a:pt x="69" y="3"/>
                    </a:lnTo>
                    <a:lnTo>
                      <a:pt x="146" y="3"/>
                    </a:lnTo>
                    <a:lnTo>
                      <a:pt x="14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2" name="Shape 277">
                <a:extLst>
                  <a:ext uri="{FF2B5EF4-FFF2-40B4-BE49-F238E27FC236}">
                    <a16:creationId xmlns:a16="http://schemas.microsoft.com/office/drawing/2014/main" id="{FFE38DBD-D0DE-4712-8779-0178771D6511}"/>
                  </a:ext>
                </a:extLst>
              </p:cNvPr>
              <p:cNvSpPr/>
              <p:nvPr/>
            </p:nvSpPr>
            <p:spPr>
              <a:xfrm>
                <a:off x="-2484437" y="989013"/>
                <a:ext cx="228600" cy="101600"/>
              </a:xfrm>
              <a:custGeom>
                <a:avLst/>
                <a:gdLst/>
                <a:ahLst/>
                <a:cxnLst/>
                <a:rect l="0" t="0" r="0" b="0"/>
                <a:pathLst>
                  <a:path w="144" h="64" extrusionOk="0">
                    <a:moveTo>
                      <a:pt x="141" y="0"/>
                    </a:moveTo>
                    <a:lnTo>
                      <a:pt x="58" y="0"/>
                    </a:lnTo>
                    <a:lnTo>
                      <a:pt x="39" y="55"/>
                    </a:lnTo>
                    <a:lnTo>
                      <a:pt x="12" y="55"/>
                    </a:lnTo>
                    <a:lnTo>
                      <a:pt x="9" y="61"/>
                    </a:lnTo>
                    <a:lnTo>
                      <a:pt x="0" y="61"/>
                    </a:lnTo>
                    <a:lnTo>
                      <a:pt x="0" y="64"/>
                    </a:lnTo>
                    <a:lnTo>
                      <a:pt x="47" y="64"/>
                    </a:lnTo>
                    <a:lnTo>
                      <a:pt x="66" y="8"/>
                    </a:lnTo>
                    <a:lnTo>
                      <a:pt x="144" y="8"/>
                    </a:lnTo>
                    <a:lnTo>
                      <a:pt x="141"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3" name="Shape 278">
                <a:extLst>
                  <a:ext uri="{FF2B5EF4-FFF2-40B4-BE49-F238E27FC236}">
                    <a16:creationId xmlns:a16="http://schemas.microsoft.com/office/drawing/2014/main" id="{D8C9AF91-5E42-4955-95C0-63D8A75CA00C}"/>
                  </a:ext>
                </a:extLst>
              </p:cNvPr>
              <p:cNvSpPr/>
              <p:nvPr/>
            </p:nvSpPr>
            <p:spPr>
              <a:xfrm>
                <a:off x="-2484437" y="989013"/>
                <a:ext cx="228600" cy="101600"/>
              </a:xfrm>
              <a:custGeom>
                <a:avLst/>
                <a:gdLst/>
                <a:ahLst/>
                <a:cxnLst/>
                <a:rect l="0" t="0" r="0" b="0"/>
                <a:pathLst>
                  <a:path w="144" h="64" extrusionOk="0">
                    <a:moveTo>
                      <a:pt x="141" y="0"/>
                    </a:moveTo>
                    <a:lnTo>
                      <a:pt x="58" y="0"/>
                    </a:lnTo>
                    <a:lnTo>
                      <a:pt x="39" y="55"/>
                    </a:lnTo>
                    <a:lnTo>
                      <a:pt x="12" y="55"/>
                    </a:lnTo>
                    <a:lnTo>
                      <a:pt x="9" y="61"/>
                    </a:lnTo>
                    <a:lnTo>
                      <a:pt x="0" y="61"/>
                    </a:lnTo>
                    <a:lnTo>
                      <a:pt x="0" y="64"/>
                    </a:lnTo>
                    <a:lnTo>
                      <a:pt x="47" y="64"/>
                    </a:lnTo>
                    <a:lnTo>
                      <a:pt x="66" y="8"/>
                    </a:lnTo>
                    <a:lnTo>
                      <a:pt x="144" y="8"/>
                    </a:lnTo>
                    <a:lnTo>
                      <a:pt x="14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4" name="Shape 279">
                <a:extLst>
                  <a:ext uri="{FF2B5EF4-FFF2-40B4-BE49-F238E27FC236}">
                    <a16:creationId xmlns:a16="http://schemas.microsoft.com/office/drawing/2014/main" id="{8225E259-8194-4BCA-B782-9476553FDCAF}"/>
                  </a:ext>
                </a:extLst>
              </p:cNvPr>
              <p:cNvSpPr/>
              <p:nvPr/>
            </p:nvSpPr>
            <p:spPr>
              <a:xfrm>
                <a:off x="-2484438" y="1076325"/>
                <a:ext cx="19050" cy="9525"/>
              </a:xfrm>
              <a:custGeom>
                <a:avLst/>
                <a:gdLst/>
                <a:ahLst/>
                <a:cxnLst/>
                <a:rect l="0" t="0" r="0" b="0"/>
                <a:pathLst>
                  <a:path w="12" h="6" extrusionOk="0">
                    <a:moveTo>
                      <a:pt x="12" y="0"/>
                    </a:moveTo>
                    <a:lnTo>
                      <a:pt x="2" y="0"/>
                    </a:lnTo>
                    <a:lnTo>
                      <a:pt x="0" y="6"/>
                    </a:lnTo>
                    <a:lnTo>
                      <a:pt x="9" y="6"/>
                    </a:lnTo>
                    <a:lnTo>
                      <a:pt x="12"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5" name="Shape 280">
                <a:extLst>
                  <a:ext uri="{FF2B5EF4-FFF2-40B4-BE49-F238E27FC236}">
                    <a16:creationId xmlns:a16="http://schemas.microsoft.com/office/drawing/2014/main" id="{D3BF05E9-EC3A-4E95-BA14-A91D01531E94}"/>
                  </a:ext>
                </a:extLst>
              </p:cNvPr>
              <p:cNvSpPr/>
              <p:nvPr/>
            </p:nvSpPr>
            <p:spPr>
              <a:xfrm>
                <a:off x="-2484438" y="1076325"/>
                <a:ext cx="19050" cy="9525"/>
              </a:xfrm>
              <a:custGeom>
                <a:avLst/>
                <a:gdLst/>
                <a:ahLst/>
                <a:cxnLst/>
                <a:rect l="0" t="0" r="0" b="0"/>
                <a:pathLst>
                  <a:path w="12" h="6" extrusionOk="0">
                    <a:moveTo>
                      <a:pt x="12" y="0"/>
                    </a:moveTo>
                    <a:lnTo>
                      <a:pt x="2" y="0"/>
                    </a:lnTo>
                    <a:lnTo>
                      <a:pt x="0" y="6"/>
                    </a:lnTo>
                    <a:lnTo>
                      <a:pt x="9" y="6"/>
                    </a:lnTo>
                    <a:lnTo>
                      <a:pt x="1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6" name="Shape 281">
                <a:extLst>
                  <a:ext uri="{FF2B5EF4-FFF2-40B4-BE49-F238E27FC236}">
                    <a16:creationId xmlns:a16="http://schemas.microsoft.com/office/drawing/2014/main" id="{F05896FB-EEF4-4239-A024-541F1C22C099}"/>
                  </a:ext>
                </a:extLst>
              </p:cNvPr>
              <p:cNvSpPr/>
              <p:nvPr/>
            </p:nvSpPr>
            <p:spPr>
              <a:xfrm>
                <a:off x="-2263775" y="708025"/>
                <a:ext cx="136525" cy="385763"/>
              </a:xfrm>
              <a:custGeom>
                <a:avLst/>
                <a:gdLst/>
                <a:ahLst/>
                <a:cxnLst/>
                <a:rect l="0" t="0" r="0" b="0"/>
                <a:pathLst>
                  <a:path w="86" h="243" extrusionOk="0">
                    <a:moveTo>
                      <a:pt x="1" y="0"/>
                    </a:moveTo>
                    <a:lnTo>
                      <a:pt x="0" y="0"/>
                    </a:lnTo>
                    <a:lnTo>
                      <a:pt x="85" y="241"/>
                    </a:lnTo>
                    <a:lnTo>
                      <a:pt x="31" y="241"/>
                    </a:lnTo>
                    <a:lnTo>
                      <a:pt x="32" y="243"/>
                    </a:lnTo>
                    <a:lnTo>
                      <a:pt x="86" y="243"/>
                    </a:lnTo>
                    <a:lnTo>
                      <a:pt x="1"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7" name="Shape 282">
                <a:extLst>
                  <a:ext uri="{FF2B5EF4-FFF2-40B4-BE49-F238E27FC236}">
                    <a16:creationId xmlns:a16="http://schemas.microsoft.com/office/drawing/2014/main" id="{165FBC29-6317-43D2-9196-836BFD21F262}"/>
                  </a:ext>
                </a:extLst>
              </p:cNvPr>
              <p:cNvSpPr/>
              <p:nvPr/>
            </p:nvSpPr>
            <p:spPr>
              <a:xfrm>
                <a:off x="-2263775" y="708025"/>
                <a:ext cx="136525" cy="385763"/>
              </a:xfrm>
              <a:custGeom>
                <a:avLst/>
                <a:gdLst/>
                <a:ahLst/>
                <a:cxnLst/>
                <a:rect l="0" t="0" r="0" b="0"/>
                <a:pathLst>
                  <a:path w="86" h="243" extrusionOk="0">
                    <a:moveTo>
                      <a:pt x="1" y="0"/>
                    </a:moveTo>
                    <a:lnTo>
                      <a:pt x="0" y="0"/>
                    </a:lnTo>
                    <a:lnTo>
                      <a:pt x="85" y="241"/>
                    </a:lnTo>
                    <a:lnTo>
                      <a:pt x="31" y="241"/>
                    </a:lnTo>
                    <a:lnTo>
                      <a:pt x="32" y="243"/>
                    </a:lnTo>
                    <a:lnTo>
                      <a:pt x="86" y="243"/>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8" name="Shape 283">
                <a:extLst>
                  <a:ext uri="{FF2B5EF4-FFF2-40B4-BE49-F238E27FC236}">
                    <a16:creationId xmlns:a16="http://schemas.microsoft.com/office/drawing/2014/main" id="{64F3312C-76CE-4DB8-93DD-2AC25066419F}"/>
                  </a:ext>
                </a:extLst>
              </p:cNvPr>
              <p:cNvSpPr/>
              <p:nvPr/>
            </p:nvSpPr>
            <p:spPr>
              <a:xfrm>
                <a:off x="-2273300" y="708025"/>
                <a:ext cx="144463" cy="382588"/>
              </a:xfrm>
              <a:custGeom>
                <a:avLst/>
                <a:gdLst/>
                <a:ahLst/>
                <a:cxnLst/>
                <a:rect l="0" t="0" r="0" b="0"/>
                <a:pathLst>
                  <a:path w="91" h="241" extrusionOk="0">
                    <a:moveTo>
                      <a:pt x="6" y="0"/>
                    </a:moveTo>
                    <a:lnTo>
                      <a:pt x="0" y="0"/>
                    </a:lnTo>
                    <a:lnTo>
                      <a:pt x="82" y="232"/>
                    </a:lnTo>
                    <a:lnTo>
                      <a:pt x="39" y="232"/>
                    </a:lnTo>
                    <a:lnTo>
                      <a:pt x="41" y="238"/>
                    </a:lnTo>
                    <a:lnTo>
                      <a:pt x="39" y="238"/>
                    </a:lnTo>
                    <a:lnTo>
                      <a:pt x="37" y="232"/>
                    </a:lnTo>
                    <a:lnTo>
                      <a:pt x="34" y="232"/>
                    </a:lnTo>
                    <a:lnTo>
                      <a:pt x="37" y="241"/>
                    </a:lnTo>
                    <a:lnTo>
                      <a:pt x="91" y="241"/>
                    </a:lnTo>
                    <a:lnTo>
                      <a:pt x="6"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79" name="Shape 284">
                <a:extLst>
                  <a:ext uri="{FF2B5EF4-FFF2-40B4-BE49-F238E27FC236}">
                    <a16:creationId xmlns:a16="http://schemas.microsoft.com/office/drawing/2014/main" id="{E03C3278-6B2E-4219-B052-8C991D2D6858}"/>
                  </a:ext>
                </a:extLst>
              </p:cNvPr>
              <p:cNvSpPr/>
              <p:nvPr/>
            </p:nvSpPr>
            <p:spPr>
              <a:xfrm>
                <a:off x="-2273300" y="708025"/>
                <a:ext cx="144463" cy="382588"/>
              </a:xfrm>
              <a:custGeom>
                <a:avLst/>
                <a:gdLst/>
                <a:ahLst/>
                <a:cxnLst/>
                <a:rect l="0" t="0" r="0" b="0"/>
                <a:pathLst>
                  <a:path w="91" h="241" extrusionOk="0">
                    <a:moveTo>
                      <a:pt x="6" y="0"/>
                    </a:moveTo>
                    <a:lnTo>
                      <a:pt x="0" y="0"/>
                    </a:lnTo>
                    <a:lnTo>
                      <a:pt x="82" y="232"/>
                    </a:lnTo>
                    <a:lnTo>
                      <a:pt x="39" y="232"/>
                    </a:lnTo>
                    <a:lnTo>
                      <a:pt x="41" y="238"/>
                    </a:lnTo>
                    <a:lnTo>
                      <a:pt x="39" y="238"/>
                    </a:lnTo>
                    <a:lnTo>
                      <a:pt x="37" y="232"/>
                    </a:lnTo>
                    <a:lnTo>
                      <a:pt x="34" y="232"/>
                    </a:lnTo>
                    <a:lnTo>
                      <a:pt x="37" y="241"/>
                    </a:lnTo>
                    <a:lnTo>
                      <a:pt x="91" y="241"/>
                    </a:lnTo>
                    <a:lnTo>
                      <a:pt x="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0" name="Shape 285">
                <a:extLst>
                  <a:ext uri="{FF2B5EF4-FFF2-40B4-BE49-F238E27FC236}">
                    <a16:creationId xmlns:a16="http://schemas.microsoft.com/office/drawing/2014/main" id="{8BDE0D96-8109-4993-BDA2-E9EF7D3081A7}"/>
                  </a:ext>
                </a:extLst>
              </p:cNvPr>
              <p:cNvSpPr/>
              <p:nvPr/>
            </p:nvSpPr>
            <p:spPr>
              <a:xfrm>
                <a:off x="-2266950" y="700088"/>
                <a:ext cx="4763" cy="7938"/>
              </a:xfrm>
              <a:custGeom>
                <a:avLst/>
                <a:gdLst/>
                <a:ahLst/>
                <a:cxnLst/>
                <a:rect l="0" t="0" r="0" b="0"/>
                <a:pathLst>
                  <a:path w="3" h="5" extrusionOk="0">
                    <a:moveTo>
                      <a:pt x="1" y="0"/>
                    </a:moveTo>
                    <a:lnTo>
                      <a:pt x="0" y="0"/>
                    </a:lnTo>
                    <a:lnTo>
                      <a:pt x="2" y="5"/>
                    </a:lnTo>
                    <a:lnTo>
                      <a:pt x="3" y="5"/>
                    </a:lnTo>
                    <a:lnTo>
                      <a:pt x="1"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1" name="Shape 286">
                <a:extLst>
                  <a:ext uri="{FF2B5EF4-FFF2-40B4-BE49-F238E27FC236}">
                    <a16:creationId xmlns:a16="http://schemas.microsoft.com/office/drawing/2014/main" id="{94DBB856-9CE4-400B-8334-A6E75E6F4459}"/>
                  </a:ext>
                </a:extLst>
              </p:cNvPr>
              <p:cNvSpPr/>
              <p:nvPr/>
            </p:nvSpPr>
            <p:spPr>
              <a:xfrm>
                <a:off x="-2266950" y="700088"/>
                <a:ext cx="4763" cy="7938"/>
              </a:xfrm>
              <a:custGeom>
                <a:avLst/>
                <a:gdLst/>
                <a:ahLst/>
                <a:cxnLst/>
                <a:rect l="0" t="0" r="0" b="0"/>
                <a:pathLst>
                  <a:path w="3" h="5" extrusionOk="0">
                    <a:moveTo>
                      <a:pt x="1" y="0"/>
                    </a:moveTo>
                    <a:lnTo>
                      <a:pt x="0" y="0"/>
                    </a:lnTo>
                    <a:lnTo>
                      <a:pt x="2" y="5"/>
                    </a:lnTo>
                    <a:lnTo>
                      <a:pt x="3" y="5"/>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2" name="Shape 287">
                <a:extLst>
                  <a:ext uri="{FF2B5EF4-FFF2-40B4-BE49-F238E27FC236}">
                    <a16:creationId xmlns:a16="http://schemas.microsoft.com/office/drawing/2014/main" id="{68D5EFF7-3FED-48CD-8F29-8F381ECB1274}"/>
                  </a:ext>
                </a:extLst>
              </p:cNvPr>
              <p:cNvSpPr/>
              <p:nvPr/>
            </p:nvSpPr>
            <p:spPr>
              <a:xfrm>
                <a:off x="-2276475" y="700088"/>
                <a:ext cx="12700" cy="7938"/>
              </a:xfrm>
              <a:custGeom>
                <a:avLst/>
                <a:gdLst/>
                <a:ahLst/>
                <a:cxnLst/>
                <a:rect l="0" t="0" r="0" b="0"/>
                <a:pathLst>
                  <a:path w="8" h="5" extrusionOk="0">
                    <a:moveTo>
                      <a:pt x="6" y="0"/>
                    </a:moveTo>
                    <a:lnTo>
                      <a:pt x="0" y="0"/>
                    </a:lnTo>
                    <a:lnTo>
                      <a:pt x="2" y="5"/>
                    </a:lnTo>
                    <a:lnTo>
                      <a:pt x="8" y="5"/>
                    </a:lnTo>
                    <a:lnTo>
                      <a:pt x="6"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3" name="Shape 288">
                <a:extLst>
                  <a:ext uri="{FF2B5EF4-FFF2-40B4-BE49-F238E27FC236}">
                    <a16:creationId xmlns:a16="http://schemas.microsoft.com/office/drawing/2014/main" id="{9DA1D8EC-25DF-472D-B197-7CD3E6A82644}"/>
                  </a:ext>
                </a:extLst>
              </p:cNvPr>
              <p:cNvSpPr/>
              <p:nvPr/>
            </p:nvSpPr>
            <p:spPr>
              <a:xfrm>
                <a:off x="-2276475" y="700088"/>
                <a:ext cx="12700" cy="7938"/>
              </a:xfrm>
              <a:custGeom>
                <a:avLst/>
                <a:gdLst/>
                <a:ahLst/>
                <a:cxnLst/>
                <a:rect l="0" t="0" r="0" b="0"/>
                <a:pathLst>
                  <a:path w="8" h="5" extrusionOk="0">
                    <a:moveTo>
                      <a:pt x="6" y="0"/>
                    </a:moveTo>
                    <a:lnTo>
                      <a:pt x="0" y="0"/>
                    </a:lnTo>
                    <a:lnTo>
                      <a:pt x="2" y="5"/>
                    </a:lnTo>
                    <a:lnTo>
                      <a:pt x="8" y="5"/>
                    </a:lnTo>
                    <a:lnTo>
                      <a:pt x="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4" name="Shape 289">
                <a:extLst>
                  <a:ext uri="{FF2B5EF4-FFF2-40B4-BE49-F238E27FC236}">
                    <a16:creationId xmlns:a16="http://schemas.microsoft.com/office/drawing/2014/main" id="{8A6E0B1C-D2E7-43F0-985D-696D324C2125}"/>
                  </a:ext>
                </a:extLst>
              </p:cNvPr>
              <p:cNvSpPr/>
              <p:nvPr/>
            </p:nvSpPr>
            <p:spPr>
              <a:xfrm>
                <a:off x="-2214563" y="1076325"/>
                <a:ext cx="6350" cy="9525"/>
              </a:xfrm>
              <a:custGeom>
                <a:avLst/>
                <a:gdLst/>
                <a:ahLst/>
                <a:cxnLst/>
                <a:rect l="0" t="0" r="0" b="0"/>
                <a:pathLst>
                  <a:path w="4" h="6" extrusionOk="0">
                    <a:moveTo>
                      <a:pt x="2" y="0"/>
                    </a:moveTo>
                    <a:lnTo>
                      <a:pt x="0" y="0"/>
                    </a:lnTo>
                    <a:lnTo>
                      <a:pt x="2" y="6"/>
                    </a:lnTo>
                    <a:lnTo>
                      <a:pt x="4" y="6"/>
                    </a:lnTo>
                    <a:lnTo>
                      <a:pt x="2"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5" name="Shape 290">
                <a:extLst>
                  <a:ext uri="{FF2B5EF4-FFF2-40B4-BE49-F238E27FC236}">
                    <a16:creationId xmlns:a16="http://schemas.microsoft.com/office/drawing/2014/main" id="{3219F923-B2AE-473A-B429-BE16B52882C4}"/>
                  </a:ext>
                </a:extLst>
              </p:cNvPr>
              <p:cNvSpPr/>
              <p:nvPr/>
            </p:nvSpPr>
            <p:spPr>
              <a:xfrm>
                <a:off x="-2214563" y="1076325"/>
                <a:ext cx="6350" cy="9525"/>
              </a:xfrm>
              <a:custGeom>
                <a:avLst/>
                <a:gdLst/>
                <a:ahLst/>
                <a:cxnLst/>
                <a:rect l="0" t="0" r="0" b="0"/>
                <a:pathLst>
                  <a:path w="4" h="6" extrusionOk="0">
                    <a:moveTo>
                      <a:pt x="2" y="0"/>
                    </a:moveTo>
                    <a:lnTo>
                      <a:pt x="0" y="0"/>
                    </a:lnTo>
                    <a:lnTo>
                      <a:pt x="2" y="6"/>
                    </a:lnTo>
                    <a:lnTo>
                      <a:pt x="4" y="6"/>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6" name="Shape 291">
                <a:extLst>
                  <a:ext uri="{FF2B5EF4-FFF2-40B4-BE49-F238E27FC236}">
                    <a16:creationId xmlns:a16="http://schemas.microsoft.com/office/drawing/2014/main" id="{1F3B3D86-C15B-461E-A807-0E4FF27A7EA0}"/>
                  </a:ext>
                </a:extLst>
              </p:cNvPr>
              <p:cNvSpPr/>
              <p:nvPr/>
            </p:nvSpPr>
            <p:spPr>
              <a:xfrm>
                <a:off x="-2493963" y="690563"/>
                <a:ext cx="368300" cy="403225"/>
              </a:xfrm>
              <a:custGeom>
                <a:avLst/>
                <a:gdLst/>
                <a:ahLst/>
                <a:cxnLst/>
                <a:rect l="0" t="0" r="0" b="0"/>
                <a:pathLst>
                  <a:path w="197" h="215" extrusionOk="0">
                    <a:moveTo>
                      <a:pt x="195" y="215"/>
                    </a:moveTo>
                    <a:cubicBezTo>
                      <a:pt x="148" y="215"/>
                      <a:pt x="148" y="215"/>
                      <a:pt x="148" y="215"/>
                    </a:cubicBezTo>
                    <a:cubicBezTo>
                      <a:pt x="147" y="215"/>
                      <a:pt x="146" y="214"/>
                      <a:pt x="146" y="213"/>
                    </a:cubicBezTo>
                    <a:cubicBezTo>
                      <a:pt x="131" y="168"/>
                      <a:pt x="131" y="168"/>
                      <a:pt x="131" y="168"/>
                    </a:cubicBezTo>
                    <a:cubicBezTo>
                      <a:pt x="63" y="168"/>
                      <a:pt x="63" y="168"/>
                      <a:pt x="63" y="168"/>
                    </a:cubicBezTo>
                    <a:cubicBezTo>
                      <a:pt x="47" y="213"/>
                      <a:pt x="47" y="213"/>
                      <a:pt x="47" y="213"/>
                    </a:cubicBezTo>
                    <a:cubicBezTo>
                      <a:pt x="47" y="214"/>
                      <a:pt x="46" y="215"/>
                      <a:pt x="45" y="215"/>
                    </a:cubicBezTo>
                    <a:cubicBezTo>
                      <a:pt x="3" y="215"/>
                      <a:pt x="3" y="215"/>
                      <a:pt x="3" y="215"/>
                    </a:cubicBezTo>
                    <a:cubicBezTo>
                      <a:pt x="2" y="215"/>
                      <a:pt x="1" y="214"/>
                      <a:pt x="1" y="214"/>
                    </a:cubicBezTo>
                    <a:cubicBezTo>
                      <a:pt x="1" y="213"/>
                      <a:pt x="0" y="213"/>
                      <a:pt x="1" y="212"/>
                    </a:cubicBezTo>
                    <a:cubicBezTo>
                      <a:pt x="75" y="2"/>
                      <a:pt x="75" y="2"/>
                      <a:pt x="75" y="2"/>
                    </a:cubicBezTo>
                    <a:cubicBezTo>
                      <a:pt x="75" y="1"/>
                      <a:pt x="76" y="0"/>
                      <a:pt x="77" y="0"/>
                    </a:cubicBezTo>
                    <a:cubicBezTo>
                      <a:pt x="121" y="0"/>
                      <a:pt x="121" y="0"/>
                      <a:pt x="121" y="0"/>
                    </a:cubicBezTo>
                    <a:cubicBezTo>
                      <a:pt x="121" y="0"/>
                      <a:pt x="122" y="1"/>
                      <a:pt x="122" y="2"/>
                    </a:cubicBezTo>
                    <a:cubicBezTo>
                      <a:pt x="197" y="212"/>
                      <a:pt x="197" y="212"/>
                      <a:pt x="197" y="212"/>
                    </a:cubicBezTo>
                    <a:cubicBezTo>
                      <a:pt x="197" y="213"/>
                      <a:pt x="197" y="213"/>
                      <a:pt x="196" y="214"/>
                    </a:cubicBezTo>
                    <a:cubicBezTo>
                      <a:pt x="196" y="214"/>
                      <a:pt x="195" y="215"/>
                      <a:pt x="195" y="215"/>
                    </a:cubicBezTo>
                    <a:close/>
                    <a:moveTo>
                      <a:pt x="149" y="211"/>
                    </a:moveTo>
                    <a:cubicBezTo>
                      <a:pt x="192" y="211"/>
                      <a:pt x="192" y="211"/>
                      <a:pt x="192" y="211"/>
                    </a:cubicBezTo>
                    <a:cubicBezTo>
                      <a:pt x="119" y="4"/>
                      <a:pt x="119" y="4"/>
                      <a:pt x="119" y="4"/>
                    </a:cubicBezTo>
                    <a:cubicBezTo>
                      <a:pt x="78" y="4"/>
                      <a:pt x="78" y="4"/>
                      <a:pt x="78" y="4"/>
                    </a:cubicBezTo>
                    <a:cubicBezTo>
                      <a:pt x="5" y="211"/>
                      <a:pt x="5" y="211"/>
                      <a:pt x="5" y="211"/>
                    </a:cubicBezTo>
                    <a:cubicBezTo>
                      <a:pt x="44" y="211"/>
                      <a:pt x="44" y="211"/>
                      <a:pt x="44" y="211"/>
                    </a:cubicBezTo>
                    <a:cubicBezTo>
                      <a:pt x="59" y="165"/>
                      <a:pt x="59" y="165"/>
                      <a:pt x="59" y="165"/>
                    </a:cubicBezTo>
                    <a:cubicBezTo>
                      <a:pt x="60" y="164"/>
                      <a:pt x="60" y="164"/>
                      <a:pt x="61" y="164"/>
                    </a:cubicBezTo>
                    <a:cubicBezTo>
                      <a:pt x="132" y="164"/>
                      <a:pt x="132" y="164"/>
                      <a:pt x="132" y="164"/>
                    </a:cubicBezTo>
                    <a:cubicBezTo>
                      <a:pt x="133" y="164"/>
                      <a:pt x="134" y="164"/>
                      <a:pt x="134" y="165"/>
                    </a:cubicBezTo>
                    <a:lnTo>
                      <a:pt x="149" y="211"/>
                    </a:lnTo>
                    <a:close/>
                    <a:moveTo>
                      <a:pt x="122" y="135"/>
                    </a:moveTo>
                    <a:cubicBezTo>
                      <a:pt x="72" y="135"/>
                      <a:pt x="72" y="135"/>
                      <a:pt x="72" y="135"/>
                    </a:cubicBezTo>
                    <a:cubicBezTo>
                      <a:pt x="72" y="135"/>
                      <a:pt x="71" y="134"/>
                      <a:pt x="71" y="134"/>
                    </a:cubicBezTo>
                    <a:cubicBezTo>
                      <a:pt x="70" y="133"/>
                      <a:pt x="70" y="133"/>
                      <a:pt x="71" y="132"/>
                    </a:cubicBezTo>
                    <a:cubicBezTo>
                      <a:pt x="95" y="61"/>
                      <a:pt x="95" y="61"/>
                      <a:pt x="95" y="61"/>
                    </a:cubicBezTo>
                    <a:cubicBezTo>
                      <a:pt x="95" y="60"/>
                      <a:pt x="96" y="59"/>
                      <a:pt x="97" y="59"/>
                    </a:cubicBezTo>
                    <a:cubicBezTo>
                      <a:pt x="98" y="59"/>
                      <a:pt x="98" y="59"/>
                      <a:pt x="98" y="59"/>
                    </a:cubicBezTo>
                    <a:cubicBezTo>
                      <a:pt x="99" y="59"/>
                      <a:pt x="99" y="60"/>
                      <a:pt x="100" y="61"/>
                    </a:cubicBezTo>
                    <a:cubicBezTo>
                      <a:pt x="124" y="132"/>
                      <a:pt x="124" y="132"/>
                      <a:pt x="124" y="132"/>
                    </a:cubicBezTo>
                    <a:cubicBezTo>
                      <a:pt x="124" y="133"/>
                      <a:pt x="124" y="133"/>
                      <a:pt x="123" y="134"/>
                    </a:cubicBezTo>
                    <a:cubicBezTo>
                      <a:pt x="123" y="134"/>
                      <a:pt x="122" y="135"/>
                      <a:pt x="122" y="135"/>
                    </a:cubicBezTo>
                    <a:close/>
                    <a:moveTo>
                      <a:pt x="75" y="131"/>
                    </a:moveTo>
                    <a:cubicBezTo>
                      <a:pt x="119" y="131"/>
                      <a:pt x="119" y="131"/>
                      <a:pt x="119" y="131"/>
                    </a:cubicBezTo>
                    <a:cubicBezTo>
                      <a:pt x="97" y="67"/>
                      <a:pt x="97" y="67"/>
                      <a:pt x="97" y="67"/>
                    </a:cubicBezTo>
                    <a:lnTo>
                      <a:pt x="75" y="131"/>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7" name="Shape 292">
                <a:extLst>
                  <a:ext uri="{FF2B5EF4-FFF2-40B4-BE49-F238E27FC236}">
                    <a16:creationId xmlns:a16="http://schemas.microsoft.com/office/drawing/2014/main" id="{E8AD8E52-8DFC-4A47-B4D2-22E05D381965}"/>
                  </a:ext>
                </a:extLst>
              </p:cNvPr>
              <p:cNvSpPr/>
              <p:nvPr/>
            </p:nvSpPr>
            <p:spPr>
              <a:xfrm>
                <a:off x="-3127375" y="977900"/>
                <a:ext cx="395288" cy="393700"/>
              </a:xfrm>
              <a:custGeom>
                <a:avLst/>
                <a:gdLst/>
                <a:ahLst/>
                <a:cxnLst/>
                <a:rect l="0" t="0" r="0" b="0"/>
                <a:pathLst>
                  <a:path w="211" h="210" extrusionOk="0">
                    <a:moveTo>
                      <a:pt x="188" y="210"/>
                    </a:moveTo>
                    <a:cubicBezTo>
                      <a:pt x="22" y="210"/>
                      <a:pt x="22" y="210"/>
                      <a:pt x="22" y="210"/>
                    </a:cubicBezTo>
                    <a:cubicBezTo>
                      <a:pt x="10" y="210"/>
                      <a:pt x="0" y="200"/>
                      <a:pt x="0" y="188"/>
                    </a:cubicBezTo>
                    <a:cubicBezTo>
                      <a:pt x="0" y="22"/>
                      <a:pt x="0" y="22"/>
                      <a:pt x="0" y="22"/>
                    </a:cubicBezTo>
                    <a:cubicBezTo>
                      <a:pt x="0" y="10"/>
                      <a:pt x="10" y="0"/>
                      <a:pt x="22" y="0"/>
                    </a:cubicBezTo>
                    <a:cubicBezTo>
                      <a:pt x="188" y="0"/>
                      <a:pt x="188" y="0"/>
                      <a:pt x="188" y="0"/>
                    </a:cubicBezTo>
                    <a:cubicBezTo>
                      <a:pt x="201" y="0"/>
                      <a:pt x="211" y="10"/>
                      <a:pt x="211" y="22"/>
                    </a:cubicBezTo>
                    <a:cubicBezTo>
                      <a:pt x="211" y="188"/>
                      <a:pt x="211" y="188"/>
                      <a:pt x="211" y="188"/>
                    </a:cubicBezTo>
                    <a:cubicBezTo>
                      <a:pt x="211" y="200"/>
                      <a:pt x="201" y="210"/>
                      <a:pt x="188" y="210"/>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8" name="Shape 293">
                <a:extLst>
                  <a:ext uri="{FF2B5EF4-FFF2-40B4-BE49-F238E27FC236}">
                    <a16:creationId xmlns:a16="http://schemas.microsoft.com/office/drawing/2014/main" id="{41596D53-5D92-4841-A14C-2E7B4FA2F7E3}"/>
                  </a:ext>
                </a:extLst>
              </p:cNvPr>
              <p:cNvSpPr/>
              <p:nvPr/>
            </p:nvSpPr>
            <p:spPr>
              <a:xfrm>
                <a:off x="-3092450" y="1011238"/>
                <a:ext cx="327025" cy="328613"/>
              </a:xfrm>
              <a:custGeom>
                <a:avLst/>
                <a:gdLst/>
                <a:ahLst/>
                <a:cxnLst/>
                <a:rect l="0" t="0" r="0" b="0"/>
                <a:pathLst>
                  <a:path w="175" h="175" extrusionOk="0">
                    <a:moveTo>
                      <a:pt x="156" y="0"/>
                    </a:moveTo>
                    <a:cubicBezTo>
                      <a:pt x="18" y="0"/>
                      <a:pt x="18" y="0"/>
                      <a:pt x="18" y="0"/>
                    </a:cubicBezTo>
                    <a:cubicBezTo>
                      <a:pt x="8" y="0"/>
                      <a:pt x="0" y="8"/>
                      <a:pt x="0" y="18"/>
                    </a:cubicBezTo>
                    <a:cubicBezTo>
                      <a:pt x="0" y="156"/>
                      <a:pt x="0" y="156"/>
                      <a:pt x="0" y="156"/>
                    </a:cubicBezTo>
                    <a:cubicBezTo>
                      <a:pt x="0" y="166"/>
                      <a:pt x="8" y="175"/>
                      <a:pt x="18" y="175"/>
                    </a:cubicBezTo>
                    <a:cubicBezTo>
                      <a:pt x="156" y="175"/>
                      <a:pt x="156" y="175"/>
                      <a:pt x="156" y="175"/>
                    </a:cubicBezTo>
                    <a:cubicBezTo>
                      <a:pt x="167" y="175"/>
                      <a:pt x="175" y="166"/>
                      <a:pt x="175" y="156"/>
                    </a:cubicBezTo>
                    <a:cubicBezTo>
                      <a:pt x="175" y="18"/>
                      <a:pt x="175" y="18"/>
                      <a:pt x="175" y="18"/>
                    </a:cubicBezTo>
                    <a:cubicBezTo>
                      <a:pt x="175" y="8"/>
                      <a:pt x="167" y="0"/>
                      <a:pt x="156" y="0"/>
                    </a:cubicBezTo>
                    <a:moveTo>
                      <a:pt x="167" y="150"/>
                    </a:moveTo>
                    <a:cubicBezTo>
                      <a:pt x="167" y="159"/>
                      <a:pt x="159" y="166"/>
                      <a:pt x="150" y="166"/>
                    </a:cubicBezTo>
                    <a:cubicBezTo>
                      <a:pt x="25" y="166"/>
                      <a:pt x="25" y="166"/>
                      <a:pt x="25" y="166"/>
                    </a:cubicBezTo>
                    <a:cubicBezTo>
                      <a:pt x="16" y="166"/>
                      <a:pt x="8" y="159"/>
                      <a:pt x="8" y="150"/>
                    </a:cubicBezTo>
                    <a:cubicBezTo>
                      <a:pt x="8" y="24"/>
                      <a:pt x="8" y="24"/>
                      <a:pt x="8" y="24"/>
                    </a:cubicBezTo>
                    <a:cubicBezTo>
                      <a:pt x="8" y="15"/>
                      <a:pt x="16" y="8"/>
                      <a:pt x="25" y="8"/>
                    </a:cubicBezTo>
                    <a:cubicBezTo>
                      <a:pt x="150" y="8"/>
                      <a:pt x="150" y="8"/>
                      <a:pt x="150" y="8"/>
                    </a:cubicBezTo>
                    <a:cubicBezTo>
                      <a:pt x="159" y="8"/>
                      <a:pt x="167" y="15"/>
                      <a:pt x="167" y="24"/>
                    </a:cubicBezTo>
                    <a:cubicBezTo>
                      <a:pt x="167" y="150"/>
                      <a:pt x="167" y="150"/>
                      <a:pt x="167" y="150"/>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89" name="Shape 294">
                <a:extLst>
                  <a:ext uri="{FF2B5EF4-FFF2-40B4-BE49-F238E27FC236}">
                    <a16:creationId xmlns:a16="http://schemas.microsoft.com/office/drawing/2014/main" id="{6AF6E61B-A4DC-4209-974D-D06253655AFA}"/>
                  </a:ext>
                </a:extLst>
              </p:cNvPr>
              <p:cNvSpPr/>
              <p:nvPr/>
            </p:nvSpPr>
            <p:spPr>
              <a:xfrm>
                <a:off x="-3076575" y="1028700"/>
                <a:ext cx="288925" cy="292100"/>
              </a:xfrm>
              <a:custGeom>
                <a:avLst/>
                <a:gdLst/>
                <a:ahLst/>
                <a:cxnLst/>
                <a:rect l="0" t="0" r="0" b="0"/>
                <a:pathLst>
                  <a:path w="154" h="156" extrusionOk="0">
                    <a:moveTo>
                      <a:pt x="4" y="145"/>
                    </a:moveTo>
                    <a:cubicBezTo>
                      <a:pt x="4" y="20"/>
                      <a:pt x="4" y="20"/>
                      <a:pt x="4" y="20"/>
                    </a:cubicBezTo>
                    <a:cubicBezTo>
                      <a:pt x="4" y="11"/>
                      <a:pt x="11" y="3"/>
                      <a:pt x="20" y="3"/>
                    </a:cubicBezTo>
                    <a:cubicBezTo>
                      <a:pt x="146" y="3"/>
                      <a:pt x="146" y="3"/>
                      <a:pt x="146" y="3"/>
                    </a:cubicBezTo>
                    <a:cubicBezTo>
                      <a:pt x="149" y="3"/>
                      <a:pt x="152" y="4"/>
                      <a:pt x="154" y="6"/>
                    </a:cubicBezTo>
                    <a:cubicBezTo>
                      <a:pt x="151" y="2"/>
                      <a:pt x="147" y="0"/>
                      <a:pt x="142" y="0"/>
                    </a:cubicBezTo>
                    <a:cubicBezTo>
                      <a:pt x="16" y="0"/>
                      <a:pt x="16" y="0"/>
                      <a:pt x="16" y="0"/>
                    </a:cubicBezTo>
                    <a:cubicBezTo>
                      <a:pt x="7" y="0"/>
                      <a:pt x="0" y="8"/>
                      <a:pt x="0" y="17"/>
                    </a:cubicBezTo>
                    <a:cubicBezTo>
                      <a:pt x="0" y="142"/>
                      <a:pt x="0" y="142"/>
                      <a:pt x="0" y="142"/>
                    </a:cubicBezTo>
                    <a:cubicBezTo>
                      <a:pt x="0" y="148"/>
                      <a:pt x="3" y="153"/>
                      <a:pt x="8" y="156"/>
                    </a:cubicBezTo>
                    <a:cubicBezTo>
                      <a:pt x="5" y="153"/>
                      <a:pt x="4" y="150"/>
                      <a:pt x="4" y="145"/>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0" name="Shape 295">
                <a:extLst>
                  <a:ext uri="{FF2B5EF4-FFF2-40B4-BE49-F238E27FC236}">
                    <a16:creationId xmlns:a16="http://schemas.microsoft.com/office/drawing/2014/main" id="{C2055E22-C936-4A97-BFAB-C3C0E42EF0CA}"/>
                  </a:ext>
                </a:extLst>
              </p:cNvPr>
              <p:cNvSpPr/>
              <p:nvPr/>
            </p:nvSpPr>
            <p:spPr>
              <a:xfrm>
                <a:off x="-3076575" y="1023938"/>
                <a:ext cx="320675" cy="322263"/>
              </a:xfrm>
              <a:custGeom>
                <a:avLst/>
                <a:gdLst/>
                <a:ahLst/>
                <a:cxnLst/>
                <a:rect l="0" t="0" r="0" b="0"/>
                <a:pathLst>
                  <a:path w="171" h="172" extrusionOk="0">
                    <a:moveTo>
                      <a:pt x="14" y="172"/>
                    </a:moveTo>
                    <a:cubicBezTo>
                      <a:pt x="152" y="172"/>
                      <a:pt x="152" y="172"/>
                      <a:pt x="152" y="172"/>
                    </a:cubicBezTo>
                    <a:cubicBezTo>
                      <a:pt x="162" y="172"/>
                      <a:pt x="171" y="164"/>
                      <a:pt x="171" y="154"/>
                    </a:cubicBezTo>
                    <a:cubicBezTo>
                      <a:pt x="171" y="16"/>
                      <a:pt x="171" y="16"/>
                      <a:pt x="171" y="16"/>
                    </a:cubicBezTo>
                    <a:cubicBezTo>
                      <a:pt x="171" y="9"/>
                      <a:pt x="167" y="3"/>
                      <a:pt x="162" y="0"/>
                    </a:cubicBezTo>
                    <a:cubicBezTo>
                      <a:pt x="165" y="3"/>
                      <a:pt x="167" y="8"/>
                      <a:pt x="167" y="12"/>
                    </a:cubicBezTo>
                    <a:cubicBezTo>
                      <a:pt x="167" y="150"/>
                      <a:pt x="167" y="150"/>
                      <a:pt x="167" y="150"/>
                    </a:cubicBezTo>
                    <a:cubicBezTo>
                      <a:pt x="167" y="161"/>
                      <a:pt x="158" y="169"/>
                      <a:pt x="148" y="169"/>
                    </a:cubicBezTo>
                    <a:cubicBezTo>
                      <a:pt x="10" y="169"/>
                      <a:pt x="10" y="169"/>
                      <a:pt x="10" y="169"/>
                    </a:cubicBezTo>
                    <a:cubicBezTo>
                      <a:pt x="6" y="169"/>
                      <a:pt x="3" y="168"/>
                      <a:pt x="0" y="166"/>
                    </a:cubicBezTo>
                    <a:cubicBezTo>
                      <a:pt x="4" y="170"/>
                      <a:pt x="9" y="172"/>
                      <a:pt x="14" y="172"/>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1" name="Shape 296">
                <a:extLst>
                  <a:ext uri="{FF2B5EF4-FFF2-40B4-BE49-F238E27FC236}">
                    <a16:creationId xmlns:a16="http://schemas.microsoft.com/office/drawing/2014/main" id="{A0780783-0FEF-4963-A97F-6FAFB3FD0640}"/>
                  </a:ext>
                </a:extLst>
              </p:cNvPr>
              <p:cNvSpPr/>
              <p:nvPr/>
            </p:nvSpPr>
            <p:spPr>
              <a:xfrm>
                <a:off x="-3124200" y="979488"/>
                <a:ext cx="381000" cy="387350"/>
              </a:xfrm>
              <a:custGeom>
                <a:avLst/>
                <a:gdLst/>
                <a:ahLst/>
                <a:cxnLst/>
                <a:rect l="0" t="0" r="0" b="0"/>
                <a:pathLst>
                  <a:path w="204" h="207" extrusionOk="0">
                    <a:moveTo>
                      <a:pt x="4" y="192"/>
                    </a:moveTo>
                    <a:cubicBezTo>
                      <a:pt x="4" y="26"/>
                      <a:pt x="4" y="26"/>
                      <a:pt x="4" y="26"/>
                    </a:cubicBezTo>
                    <a:cubicBezTo>
                      <a:pt x="4" y="14"/>
                      <a:pt x="14" y="4"/>
                      <a:pt x="26" y="4"/>
                    </a:cubicBezTo>
                    <a:cubicBezTo>
                      <a:pt x="192" y="4"/>
                      <a:pt x="192" y="4"/>
                      <a:pt x="192" y="4"/>
                    </a:cubicBezTo>
                    <a:cubicBezTo>
                      <a:pt x="196" y="4"/>
                      <a:pt x="201" y="5"/>
                      <a:pt x="204" y="7"/>
                    </a:cubicBezTo>
                    <a:cubicBezTo>
                      <a:pt x="200" y="3"/>
                      <a:pt x="194" y="0"/>
                      <a:pt x="188" y="0"/>
                    </a:cubicBezTo>
                    <a:cubicBezTo>
                      <a:pt x="22" y="0"/>
                      <a:pt x="22" y="0"/>
                      <a:pt x="22" y="0"/>
                    </a:cubicBezTo>
                    <a:cubicBezTo>
                      <a:pt x="10" y="0"/>
                      <a:pt x="0" y="10"/>
                      <a:pt x="0" y="22"/>
                    </a:cubicBezTo>
                    <a:cubicBezTo>
                      <a:pt x="0" y="188"/>
                      <a:pt x="0" y="188"/>
                      <a:pt x="0" y="188"/>
                    </a:cubicBezTo>
                    <a:cubicBezTo>
                      <a:pt x="0" y="196"/>
                      <a:pt x="4" y="203"/>
                      <a:pt x="10" y="207"/>
                    </a:cubicBezTo>
                    <a:cubicBezTo>
                      <a:pt x="6" y="203"/>
                      <a:pt x="4" y="198"/>
                      <a:pt x="4" y="192"/>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2" name="Shape 297">
                <a:extLst>
                  <a:ext uri="{FF2B5EF4-FFF2-40B4-BE49-F238E27FC236}">
                    <a16:creationId xmlns:a16="http://schemas.microsoft.com/office/drawing/2014/main" id="{E66FEA39-61BC-4295-88FC-59732A8C2F45}"/>
                  </a:ext>
                </a:extLst>
              </p:cNvPr>
              <p:cNvSpPr/>
              <p:nvPr/>
            </p:nvSpPr>
            <p:spPr>
              <a:xfrm>
                <a:off x="-3097213" y="1008063"/>
                <a:ext cx="334963" cy="334963"/>
              </a:xfrm>
              <a:custGeom>
                <a:avLst/>
                <a:gdLst/>
                <a:ahLst/>
                <a:cxnLst/>
                <a:rect l="0" t="0" r="0" b="0"/>
                <a:pathLst>
                  <a:path w="179" h="179" extrusionOk="0">
                    <a:moveTo>
                      <a:pt x="158" y="179"/>
                    </a:moveTo>
                    <a:cubicBezTo>
                      <a:pt x="20" y="179"/>
                      <a:pt x="20" y="179"/>
                      <a:pt x="20" y="179"/>
                    </a:cubicBezTo>
                    <a:cubicBezTo>
                      <a:pt x="9" y="179"/>
                      <a:pt x="0" y="169"/>
                      <a:pt x="0" y="158"/>
                    </a:cubicBezTo>
                    <a:cubicBezTo>
                      <a:pt x="0" y="20"/>
                      <a:pt x="0" y="20"/>
                      <a:pt x="0" y="20"/>
                    </a:cubicBezTo>
                    <a:cubicBezTo>
                      <a:pt x="0" y="9"/>
                      <a:pt x="9" y="0"/>
                      <a:pt x="20" y="0"/>
                    </a:cubicBezTo>
                    <a:cubicBezTo>
                      <a:pt x="158" y="0"/>
                      <a:pt x="158" y="0"/>
                      <a:pt x="158" y="0"/>
                    </a:cubicBezTo>
                    <a:cubicBezTo>
                      <a:pt x="170" y="0"/>
                      <a:pt x="179" y="9"/>
                      <a:pt x="179" y="20"/>
                    </a:cubicBezTo>
                    <a:cubicBezTo>
                      <a:pt x="179" y="158"/>
                      <a:pt x="179" y="158"/>
                      <a:pt x="179" y="158"/>
                    </a:cubicBezTo>
                    <a:cubicBezTo>
                      <a:pt x="179" y="169"/>
                      <a:pt x="170" y="179"/>
                      <a:pt x="158" y="179"/>
                    </a:cubicBezTo>
                    <a:moveTo>
                      <a:pt x="20" y="4"/>
                    </a:moveTo>
                    <a:cubicBezTo>
                      <a:pt x="11" y="4"/>
                      <a:pt x="4" y="11"/>
                      <a:pt x="4" y="20"/>
                    </a:cubicBezTo>
                    <a:cubicBezTo>
                      <a:pt x="4" y="158"/>
                      <a:pt x="4" y="158"/>
                      <a:pt x="4" y="158"/>
                    </a:cubicBezTo>
                    <a:cubicBezTo>
                      <a:pt x="4" y="167"/>
                      <a:pt x="11" y="175"/>
                      <a:pt x="20" y="175"/>
                    </a:cubicBezTo>
                    <a:cubicBezTo>
                      <a:pt x="158" y="175"/>
                      <a:pt x="158" y="175"/>
                      <a:pt x="158" y="175"/>
                    </a:cubicBezTo>
                    <a:cubicBezTo>
                      <a:pt x="168" y="175"/>
                      <a:pt x="175" y="167"/>
                      <a:pt x="175" y="158"/>
                    </a:cubicBezTo>
                    <a:cubicBezTo>
                      <a:pt x="175" y="20"/>
                      <a:pt x="175" y="20"/>
                      <a:pt x="175" y="20"/>
                    </a:cubicBezTo>
                    <a:cubicBezTo>
                      <a:pt x="175" y="11"/>
                      <a:pt x="168" y="4"/>
                      <a:pt x="158" y="4"/>
                    </a:cubicBezTo>
                    <a:cubicBezTo>
                      <a:pt x="20" y="4"/>
                      <a:pt x="20" y="4"/>
                      <a:pt x="20" y="4"/>
                    </a:cubicBezTo>
                    <a:moveTo>
                      <a:pt x="152" y="170"/>
                    </a:moveTo>
                    <a:cubicBezTo>
                      <a:pt x="27" y="170"/>
                      <a:pt x="27" y="170"/>
                      <a:pt x="27" y="170"/>
                    </a:cubicBezTo>
                    <a:cubicBezTo>
                      <a:pt x="16" y="170"/>
                      <a:pt x="8" y="162"/>
                      <a:pt x="8" y="152"/>
                    </a:cubicBezTo>
                    <a:cubicBezTo>
                      <a:pt x="8" y="26"/>
                      <a:pt x="8" y="26"/>
                      <a:pt x="8" y="26"/>
                    </a:cubicBezTo>
                    <a:cubicBezTo>
                      <a:pt x="8" y="16"/>
                      <a:pt x="16" y="8"/>
                      <a:pt x="27" y="8"/>
                    </a:cubicBezTo>
                    <a:cubicBezTo>
                      <a:pt x="152" y="8"/>
                      <a:pt x="152" y="8"/>
                      <a:pt x="152" y="8"/>
                    </a:cubicBezTo>
                    <a:cubicBezTo>
                      <a:pt x="162" y="8"/>
                      <a:pt x="171" y="16"/>
                      <a:pt x="171" y="26"/>
                    </a:cubicBezTo>
                    <a:cubicBezTo>
                      <a:pt x="171" y="152"/>
                      <a:pt x="171" y="152"/>
                      <a:pt x="171" y="152"/>
                    </a:cubicBezTo>
                    <a:cubicBezTo>
                      <a:pt x="171" y="162"/>
                      <a:pt x="162" y="170"/>
                      <a:pt x="152" y="170"/>
                    </a:cubicBezTo>
                    <a:moveTo>
                      <a:pt x="27" y="12"/>
                    </a:moveTo>
                    <a:cubicBezTo>
                      <a:pt x="19" y="12"/>
                      <a:pt x="12" y="18"/>
                      <a:pt x="12" y="26"/>
                    </a:cubicBezTo>
                    <a:cubicBezTo>
                      <a:pt x="12" y="152"/>
                      <a:pt x="12" y="152"/>
                      <a:pt x="12" y="152"/>
                    </a:cubicBezTo>
                    <a:cubicBezTo>
                      <a:pt x="12" y="160"/>
                      <a:pt x="19" y="166"/>
                      <a:pt x="27" y="166"/>
                    </a:cubicBezTo>
                    <a:cubicBezTo>
                      <a:pt x="152" y="166"/>
                      <a:pt x="152" y="166"/>
                      <a:pt x="152" y="166"/>
                    </a:cubicBezTo>
                    <a:cubicBezTo>
                      <a:pt x="160" y="166"/>
                      <a:pt x="167" y="160"/>
                      <a:pt x="167" y="152"/>
                    </a:cubicBezTo>
                    <a:cubicBezTo>
                      <a:pt x="167" y="26"/>
                      <a:pt x="167" y="26"/>
                      <a:pt x="167" y="26"/>
                    </a:cubicBezTo>
                    <a:cubicBezTo>
                      <a:pt x="167" y="18"/>
                      <a:pt x="160" y="12"/>
                      <a:pt x="152" y="12"/>
                    </a:cubicBezTo>
                    <a:cubicBezTo>
                      <a:pt x="27" y="12"/>
                      <a:pt x="27" y="12"/>
                      <a:pt x="27" y="12"/>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3" name="Shape 298">
                <a:extLst>
                  <a:ext uri="{FF2B5EF4-FFF2-40B4-BE49-F238E27FC236}">
                    <a16:creationId xmlns:a16="http://schemas.microsoft.com/office/drawing/2014/main" id="{AB0E0B27-9CE5-4064-9E83-7CBA007254CE}"/>
                  </a:ext>
                </a:extLst>
              </p:cNvPr>
              <p:cNvSpPr/>
              <p:nvPr/>
            </p:nvSpPr>
            <p:spPr>
              <a:xfrm>
                <a:off x="-3130550" y="974725"/>
                <a:ext cx="403225" cy="400050"/>
              </a:xfrm>
              <a:custGeom>
                <a:avLst/>
                <a:gdLst/>
                <a:ahLst/>
                <a:cxnLst/>
                <a:rect l="0" t="0" r="0" b="0"/>
                <a:pathLst>
                  <a:path w="215" h="214" extrusionOk="0">
                    <a:moveTo>
                      <a:pt x="190" y="214"/>
                    </a:moveTo>
                    <a:cubicBezTo>
                      <a:pt x="24" y="214"/>
                      <a:pt x="24" y="214"/>
                      <a:pt x="24" y="214"/>
                    </a:cubicBezTo>
                    <a:cubicBezTo>
                      <a:pt x="11" y="214"/>
                      <a:pt x="0" y="203"/>
                      <a:pt x="0" y="190"/>
                    </a:cubicBezTo>
                    <a:cubicBezTo>
                      <a:pt x="0" y="24"/>
                      <a:pt x="0" y="24"/>
                      <a:pt x="0" y="24"/>
                    </a:cubicBezTo>
                    <a:cubicBezTo>
                      <a:pt x="0" y="11"/>
                      <a:pt x="11" y="0"/>
                      <a:pt x="24" y="0"/>
                    </a:cubicBezTo>
                    <a:cubicBezTo>
                      <a:pt x="190" y="0"/>
                      <a:pt x="190" y="0"/>
                      <a:pt x="190" y="0"/>
                    </a:cubicBezTo>
                    <a:cubicBezTo>
                      <a:pt x="204" y="0"/>
                      <a:pt x="215" y="11"/>
                      <a:pt x="215" y="24"/>
                    </a:cubicBezTo>
                    <a:cubicBezTo>
                      <a:pt x="215" y="190"/>
                      <a:pt x="215" y="190"/>
                      <a:pt x="215" y="190"/>
                    </a:cubicBezTo>
                    <a:cubicBezTo>
                      <a:pt x="215" y="203"/>
                      <a:pt x="204" y="214"/>
                      <a:pt x="190" y="214"/>
                    </a:cubicBezTo>
                    <a:moveTo>
                      <a:pt x="24" y="4"/>
                    </a:moveTo>
                    <a:cubicBezTo>
                      <a:pt x="13" y="4"/>
                      <a:pt x="4" y="13"/>
                      <a:pt x="4" y="24"/>
                    </a:cubicBezTo>
                    <a:cubicBezTo>
                      <a:pt x="4" y="190"/>
                      <a:pt x="4" y="190"/>
                      <a:pt x="4" y="190"/>
                    </a:cubicBezTo>
                    <a:cubicBezTo>
                      <a:pt x="4" y="201"/>
                      <a:pt x="13" y="210"/>
                      <a:pt x="24" y="210"/>
                    </a:cubicBezTo>
                    <a:cubicBezTo>
                      <a:pt x="190" y="210"/>
                      <a:pt x="190" y="210"/>
                      <a:pt x="190" y="210"/>
                    </a:cubicBezTo>
                    <a:cubicBezTo>
                      <a:pt x="202" y="210"/>
                      <a:pt x="211" y="201"/>
                      <a:pt x="211" y="190"/>
                    </a:cubicBezTo>
                    <a:cubicBezTo>
                      <a:pt x="211" y="24"/>
                      <a:pt x="211" y="24"/>
                      <a:pt x="211" y="24"/>
                    </a:cubicBezTo>
                    <a:cubicBezTo>
                      <a:pt x="211" y="13"/>
                      <a:pt x="202" y="4"/>
                      <a:pt x="190" y="4"/>
                    </a:cubicBezTo>
                    <a:cubicBezTo>
                      <a:pt x="24" y="4"/>
                      <a:pt x="24" y="4"/>
                      <a:pt x="24"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4" name="Shape 299">
                <a:extLst>
                  <a:ext uri="{FF2B5EF4-FFF2-40B4-BE49-F238E27FC236}">
                    <a16:creationId xmlns:a16="http://schemas.microsoft.com/office/drawing/2014/main" id="{8B774788-D29D-48F0-8033-395BE3B48C2F}"/>
                  </a:ext>
                </a:extLst>
              </p:cNvPr>
              <p:cNvSpPr/>
              <p:nvPr/>
            </p:nvSpPr>
            <p:spPr>
              <a:xfrm>
                <a:off x="-3022600" y="1073150"/>
                <a:ext cx="177800" cy="203200"/>
              </a:xfrm>
              <a:custGeom>
                <a:avLst/>
                <a:gdLst/>
                <a:ahLst/>
                <a:cxnLst/>
                <a:rect l="0" t="0" r="0" b="0"/>
                <a:pathLst>
                  <a:path w="112" h="128" extrusionOk="0">
                    <a:moveTo>
                      <a:pt x="38" y="76"/>
                    </a:moveTo>
                    <a:lnTo>
                      <a:pt x="53" y="32"/>
                    </a:lnTo>
                    <a:lnTo>
                      <a:pt x="53" y="32"/>
                    </a:lnTo>
                    <a:lnTo>
                      <a:pt x="56" y="40"/>
                    </a:lnTo>
                    <a:lnTo>
                      <a:pt x="58" y="36"/>
                    </a:lnTo>
                    <a:lnTo>
                      <a:pt x="58" y="36"/>
                    </a:lnTo>
                    <a:lnTo>
                      <a:pt x="72" y="78"/>
                    </a:lnTo>
                    <a:lnTo>
                      <a:pt x="75" y="78"/>
                    </a:lnTo>
                    <a:lnTo>
                      <a:pt x="62" y="41"/>
                    </a:lnTo>
                    <a:lnTo>
                      <a:pt x="63" y="40"/>
                    </a:lnTo>
                    <a:lnTo>
                      <a:pt x="63" y="40"/>
                    </a:lnTo>
                    <a:lnTo>
                      <a:pt x="77" y="83"/>
                    </a:lnTo>
                    <a:lnTo>
                      <a:pt x="48" y="83"/>
                    </a:lnTo>
                    <a:lnTo>
                      <a:pt x="49" y="79"/>
                    </a:lnTo>
                    <a:lnTo>
                      <a:pt x="43" y="79"/>
                    </a:lnTo>
                    <a:lnTo>
                      <a:pt x="44" y="76"/>
                    </a:lnTo>
                    <a:lnTo>
                      <a:pt x="38" y="76"/>
                    </a:lnTo>
                    <a:close/>
                    <a:moveTo>
                      <a:pt x="70" y="4"/>
                    </a:moveTo>
                    <a:lnTo>
                      <a:pt x="50" y="4"/>
                    </a:lnTo>
                    <a:lnTo>
                      <a:pt x="7" y="124"/>
                    </a:lnTo>
                    <a:lnTo>
                      <a:pt x="22" y="124"/>
                    </a:lnTo>
                    <a:lnTo>
                      <a:pt x="31" y="96"/>
                    </a:lnTo>
                    <a:lnTo>
                      <a:pt x="75" y="96"/>
                    </a:lnTo>
                    <a:lnTo>
                      <a:pt x="76" y="99"/>
                    </a:lnTo>
                    <a:lnTo>
                      <a:pt x="79" y="99"/>
                    </a:lnTo>
                    <a:lnTo>
                      <a:pt x="89" y="128"/>
                    </a:lnTo>
                    <a:lnTo>
                      <a:pt x="89" y="128"/>
                    </a:lnTo>
                    <a:lnTo>
                      <a:pt x="88" y="124"/>
                    </a:lnTo>
                    <a:lnTo>
                      <a:pt x="89" y="124"/>
                    </a:lnTo>
                    <a:lnTo>
                      <a:pt x="82" y="103"/>
                    </a:lnTo>
                    <a:lnTo>
                      <a:pt x="84" y="103"/>
                    </a:lnTo>
                    <a:lnTo>
                      <a:pt x="91" y="124"/>
                    </a:lnTo>
                    <a:lnTo>
                      <a:pt x="112" y="124"/>
                    </a:lnTo>
                    <a:lnTo>
                      <a:pt x="70" y="4"/>
                    </a:lnTo>
                    <a:close/>
                    <a:moveTo>
                      <a:pt x="46" y="0"/>
                    </a:moveTo>
                    <a:lnTo>
                      <a:pt x="45" y="0"/>
                    </a:lnTo>
                    <a:lnTo>
                      <a:pt x="0" y="128"/>
                    </a:lnTo>
                    <a:lnTo>
                      <a:pt x="2" y="128"/>
                    </a:lnTo>
                    <a:lnTo>
                      <a:pt x="2" y="128"/>
                    </a:lnTo>
                    <a:lnTo>
                      <a:pt x="2" y="128"/>
                    </a:lnTo>
                    <a:lnTo>
                      <a:pt x="46"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5" name="Shape 300">
                <a:extLst>
                  <a:ext uri="{FF2B5EF4-FFF2-40B4-BE49-F238E27FC236}">
                    <a16:creationId xmlns:a16="http://schemas.microsoft.com/office/drawing/2014/main" id="{FA2FC2C2-A21A-49CA-8674-A0847CC6C029}"/>
                  </a:ext>
                </a:extLst>
              </p:cNvPr>
              <p:cNvSpPr/>
              <p:nvPr/>
            </p:nvSpPr>
            <p:spPr>
              <a:xfrm>
                <a:off x="-3022600" y="1073150"/>
                <a:ext cx="177800" cy="203200"/>
              </a:xfrm>
              <a:custGeom>
                <a:avLst/>
                <a:gdLst/>
                <a:ahLst/>
                <a:cxnLst/>
                <a:rect l="0" t="0" r="0" b="0"/>
                <a:pathLst>
                  <a:path w="112" h="128" extrusionOk="0">
                    <a:moveTo>
                      <a:pt x="38" y="76"/>
                    </a:moveTo>
                    <a:lnTo>
                      <a:pt x="53" y="32"/>
                    </a:lnTo>
                    <a:lnTo>
                      <a:pt x="53" y="32"/>
                    </a:lnTo>
                    <a:lnTo>
                      <a:pt x="56" y="40"/>
                    </a:lnTo>
                    <a:lnTo>
                      <a:pt x="58" y="36"/>
                    </a:lnTo>
                    <a:lnTo>
                      <a:pt x="58" y="36"/>
                    </a:lnTo>
                    <a:lnTo>
                      <a:pt x="72" y="78"/>
                    </a:lnTo>
                    <a:lnTo>
                      <a:pt x="75" y="78"/>
                    </a:lnTo>
                    <a:lnTo>
                      <a:pt x="62" y="41"/>
                    </a:lnTo>
                    <a:lnTo>
                      <a:pt x="63" y="40"/>
                    </a:lnTo>
                    <a:lnTo>
                      <a:pt x="63" y="40"/>
                    </a:lnTo>
                    <a:lnTo>
                      <a:pt x="77" y="83"/>
                    </a:lnTo>
                    <a:lnTo>
                      <a:pt x="48" y="83"/>
                    </a:lnTo>
                    <a:lnTo>
                      <a:pt x="49" y="79"/>
                    </a:lnTo>
                    <a:lnTo>
                      <a:pt x="43" y="79"/>
                    </a:lnTo>
                    <a:lnTo>
                      <a:pt x="44" y="76"/>
                    </a:lnTo>
                    <a:lnTo>
                      <a:pt x="38" y="76"/>
                    </a:lnTo>
                    <a:moveTo>
                      <a:pt x="70" y="4"/>
                    </a:moveTo>
                    <a:lnTo>
                      <a:pt x="50" y="4"/>
                    </a:lnTo>
                    <a:lnTo>
                      <a:pt x="7" y="124"/>
                    </a:lnTo>
                    <a:lnTo>
                      <a:pt x="22" y="124"/>
                    </a:lnTo>
                    <a:lnTo>
                      <a:pt x="31" y="96"/>
                    </a:lnTo>
                    <a:lnTo>
                      <a:pt x="75" y="96"/>
                    </a:lnTo>
                    <a:lnTo>
                      <a:pt x="76" y="99"/>
                    </a:lnTo>
                    <a:lnTo>
                      <a:pt x="79" y="99"/>
                    </a:lnTo>
                    <a:lnTo>
                      <a:pt x="89" y="128"/>
                    </a:lnTo>
                    <a:lnTo>
                      <a:pt x="89" y="128"/>
                    </a:lnTo>
                    <a:lnTo>
                      <a:pt x="88" y="124"/>
                    </a:lnTo>
                    <a:lnTo>
                      <a:pt x="89" y="124"/>
                    </a:lnTo>
                    <a:lnTo>
                      <a:pt x="82" y="103"/>
                    </a:lnTo>
                    <a:lnTo>
                      <a:pt x="84" y="103"/>
                    </a:lnTo>
                    <a:lnTo>
                      <a:pt x="91" y="124"/>
                    </a:lnTo>
                    <a:lnTo>
                      <a:pt x="112" y="124"/>
                    </a:lnTo>
                    <a:lnTo>
                      <a:pt x="70" y="4"/>
                    </a:lnTo>
                    <a:moveTo>
                      <a:pt x="46" y="0"/>
                    </a:moveTo>
                    <a:lnTo>
                      <a:pt x="45" y="0"/>
                    </a:lnTo>
                    <a:lnTo>
                      <a:pt x="0" y="128"/>
                    </a:lnTo>
                    <a:lnTo>
                      <a:pt x="2" y="128"/>
                    </a:lnTo>
                    <a:lnTo>
                      <a:pt x="2" y="128"/>
                    </a:lnTo>
                    <a:lnTo>
                      <a:pt x="2" y="128"/>
                    </a:lnTo>
                    <a:lnTo>
                      <a:pt x="4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6" name="Shape 301">
                <a:extLst>
                  <a:ext uri="{FF2B5EF4-FFF2-40B4-BE49-F238E27FC236}">
                    <a16:creationId xmlns:a16="http://schemas.microsoft.com/office/drawing/2014/main" id="{7CA57E32-516A-4C27-AE69-A023E2009BA1}"/>
                  </a:ext>
                </a:extLst>
              </p:cNvPr>
              <p:cNvSpPr/>
              <p:nvPr/>
            </p:nvSpPr>
            <p:spPr>
              <a:xfrm>
                <a:off x="-2949575" y="1071563"/>
                <a:ext cx="46038" cy="7938"/>
              </a:xfrm>
              <a:custGeom>
                <a:avLst/>
                <a:gdLst/>
                <a:ahLst/>
                <a:cxnLst/>
                <a:rect l="0" t="0" r="0" b="0"/>
                <a:pathLst>
                  <a:path w="29" h="5" extrusionOk="0">
                    <a:moveTo>
                      <a:pt x="28" y="0"/>
                    </a:moveTo>
                    <a:lnTo>
                      <a:pt x="0" y="0"/>
                    </a:lnTo>
                    <a:lnTo>
                      <a:pt x="0" y="1"/>
                    </a:lnTo>
                    <a:lnTo>
                      <a:pt x="26" y="1"/>
                    </a:lnTo>
                    <a:lnTo>
                      <a:pt x="26" y="2"/>
                    </a:lnTo>
                    <a:lnTo>
                      <a:pt x="28" y="2"/>
                    </a:lnTo>
                    <a:lnTo>
                      <a:pt x="28" y="5"/>
                    </a:lnTo>
                    <a:lnTo>
                      <a:pt x="29" y="5"/>
                    </a:lnTo>
                    <a:lnTo>
                      <a:pt x="28"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7" name="Shape 302">
                <a:extLst>
                  <a:ext uri="{FF2B5EF4-FFF2-40B4-BE49-F238E27FC236}">
                    <a16:creationId xmlns:a16="http://schemas.microsoft.com/office/drawing/2014/main" id="{A6AA2882-1DB2-4967-ABBD-3A33091B7EFD}"/>
                  </a:ext>
                </a:extLst>
              </p:cNvPr>
              <p:cNvSpPr/>
              <p:nvPr/>
            </p:nvSpPr>
            <p:spPr>
              <a:xfrm>
                <a:off x="-2949575" y="1071563"/>
                <a:ext cx="46038" cy="7938"/>
              </a:xfrm>
              <a:custGeom>
                <a:avLst/>
                <a:gdLst/>
                <a:ahLst/>
                <a:cxnLst/>
                <a:rect l="0" t="0" r="0" b="0"/>
                <a:pathLst>
                  <a:path w="29" h="5" extrusionOk="0">
                    <a:moveTo>
                      <a:pt x="28" y="0"/>
                    </a:moveTo>
                    <a:lnTo>
                      <a:pt x="0" y="0"/>
                    </a:lnTo>
                    <a:lnTo>
                      <a:pt x="0" y="1"/>
                    </a:lnTo>
                    <a:lnTo>
                      <a:pt x="26" y="1"/>
                    </a:lnTo>
                    <a:lnTo>
                      <a:pt x="26" y="2"/>
                    </a:lnTo>
                    <a:lnTo>
                      <a:pt x="28" y="2"/>
                    </a:lnTo>
                    <a:lnTo>
                      <a:pt x="28" y="5"/>
                    </a:lnTo>
                    <a:lnTo>
                      <a:pt x="29" y="5"/>
                    </a:lnTo>
                    <a:lnTo>
                      <a:pt x="28"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8" name="Shape 303">
                <a:extLst>
                  <a:ext uri="{FF2B5EF4-FFF2-40B4-BE49-F238E27FC236}">
                    <a16:creationId xmlns:a16="http://schemas.microsoft.com/office/drawing/2014/main" id="{0688FD91-E757-4CA1-AB37-0278545EDA98}"/>
                  </a:ext>
                </a:extLst>
              </p:cNvPr>
              <p:cNvSpPr/>
              <p:nvPr/>
            </p:nvSpPr>
            <p:spPr>
              <a:xfrm>
                <a:off x="-3019425" y="1073150"/>
                <a:ext cx="111125" cy="203200"/>
              </a:xfrm>
              <a:custGeom>
                <a:avLst/>
                <a:gdLst/>
                <a:ahLst/>
                <a:cxnLst/>
                <a:rect l="0" t="0" r="0" b="0"/>
                <a:pathLst>
                  <a:path w="70" h="128" extrusionOk="0">
                    <a:moveTo>
                      <a:pt x="70" y="0"/>
                    </a:moveTo>
                    <a:lnTo>
                      <a:pt x="44" y="0"/>
                    </a:lnTo>
                    <a:lnTo>
                      <a:pt x="0" y="128"/>
                    </a:lnTo>
                    <a:lnTo>
                      <a:pt x="0" y="128"/>
                    </a:lnTo>
                    <a:lnTo>
                      <a:pt x="1" y="124"/>
                    </a:lnTo>
                    <a:lnTo>
                      <a:pt x="5" y="124"/>
                    </a:lnTo>
                    <a:lnTo>
                      <a:pt x="48" y="4"/>
                    </a:lnTo>
                    <a:lnTo>
                      <a:pt x="68" y="4"/>
                    </a:lnTo>
                    <a:lnTo>
                      <a:pt x="68" y="1"/>
                    </a:lnTo>
                    <a:lnTo>
                      <a:pt x="70" y="1"/>
                    </a:lnTo>
                    <a:lnTo>
                      <a:pt x="70"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99" name="Shape 304">
                <a:extLst>
                  <a:ext uri="{FF2B5EF4-FFF2-40B4-BE49-F238E27FC236}">
                    <a16:creationId xmlns:a16="http://schemas.microsoft.com/office/drawing/2014/main" id="{795068A8-F83A-4B0C-9ED0-63DD7B88A693}"/>
                  </a:ext>
                </a:extLst>
              </p:cNvPr>
              <p:cNvSpPr/>
              <p:nvPr/>
            </p:nvSpPr>
            <p:spPr>
              <a:xfrm>
                <a:off x="-3019425" y="1073150"/>
                <a:ext cx="111125" cy="203200"/>
              </a:xfrm>
              <a:custGeom>
                <a:avLst/>
                <a:gdLst/>
                <a:ahLst/>
                <a:cxnLst/>
                <a:rect l="0" t="0" r="0" b="0"/>
                <a:pathLst>
                  <a:path w="70" h="128" extrusionOk="0">
                    <a:moveTo>
                      <a:pt x="70" y="0"/>
                    </a:moveTo>
                    <a:lnTo>
                      <a:pt x="44" y="0"/>
                    </a:lnTo>
                    <a:lnTo>
                      <a:pt x="0" y="128"/>
                    </a:lnTo>
                    <a:lnTo>
                      <a:pt x="0" y="128"/>
                    </a:lnTo>
                    <a:lnTo>
                      <a:pt x="1" y="124"/>
                    </a:lnTo>
                    <a:lnTo>
                      <a:pt x="5" y="124"/>
                    </a:lnTo>
                    <a:lnTo>
                      <a:pt x="48" y="4"/>
                    </a:lnTo>
                    <a:lnTo>
                      <a:pt x="68" y="4"/>
                    </a:lnTo>
                    <a:lnTo>
                      <a:pt x="68" y="1"/>
                    </a:lnTo>
                    <a:lnTo>
                      <a:pt x="70" y="1"/>
                    </a:lnTo>
                    <a:lnTo>
                      <a:pt x="7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0" name="Shape 305">
                <a:extLst>
                  <a:ext uri="{FF2B5EF4-FFF2-40B4-BE49-F238E27FC236}">
                    <a16:creationId xmlns:a16="http://schemas.microsoft.com/office/drawing/2014/main" id="{05102D0C-24B4-41AB-AC86-285589F1B9F4}"/>
                  </a:ext>
                </a:extLst>
              </p:cNvPr>
              <p:cNvSpPr/>
              <p:nvPr/>
            </p:nvSpPr>
            <p:spPr>
              <a:xfrm>
                <a:off x="-2944813" y="1196975"/>
                <a:ext cx="36600" cy="1500"/>
              </a:xfrm>
              <a:prstGeom prst="rect">
                <a:avLst/>
              </a:pr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1" name="Shape 306">
                <a:extLst>
                  <a:ext uri="{FF2B5EF4-FFF2-40B4-BE49-F238E27FC236}">
                    <a16:creationId xmlns:a16="http://schemas.microsoft.com/office/drawing/2014/main" id="{8AFAD34B-5CA8-437A-BDF4-873C5925E101}"/>
                  </a:ext>
                </a:extLst>
              </p:cNvPr>
              <p:cNvSpPr/>
              <p:nvPr/>
            </p:nvSpPr>
            <p:spPr>
              <a:xfrm>
                <a:off x="-2944813" y="1196975"/>
                <a:ext cx="36600" cy="150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2" name="Shape 307">
                <a:extLst>
                  <a:ext uri="{FF2B5EF4-FFF2-40B4-BE49-F238E27FC236}">
                    <a16:creationId xmlns:a16="http://schemas.microsoft.com/office/drawing/2014/main" id="{642D7A1E-15DC-4DBE-95AC-B68A261EA6D9}"/>
                  </a:ext>
                </a:extLst>
              </p:cNvPr>
              <p:cNvSpPr/>
              <p:nvPr/>
            </p:nvSpPr>
            <p:spPr>
              <a:xfrm>
                <a:off x="-2946400" y="1136650"/>
                <a:ext cx="46038" cy="68263"/>
              </a:xfrm>
              <a:custGeom>
                <a:avLst/>
                <a:gdLst/>
                <a:ahLst/>
                <a:cxnLst/>
                <a:rect l="0" t="0" r="0" b="0"/>
                <a:pathLst>
                  <a:path w="29" h="43" extrusionOk="0">
                    <a:moveTo>
                      <a:pt x="15" y="0"/>
                    </a:moveTo>
                    <a:lnTo>
                      <a:pt x="15" y="0"/>
                    </a:lnTo>
                    <a:lnTo>
                      <a:pt x="14" y="1"/>
                    </a:lnTo>
                    <a:lnTo>
                      <a:pt x="27" y="38"/>
                    </a:lnTo>
                    <a:lnTo>
                      <a:pt x="24" y="38"/>
                    </a:lnTo>
                    <a:lnTo>
                      <a:pt x="24" y="39"/>
                    </a:lnTo>
                    <a:lnTo>
                      <a:pt x="1" y="39"/>
                    </a:lnTo>
                    <a:lnTo>
                      <a:pt x="0" y="43"/>
                    </a:lnTo>
                    <a:lnTo>
                      <a:pt x="29" y="43"/>
                    </a:lnTo>
                    <a:lnTo>
                      <a:pt x="15"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3" name="Shape 308">
                <a:extLst>
                  <a:ext uri="{FF2B5EF4-FFF2-40B4-BE49-F238E27FC236}">
                    <a16:creationId xmlns:a16="http://schemas.microsoft.com/office/drawing/2014/main" id="{2E5029A8-810F-480D-87AA-076C6272B107}"/>
                  </a:ext>
                </a:extLst>
              </p:cNvPr>
              <p:cNvSpPr/>
              <p:nvPr/>
            </p:nvSpPr>
            <p:spPr>
              <a:xfrm>
                <a:off x="-2946400" y="1136650"/>
                <a:ext cx="46038" cy="68263"/>
              </a:xfrm>
              <a:custGeom>
                <a:avLst/>
                <a:gdLst/>
                <a:ahLst/>
                <a:cxnLst/>
                <a:rect l="0" t="0" r="0" b="0"/>
                <a:pathLst>
                  <a:path w="29" h="43" extrusionOk="0">
                    <a:moveTo>
                      <a:pt x="15" y="0"/>
                    </a:moveTo>
                    <a:lnTo>
                      <a:pt x="15" y="0"/>
                    </a:lnTo>
                    <a:lnTo>
                      <a:pt x="14" y="1"/>
                    </a:lnTo>
                    <a:lnTo>
                      <a:pt x="27" y="38"/>
                    </a:lnTo>
                    <a:lnTo>
                      <a:pt x="24" y="38"/>
                    </a:lnTo>
                    <a:lnTo>
                      <a:pt x="24" y="39"/>
                    </a:lnTo>
                    <a:lnTo>
                      <a:pt x="1" y="39"/>
                    </a:lnTo>
                    <a:lnTo>
                      <a:pt x="0" y="43"/>
                    </a:lnTo>
                    <a:lnTo>
                      <a:pt x="29" y="43"/>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4" name="Shape 309">
                <a:extLst>
                  <a:ext uri="{FF2B5EF4-FFF2-40B4-BE49-F238E27FC236}">
                    <a16:creationId xmlns:a16="http://schemas.microsoft.com/office/drawing/2014/main" id="{A1DBA70C-EBF8-4A68-83EE-7286A8B7801C}"/>
                  </a:ext>
                </a:extLst>
              </p:cNvPr>
              <p:cNvSpPr/>
              <p:nvPr/>
            </p:nvSpPr>
            <p:spPr>
              <a:xfrm>
                <a:off x="-2892425" y="1236663"/>
                <a:ext cx="14288" cy="33338"/>
              </a:xfrm>
              <a:custGeom>
                <a:avLst/>
                <a:gdLst/>
                <a:ahLst/>
                <a:cxnLst/>
                <a:rect l="0" t="0" r="0" b="0"/>
                <a:pathLst>
                  <a:path w="9" h="21" extrusionOk="0">
                    <a:moveTo>
                      <a:pt x="2" y="0"/>
                    </a:moveTo>
                    <a:lnTo>
                      <a:pt x="0" y="0"/>
                    </a:lnTo>
                    <a:lnTo>
                      <a:pt x="7" y="21"/>
                    </a:lnTo>
                    <a:lnTo>
                      <a:pt x="9" y="21"/>
                    </a:lnTo>
                    <a:lnTo>
                      <a:pt x="2"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5" name="Shape 310">
                <a:extLst>
                  <a:ext uri="{FF2B5EF4-FFF2-40B4-BE49-F238E27FC236}">
                    <a16:creationId xmlns:a16="http://schemas.microsoft.com/office/drawing/2014/main" id="{D878EB4D-7E2C-49AD-842D-E64A908A3D26}"/>
                  </a:ext>
                </a:extLst>
              </p:cNvPr>
              <p:cNvSpPr/>
              <p:nvPr/>
            </p:nvSpPr>
            <p:spPr>
              <a:xfrm>
                <a:off x="-2892425" y="1236663"/>
                <a:ext cx="14288" cy="33338"/>
              </a:xfrm>
              <a:custGeom>
                <a:avLst/>
                <a:gdLst/>
                <a:ahLst/>
                <a:cxnLst/>
                <a:rect l="0" t="0" r="0" b="0"/>
                <a:pathLst>
                  <a:path w="9" h="21" extrusionOk="0">
                    <a:moveTo>
                      <a:pt x="2" y="0"/>
                    </a:moveTo>
                    <a:lnTo>
                      <a:pt x="0" y="0"/>
                    </a:lnTo>
                    <a:lnTo>
                      <a:pt x="7" y="21"/>
                    </a:lnTo>
                    <a:lnTo>
                      <a:pt x="9" y="21"/>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6" name="Shape 311">
                <a:extLst>
                  <a:ext uri="{FF2B5EF4-FFF2-40B4-BE49-F238E27FC236}">
                    <a16:creationId xmlns:a16="http://schemas.microsoft.com/office/drawing/2014/main" id="{54901416-82CF-46A0-BCF1-7C4FAB39096C}"/>
                  </a:ext>
                </a:extLst>
              </p:cNvPr>
              <p:cNvSpPr/>
              <p:nvPr/>
            </p:nvSpPr>
            <p:spPr>
              <a:xfrm>
                <a:off x="-2952750" y="1136650"/>
                <a:ext cx="20638" cy="57150"/>
              </a:xfrm>
              <a:custGeom>
                <a:avLst/>
                <a:gdLst/>
                <a:ahLst/>
                <a:cxnLst/>
                <a:rect l="0" t="0" r="0" b="0"/>
                <a:pathLst>
                  <a:path w="13" h="36" extrusionOk="0">
                    <a:moveTo>
                      <a:pt x="12" y="0"/>
                    </a:moveTo>
                    <a:lnTo>
                      <a:pt x="0" y="36"/>
                    </a:lnTo>
                    <a:lnTo>
                      <a:pt x="1" y="36"/>
                    </a:lnTo>
                    <a:lnTo>
                      <a:pt x="13" y="1"/>
                    </a:lnTo>
                    <a:lnTo>
                      <a:pt x="12"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7" name="Shape 312">
                <a:extLst>
                  <a:ext uri="{FF2B5EF4-FFF2-40B4-BE49-F238E27FC236}">
                    <a16:creationId xmlns:a16="http://schemas.microsoft.com/office/drawing/2014/main" id="{86ABE5C2-BD41-4D95-8C86-281B6F991EBC}"/>
                  </a:ext>
                </a:extLst>
              </p:cNvPr>
              <p:cNvSpPr/>
              <p:nvPr/>
            </p:nvSpPr>
            <p:spPr>
              <a:xfrm>
                <a:off x="-2952750" y="1136650"/>
                <a:ext cx="20638" cy="57150"/>
              </a:xfrm>
              <a:custGeom>
                <a:avLst/>
                <a:gdLst/>
                <a:ahLst/>
                <a:cxnLst/>
                <a:rect l="0" t="0" r="0" b="0"/>
                <a:pathLst>
                  <a:path w="13" h="36" extrusionOk="0">
                    <a:moveTo>
                      <a:pt x="12" y="0"/>
                    </a:moveTo>
                    <a:lnTo>
                      <a:pt x="0" y="36"/>
                    </a:lnTo>
                    <a:lnTo>
                      <a:pt x="1" y="36"/>
                    </a:lnTo>
                    <a:lnTo>
                      <a:pt x="13" y="1"/>
                    </a:lnTo>
                    <a:lnTo>
                      <a:pt x="1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8" name="Shape 313">
                <a:extLst>
                  <a:ext uri="{FF2B5EF4-FFF2-40B4-BE49-F238E27FC236}">
                    <a16:creationId xmlns:a16="http://schemas.microsoft.com/office/drawing/2014/main" id="{24C77ABA-4E36-4F07-BEA5-AF8EFE1752AA}"/>
                  </a:ext>
                </a:extLst>
              </p:cNvPr>
              <p:cNvSpPr/>
              <p:nvPr/>
            </p:nvSpPr>
            <p:spPr>
              <a:xfrm>
                <a:off x="-2962275" y="1123950"/>
                <a:ext cx="28575" cy="69850"/>
              </a:xfrm>
              <a:custGeom>
                <a:avLst/>
                <a:gdLst/>
                <a:ahLst/>
                <a:cxnLst/>
                <a:rect l="0" t="0" r="0" b="0"/>
                <a:pathLst>
                  <a:path w="18" h="44" extrusionOk="0">
                    <a:moveTo>
                      <a:pt x="15" y="0"/>
                    </a:moveTo>
                    <a:lnTo>
                      <a:pt x="15" y="0"/>
                    </a:lnTo>
                    <a:lnTo>
                      <a:pt x="0" y="44"/>
                    </a:lnTo>
                    <a:lnTo>
                      <a:pt x="6" y="44"/>
                    </a:lnTo>
                    <a:lnTo>
                      <a:pt x="18" y="8"/>
                    </a:lnTo>
                    <a:lnTo>
                      <a:pt x="15"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09" name="Shape 314">
                <a:extLst>
                  <a:ext uri="{FF2B5EF4-FFF2-40B4-BE49-F238E27FC236}">
                    <a16:creationId xmlns:a16="http://schemas.microsoft.com/office/drawing/2014/main" id="{6C6C997A-4364-4900-8654-6EDF49AFA06C}"/>
                  </a:ext>
                </a:extLst>
              </p:cNvPr>
              <p:cNvSpPr/>
              <p:nvPr/>
            </p:nvSpPr>
            <p:spPr>
              <a:xfrm>
                <a:off x="-2962275" y="1123950"/>
                <a:ext cx="28575" cy="69850"/>
              </a:xfrm>
              <a:custGeom>
                <a:avLst/>
                <a:gdLst/>
                <a:ahLst/>
                <a:cxnLst/>
                <a:rect l="0" t="0" r="0" b="0"/>
                <a:pathLst>
                  <a:path w="18" h="44" extrusionOk="0">
                    <a:moveTo>
                      <a:pt x="15" y="0"/>
                    </a:moveTo>
                    <a:lnTo>
                      <a:pt x="15" y="0"/>
                    </a:lnTo>
                    <a:lnTo>
                      <a:pt x="0" y="44"/>
                    </a:lnTo>
                    <a:lnTo>
                      <a:pt x="6" y="44"/>
                    </a:lnTo>
                    <a:lnTo>
                      <a:pt x="18" y="8"/>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0" name="Shape 315">
                <a:extLst>
                  <a:ext uri="{FF2B5EF4-FFF2-40B4-BE49-F238E27FC236}">
                    <a16:creationId xmlns:a16="http://schemas.microsoft.com/office/drawing/2014/main" id="{46DE18CA-81DE-45F9-8731-6923B2798FDC}"/>
                  </a:ext>
                </a:extLst>
              </p:cNvPr>
              <p:cNvSpPr/>
              <p:nvPr/>
            </p:nvSpPr>
            <p:spPr>
              <a:xfrm>
                <a:off x="-3019425" y="1230313"/>
                <a:ext cx="119063" cy="47625"/>
              </a:xfrm>
              <a:custGeom>
                <a:avLst/>
                <a:gdLst/>
                <a:ahLst/>
                <a:cxnLst/>
                <a:rect l="0" t="0" r="0" b="0"/>
                <a:pathLst>
                  <a:path w="75" h="30" extrusionOk="0">
                    <a:moveTo>
                      <a:pt x="74" y="0"/>
                    </a:moveTo>
                    <a:lnTo>
                      <a:pt x="34" y="0"/>
                    </a:lnTo>
                    <a:lnTo>
                      <a:pt x="24" y="29"/>
                    </a:lnTo>
                    <a:lnTo>
                      <a:pt x="0" y="29"/>
                    </a:lnTo>
                    <a:lnTo>
                      <a:pt x="0" y="30"/>
                    </a:lnTo>
                    <a:lnTo>
                      <a:pt x="26" y="30"/>
                    </a:lnTo>
                    <a:lnTo>
                      <a:pt x="35" y="1"/>
                    </a:lnTo>
                    <a:lnTo>
                      <a:pt x="75" y="1"/>
                    </a:lnTo>
                    <a:lnTo>
                      <a:pt x="74"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1" name="Shape 316">
                <a:extLst>
                  <a:ext uri="{FF2B5EF4-FFF2-40B4-BE49-F238E27FC236}">
                    <a16:creationId xmlns:a16="http://schemas.microsoft.com/office/drawing/2014/main" id="{D7EEA728-3701-413F-B090-6E6F1D778ECE}"/>
                  </a:ext>
                </a:extLst>
              </p:cNvPr>
              <p:cNvSpPr/>
              <p:nvPr/>
            </p:nvSpPr>
            <p:spPr>
              <a:xfrm>
                <a:off x="-3019425" y="1230313"/>
                <a:ext cx="119063" cy="47625"/>
              </a:xfrm>
              <a:custGeom>
                <a:avLst/>
                <a:gdLst/>
                <a:ahLst/>
                <a:cxnLst/>
                <a:rect l="0" t="0" r="0" b="0"/>
                <a:pathLst>
                  <a:path w="75" h="30" extrusionOk="0">
                    <a:moveTo>
                      <a:pt x="74" y="0"/>
                    </a:moveTo>
                    <a:lnTo>
                      <a:pt x="34" y="0"/>
                    </a:lnTo>
                    <a:lnTo>
                      <a:pt x="24" y="29"/>
                    </a:lnTo>
                    <a:lnTo>
                      <a:pt x="0" y="29"/>
                    </a:lnTo>
                    <a:lnTo>
                      <a:pt x="0" y="30"/>
                    </a:lnTo>
                    <a:lnTo>
                      <a:pt x="26" y="30"/>
                    </a:lnTo>
                    <a:lnTo>
                      <a:pt x="35" y="1"/>
                    </a:lnTo>
                    <a:lnTo>
                      <a:pt x="75" y="1"/>
                    </a:lnTo>
                    <a:lnTo>
                      <a:pt x="7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2" name="Shape 317">
                <a:extLst>
                  <a:ext uri="{FF2B5EF4-FFF2-40B4-BE49-F238E27FC236}">
                    <a16:creationId xmlns:a16="http://schemas.microsoft.com/office/drawing/2014/main" id="{11D0B8C6-9495-453F-BFA2-CC1AEDF595BB}"/>
                  </a:ext>
                </a:extLst>
              </p:cNvPr>
              <p:cNvSpPr/>
              <p:nvPr/>
            </p:nvSpPr>
            <p:spPr>
              <a:xfrm>
                <a:off x="-3019425" y="1225550"/>
                <a:ext cx="117475" cy="50800"/>
              </a:xfrm>
              <a:custGeom>
                <a:avLst/>
                <a:gdLst/>
                <a:ahLst/>
                <a:cxnLst/>
                <a:rect l="0" t="0" r="0" b="0"/>
                <a:pathLst>
                  <a:path w="74" h="32" extrusionOk="0">
                    <a:moveTo>
                      <a:pt x="73" y="0"/>
                    </a:moveTo>
                    <a:lnTo>
                      <a:pt x="29" y="0"/>
                    </a:lnTo>
                    <a:lnTo>
                      <a:pt x="20" y="28"/>
                    </a:lnTo>
                    <a:lnTo>
                      <a:pt x="5" y="28"/>
                    </a:lnTo>
                    <a:lnTo>
                      <a:pt x="4" y="32"/>
                    </a:lnTo>
                    <a:lnTo>
                      <a:pt x="0" y="32"/>
                    </a:lnTo>
                    <a:lnTo>
                      <a:pt x="0" y="32"/>
                    </a:lnTo>
                    <a:lnTo>
                      <a:pt x="24" y="32"/>
                    </a:lnTo>
                    <a:lnTo>
                      <a:pt x="34" y="3"/>
                    </a:lnTo>
                    <a:lnTo>
                      <a:pt x="74" y="3"/>
                    </a:lnTo>
                    <a:lnTo>
                      <a:pt x="73"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3" name="Shape 318">
                <a:extLst>
                  <a:ext uri="{FF2B5EF4-FFF2-40B4-BE49-F238E27FC236}">
                    <a16:creationId xmlns:a16="http://schemas.microsoft.com/office/drawing/2014/main" id="{CA307B35-0310-40F2-B667-3540202B669B}"/>
                  </a:ext>
                </a:extLst>
              </p:cNvPr>
              <p:cNvSpPr/>
              <p:nvPr/>
            </p:nvSpPr>
            <p:spPr>
              <a:xfrm>
                <a:off x="-3019425" y="1225550"/>
                <a:ext cx="117475" cy="50800"/>
              </a:xfrm>
              <a:custGeom>
                <a:avLst/>
                <a:gdLst/>
                <a:ahLst/>
                <a:cxnLst/>
                <a:rect l="0" t="0" r="0" b="0"/>
                <a:pathLst>
                  <a:path w="74" h="32" extrusionOk="0">
                    <a:moveTo>
                      <a:pt x="73" y="0"/>
                    </a:moveTo>
                    <a:lnTo>
                      <a:pt x="29" y="0"/>
                    </a:lnTo>
                    <a:lnTo>
                      <a:pt x="20" y="28"/>
                    </a:lnTo>
                    <a:lnTo>
                      <a:pt x="5" y="28"/>
                    </a:lnTo>
                    <a:lnTo>
                      <a:pt x="4" y="32"/>
                    </a:lnTo>
                    <a:lnTo>
                      <a:pt x="0" y="32"/>
                    </a:lnTo>
                    <a:lnTo>
                      <a:pt x="0" y="32"/>
                    </a:lnTo>
                    <a:lnTo>
                      <a:pt x="24" y="32"/>
                    </a:lnTo>
                    <a:lnTo>
                      <a:pt x="34" y="3"/>
                    </a:lnTo>
                    <a:lnTo>
                      <a:pt x="74" y="3"/>
                    </a:lnTo>
                    <a:lnTo>
                      <a:pt x="73"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4" name="Shape 319">
                <a:extLst>
                  <a:ext uri="{FF2B5EF4-FFF2-40B4-BE49-F238E27FC236}">
                    <a16:creationId xmlns:a16="http://schemas.microsoft.com/office/drawing/2014/main" id="{C9F19C1A-E9CB-432C-8815-F30C5E373012}"/>
                  </a:ext>
                </a:extLst>
              </p:cNvPr>
              <p:cNvSpPr/>
              <p:nvPr/>
            </p:nvSpPr>
            <p:spPr>
              <a:xfrm>
                <a:off x="-3019425" y="1270000"/>
                <a:ext cx="7938" cy="6350"/>
              </a:xfrm>
              <a:custGeom>
                <a:avLst/>
                <a:gdLst/>
                <a:ahLst/>
                <a:cxnLst/>
                <a:rect l="0" t="0" r="0" b="0"/>
                <a:pathLst>
                  <a:path w="5" h="4" extrusionOk="0">
                    <a:moveTo>
                      <a:pt x="5" y="0"/>
                    </a:moveTo>
                    <a:lnTo>
                      <a:pt x="1" y="0"/>
                    </a:lnTo>
                    <a:lnTo>
                      <a:pt x="0" y="4"/>
                    </a:lnTo>
                    <a:lnTo>
                      <a:pt x="4" y="4"/>
                    </a:lnTo>
                    <a:lnTo>
                      <a:pt x="5"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5" name="Shape 320">
                <a:extLst>
                  <a:ext uri="{FF2B5EF4-FFF2-40B4-BE49-F238E27FC236}">
                    <a16:creationId xmlns:a16="http://schemas.microsoft.com/office/drawing/2014/main" id="{0AF9568C-5E35-4919-89E7-EDBCA4D92899}"/>
                  </a:ext>
                </a:extLst>
              </p:cNvPr>
              <p:cNvSpPr/>
              <p:nvPr/>
            </p:nvSpPr>
            <p:spPr>
              <a:xfrm>
                <a:off x="-3019425" y="1270000"/>
                <a:ext cx="7938" cy="6350"/>
              </a:xfrm>
              <a:custGeom>
                <a:avLst/>
                <a:gdLst/>
                <a:ahLst/>
                <a:cxnLst/>
                <a:rect l="0" t="0" r="0" b="0"/>
                <a:pathLst>
                  <a:path w="5" h="4" extrusionOk="0">
                    <a:moveTo>
                      <a:pt x="5" y="0"/>
                    </a:moveTo>
                    <a:lnTo>
                      <a:pt x="1" y="0"/>
                    </a:lnTo>
                    <a:lnTo>
                      <a:pt x="0" y="4"/>
                    </a:lnTo>
                    <a:lnTo>
                      <a:pt x="4" y="4"/>
                    </a:lnTo>
                    <a:lnTo>
                      <a:pt x="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6" name="Shape 321">
                <a:extLst>
                  <a:ext uri="{FF2B5EF4-FFF2-40B4-BE49-F238E27FC236}">
                    <a16:creationId xmlns:a16="http://schemas.microsoft.com/office/drawing/2014/main" id="{3CB9F440-7270-4A97-A568-5975CAB0676B}"/>
                  </a:ext>
                </a:extLst>
              </p:cNvPr>
              <p:cNvSpPr/>
              <p:nvPr/>
            </p:nvSpPr>
            <p:spPr>
              <a:xfrm>
                <a:off x="-2905125" y="1079500"/>
                <a:ext cx="69850" cy="198438"/>
              </a:xfrm>
              <a:custGeom>
                <a:avLst/>
                <a:gdLst/>
                <a:ahLst/>
                <a:cxnLst/>
                <a:rect l="0" t="0" r="0" b="0"/>
                <a:pathLst>
                  <a:path w="44" h="125" extrusionOk="0">
                    <a:moveTo>
                      <a:pt x="0" y="0"/>
                    </a:moveTo>
                    <a:lnTo>
                      <a:pt x="0" y="0"/>
                    </a:lnTo>
                    <a:lnTo>
                      <a:pt x="43" y="124"/>
                    </a:lnTo>
                    <a:lnTo>
                      <a:pt x="15" y="124"/>
                    </a:lnTo>
                    <a:lnTo>
                      <a:pt x="16" y="125"/>
                    </a:lnTo>
                    <a:lnTo>
                      <a:pt x="44" y="125"/>
                    </a:lnTo>
                    <a:lnTo>
                      <a:pt x="0"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7" name="Shape 322">
                <a:extLst>
                  <a:ext uri="{FF2B5EF4-FFF2-40B4-BE49-F238E27FC236}">
                    <a16:creationId xmlns:a16="http://schemas.microsoft.com/office/drawing/2014/main" id="{464DCA75-1019-46FA-B254-BB81F08E8682}"/>
                  </a:ext>
                </a:extLst>
              </p:cNvPr>
              <p:cNvSpPr/>
              <p:nvPr/>
            </p:nvSpPr>
            <p:spPr>
              <a:xfrm>
                <a:off x="-2905125" y="1079500"/>
                <a:ext cx="69850" cy="198438"/>
              </a:xfrm>
              <a:custGeom>
                <a:avLst/>
                <a:gdLst/>
                <a:ahLst/>
                <a:cxnLst/>
                <a:rect l="0" t="0" r="0" b="0"/>
                <a:pathLst>
                  <a:path w="44" h="125" extrusionOk="0">
                    <a:moveTo>
                      <a:pt x="0" y="0"/>
                    </a:moveTo>
                    <a:lnTo>
                      <a:pt x="0" y="0"/>
                    </a:lnTo>
                    <a:lnTo>
                      <a:pt x="43" y="124"/>
                    </a:lnTo>
                    <a:lnTo>
                      <a:pt x="15" y="124"/>
                    </a:lnTo>
                    <a:lnTo>
                      <a:pt x="16" y="125"/>
                    </a:lnTo>
                    <a:lnTo>
                      <a:pt x="44" y="125"/>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8" name="Shape 323">
                <a:extLst>
                  <a:ext uri="{FF2B5EF4-FFF2-40B4-BE49-F238E27FC236}">
                    <a16:creationId xmlns:a16="http://schemas.microsoft.com/office/drawing/2014/main" id="{6F32B64C-E7F2-420E-9252-53795888126B}"/>
                  </a:ext>
                </a:extLst>
              </p:cNvPr>
              <p:cNvSpPr/>
              <p:nvPr/>
            </p:nvSpPr>
            <p:spPr>
              <a:xfrm>
                <a:off x="-2911475" y="1079500"/>
                <a:ext cx="74613" cy="196850"/>
              </a:xfrm>
              <a:custGeom>
                <a:avLst/>
                <a:gdLst/>
                <a:ahLst/>
                <a:cxnLst/>
                <a:rect l="0" t="0" r="0" b="0"/>
                <a:pathLst>
                  <a:path w="47" h="124" extrusionOk="0">
                    <a:moveTo>
                      <a:pt x="4" y="0"/>
                    </a:moveTo>
                    <a:lnTo>
                      <a:pt x="0" y="0"/>
                    </a:lnTo>
                    <a:lnTo>
                      <a:pt x="42" y="120"/>
                    </a:lnTo>
                    <a:lnTo>
                      <a:pt x="21" y="120"/>
                    </a:lnTo>
                    <a:lnTo>
                      <a:pt x="22" y="124"/>
                    </a:lnTo>
                    <a:lnTo>
                      <a:pt x="20" y="124"/>
                    </a:lnTo>
                    <a:lnTo>
                      <a:pt x="19" y="120"/>
                    </a:lnTo>
                    <a:lnTo>
                      <a:pt x="18" y="120"/>
                    </a:lnTo>
                    <a:lnTo>
                      <a:pt x="19" y="124"/>
                    </a:lnTo>
                    <a:lnTo>
                      <a:pt x="47" y="124"/>
                    </a:lnTo>
                    <a:lnTo>
                      <a:pt x="4"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19" name="Shape 324">
                <a:extLst>
                  <a:ext uri="{FF2B5EF4-FFF2-40B4-BE49-F238E27FC236}">
                    <a16:creationId xmlns:a16="http://schemas.microsoft.com/office/drawing/2014/main" id="{84ECDE74-56C6-42B2-B2FF-D2F68E9A8C97}"/>
                  </a:ext>
                </a:extLst>
              </p:cNvPr>
              <p:cNvSpPr/>
              <p:nvPr/>
            </p:nvSpPr>
            <p:spPr>
              <a:xfrm>
                <a:off x="-2911475" y="1079500"/>
                <a:ext cx="74613" cy="196850"/>
              </a:xfrm>
              <a:custGeom>
                <a:avLst/>
                <a:gdLst/>
                <a:ahLst/>
                <a:cxnLst/>
                <a:rect l="0" t="0" r="0" b="0"/>
                <a:pathLst>
                  <a:path w="47" h="124" extrusionOk="0">
                    <a:moveTo>
                      <a:pt x="4" y="0"/>
                    </a:moveTo>
                    <a:lnTo>
                      <a:pt x="0" y="0"/>
                    </a:lnTo>
                    <a:lnTo>
                      <a:pt x="42" y="120"/>
                    </a:lnTo>
                    <a:lnTo>
                      <a:pt x="21" y="120"/>
                    </a:lnTo>
                    <a:lnTo>
                      <a:pt x="22" y="124"/>
                    </a:lnTo>
                    <a:lnTo>
                      <a:pt x="20" y="124"/>
                    </a:lnTo>
                    <a:lnTo>
                      <a:pt x="19" y="120"/>
                    </a:lnTo>
                    <a:lnTo>
                      <a:pt x="18" y="120"/>
                    </a:lnTo>
                    <a:lnTo>
                      <a:pt x="19" y="124"/>
                    </a:lnTo>
                    <a:lnTo>
                      <a:pt x="47" y="124"/>
                    </a:lnTo>
                    <a:lnTo>
                      <a:pt x="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0" name="Shape 325">
                <a:extLst>
                  <a:ext uri="{FF2B5EF4-FFF2-40B4-BE49-F238E27FC236}">
                    <a16:creationId xmlns:a16="http://schemas.microsoft.com/office/drawing/2014/main" id="{97DC5DD4-D9EF-4409-931A-901B0250FDE4}"/>
                  </a:ext>
                </a:extLst>
              </p:cNvPr>
              <p:cNvSpPr/>
              <p:nvPr/>
            </p:nvSpPr>
            <p:spPr>
              <a:xfrm>
                <a:off x="-2908300" y="1074738"/>
                <a:ext cx="3175" cy="4763"/>
              </a:xfrm>
              <a:custGeom>
                <a:avLst/>
                <a:gdLst/>
                <a:ahLst/>
                <a:cxnLst/>
                <a:rect l="0" t="0" r="0" b="0"/>
                <a:pathLst>
                  <a:path w="2" h="3" extrusionOk="0">
                    <a:moveTo>
                      <a:pt x="2" y="0"/>
                    </a:moveTo>
                    <a:lnTo>
                      <a:pt x="0" y="0"/>
                    </a:lnTo>
                    <a:lnTo>
                      <a:pt x="2" y="3"/>
                    </a:lnTo>
                    <a:lnTo>
                      <a:pt x="2" y="3"/>
                    </a:lnTo>
                    <a:lnTo>
                      <a:pt x="2"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1" name="Shape 326">
                <a:extLst>
                  <a:ext uri="{FF2B5EF4-FFF2-40B4-BE49-F238E27FC236}">
                    <a16:creationId xmlns:a16="http://schemas.microsoft.com/office/drawing/2014/main" id="{2D137F5A-7C80-4F84-880B-EFDA78ACE0B6}"/>
                  </a:ext>
                </a:extLst>
              </p:cNvPr>
              <p:cNvSpPr/>
              <p:nvPr/>
            </p:nvSpPr>
            <p:spPr>
              <a:xfrm>
                <a:off x="-2908300" y="1074738"/>
                <a:ext cx="3175" cy="4763"/>
              </a:xfrm>
              <a:custGeom>
                <a:avLst/>
                <a:gdLst/>
                <a:ahLst/>
                <a:cxnLst/>
                <a:rect l="0" t="0" r="0" b="0"/>
                <a:pathLst>
                  <a:path w="2" h="3" extrusionOk="0">
                    <a:moveTo>
                      <a:pt x="2" y="0"/>
                    </a:moveTo>
                    <a:lnTo>
                      <a:pt x="0" y="0"/>
                    </a:lnTo>
                    <a:lnTo>
                      <a:pt x="2" y="3"/>
                    </a:lnTo>
                    <a:lnTo>
                      <a:pt x="2" y="3"/>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2" name="Shape 327">
                <a:extLst>
                  <a:ext uri="{FF2B5EF4-FFF2-40B4-BE49-F238E27FC236}">
                    <a16:creationId xmlns:a16="http://schemas.microsoft.com/office/drawing/2014/main" id="{989AD6A7-DDBA-43A3-A941-47CD8FF25E0C}"/>
                  </a:ext>
                </a:extLst>
              </p:cNvPr>
              <p:cNvSpPr/>
              <p:nvPr/>
            </p:nvSpPr>
            <p:spPr>
              <a:xfrm>
                <a:off x="-2911475" y="1074738"/>
                <a:ext cx="6350" cy="4763"/>
              </a:xfrm>
              <a:custGeom>
                <a:avLst/>
                <a:gdLst/>
                <a:ahLst/>
                <a:cxnLst/>
                <a:rect l="0" t="0" r="0" b="0"/>
                <a:pathLst>
                  <a:path w="4" h="3" extrusionOk="0">
                    <a:moveTo>
                      <a:pt x="2" y="0"/>
                    </a:moveTo>
                    <a:lnTo>
                      <a:pt x="0" y="0"/>
                    </a:lnTo>
                    <a:lnTo>
                      <a:pt x="0" y="3"/>
                    </a:lnTo>
                    <a:lnTo>
                      <a:pt x="4" y="3"/>
                    </a:lnTo>
                    <a:lnTo>
                      <a:pt x="2"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3" name="Shape 328">
                <a:extLst>
                  <a:ext uri="{FF2B5EF4-FFF2-40B4-BE49-F238E27FC236}">
                    <a16:creationId xmlns:a16="http://schemas.microsoft.com/office/drawing/2014/main" id="{5160A223-E85F-4042-B206-FF46D15044E9}"/>
                  </a:ext>
                </a:extLst>
              </p:cNvPr>
              <p:cNvSpPr/>
              <p:nvPr/>
            </p:nvSpPr>
            <p:spPr>
              <a:xfrm>
                <a:off x="-2911475" y="1074738"/>
                <a:ext cx="6350" cy="4763"/>
              </a:xfrm>
              <a:custGeom>
                <a:avLst/>
                <a:gdLst/>
                <a:ahLst/>
                <a:cxnLst/>
                <a:rect l="0" t="0" r="0" b="0"/>
                <a:pathLst>
                  <a:path w="4" h="3" extrusionOk="0">
                    <a:moveTo>
                      <a:pt x="2" y="0"/>
                    </a:moveTo>
                    <a:lnTo>
                      <a:pt x="0" y="0"/>
                    </a:lnTo>
                    <a:lnTo>
                      <a:pt x="0" y="3"/>
                    </a:lnTo>
                    <a:lnTo>
                      <a:pt x="4" y="3"/>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4" name="Shape 329">
                <a:extLst>
                  <a:ext uri="{FF2B5EF4-FFF2-40B4-BE49-F238E27FC236}">
                    <a16:creationId xmlns:a16="http://schemas.microsoft.com/office/drawing/2014/main" id="{4DE4FEB4-0161-435D-8E3B-2F6EC0749A65}"/>
                  </a:ext>
                </a:extLst>
              </p:cNvPr>
              <p:cNvSpPr/>
              <p:nvPr/>
            </p:nvSpPr>
            <p:spPr>
              <a:xfrm>
                <a:off x="-2881313" y="1270000"/>
                <a:ext cx="4763" cy="6350"/>
              </a:xfrm>
              <a:custGeom>
                <a:avLst/>
                <a:gdLst/>
                <a:ahLst/>
                <a:cxnLst/>
                <a:rect l="0" t="0" r="0" b="0"/>
                <a:pathLst>
                  <a:path w="3" h="4" extrusionOk="0">
                    <a:moveTo>
                      <a:pt x="2" y="0"/>
                    </a:moveTo>
                    <a:lnTo>
                      <a:pt x="0" y="0"/>
                    </a:lnTo>
                    <a:lnTo>
                      <a:pt x="1" y="4"/>
                    </a:lnTo>
                    <a:lnTo>
                      <a:pt x="3" y="4"/>
                    </a:lnTo>
                    <a:lnTo>
                      <a:pt x="2"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5" name="Shape 330">
                <a:extLst>
                  <a:ext uri="{FF2B5EF4-FFF2-40B4-BE49-F238E27FC236}">
                    <a16:creationId xmlns:a16="http://schemas.microsoft.com/office/drawing/2014/main" id="{F9D55E15-6C8C-4178-8E9F-615657E31621}"/>
                  </a:ext>
                </a:extLst>
              </p:cNvPr>
              <p:cNvSpPr/>
              <p:nvPr/>
            </p:nvSpPr>
            <p:spPr>
              <a:xfrm>
                <a:off x="-2881313" y="1270000"/>
                <a:ext cx="4763" cy="6350"/>
              </a:xfrm>
              <a:custGeom>
                <a:avLst/>
                <a:gdLst/>
                <a:ahLst/>
                <a:cxnLst/>
                <a:rect l="0" t="0" r="0" b="0"/>
                <a:pathLst>
                  <a:path w="3" h="4" extrusionOk="0">
                    <a:moveTo>
                      <a:pt x="2" y="0"/>
                    </a:moveTo>
                    <a:lnTo>
                      <a:pt x="0" y="0"/>
                    </a:lnTo>
                    <a:lnTo>
                      <a:pt x="1" y="4"/>
                    </a:lnTo>
                    <a:lnTo>
                      <a:pt x="3" y="4"/>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6" name="Shape 331">
                <a:extLst>
                  <a:ext uri="{FF2B5EF4-FFF2-40B4-BE49-F238E27FC236}">
                    <a16:creationId xmlns:a16="http://schemas.microsoft.com/office/drawing/2014/main" id="{02645347-71FC-4A59-9029-0E399456C97E}"/>
                  </a:ext>
                </a:extLst>
              </p:cNvPr>
              <p:cNvSpPr/>
              <p:nvPr/>
            </p:nvSpPr>
            <p:spPr>
              <a:xfrm>
                <a:off x="-3025775" y="1069975"/>
                <a:ext cx="193675" cy="209550"/>
              </a:xfrm>
              <a:custGeom>
                <a:avLst/>
                <a:gdLst/>
                <a:ahLst/>
                <a:cxnLst/>
                <a:rect l="0" t="0" r="0" b="0"/>
                <a:pathLst>
                  <a:path w="103" h="112" extrusionOk="0">
                    <a:moveTo>
                      <a:pt x="101" y="112"/>
                    </a:moveTo>
                    <a:cubicBezTo>
                      <a:pt x="77" y="112"/>
                      <a:pt x="77" y="112"/>
                      <a:pt x="77" y="112"/>
                    </a:cubicBezTo>
                    <a:cubicBezTo>
                      <a:pt x="76" y="112"/>
                      <a:pt x="75" y="112"/>
                      <a:pt x="75" y="111"/>
                    </a:cubicBezTo>
                    <a:cubicBezTo>
                      <a:pt x="67" y="88"/>
                      <a:pt x="67" y="88"/>
                      <a:pt x="67" y="88"/>
                    </a:cubicBezTo>
                    <a:cubicBezTo>
                      <a:pt x="34" y="88"/>
                      <a:pt x="34" y="88"/>
                      <a:pt x="34" y="88"/>
                    </a:cubicBezTo>
                    <a:cubicBezTo>
                      <a:pt x="26" y="111"/>
                      <a:pt x="26" y="111"/>
                      <a:pt x="26" y="111"/>
                    </a:cubicBezTo>
                    <a:cubicBezTo>
                      <a:pt x="25" y="112"/>
                      <a:pt x="25" y="112"/>
                      <a:pt x="24" y="112"/>
                    </a:cubicBezTo>
                    <a:cubicBezTo>
                      <a:pt x="2" y="112"/>
                      <a:pt x="2" y="112"/>
                      <a:pt x="2" y="112"/>
                    </a:cubicBezTo>
                    <a:cubicBezTo>
                      <a:pt x="1" y="112"/>
                      <a:pt x="1" y="112"/>
                      <a:pt x="0" y="111"/>
                    </a:cubicBezTo>
                    <a:cubicBezTo>
                      <a:pt x="0" y="111"/>
                      <a:pt x="0" y="110"/>
                      <a:pt x="0" y="110"/>
                    </a:cubicBezTo>
                    <a:cubicBezTo>
                      <a:pt x="38" y="1"/>
                      <a:pt x="38" y="1"/>
                      <a:pt x="38" y="1"/>
                    </a:cubicBezTo>
                    <a:cubicBezTo>
                      <a:pt x="38" y="0"/>
                      <a:pt x="39" y="0"/>
                      <a:pt x="40" y="0"/>
                    </a:cubicBezTo>
                    <a:cubicBezTo>
                      <a:pt x="63" y="0"/>
                      <a:pt x="63" y="0"/>
                      <a:pt x="63" y="0"/>
                    </a:cubicBezTo>
                    <a:cubicBezTo>
                      <a:pt x="64" y="0"/>
                      <a:pt x="64" y="0"/>
                      <a:pt x="65" y="1"/>
                    </a:cubicBezTo>
                    <a:cubicBezTo>
                      <a:pt x="103" y="110"/>
                      <a:pt x="103" y="110"/>
                      <a:pt x="103" y="110"/>
                    </a:cubicBezTo>
                    <a:cubicBezTo>
                      <a:pt x="103" y="110"/>
                      <a:pt x="103" y="111"/>
                      <a:pt x="103" y="111"/>
                    </a:cubicBezTo>
                    <a:cubicBezTo>
                      <a:pt x="102" y="112"/>
                      <a:pt x="102" y="112"/>
                      <a:pt x="101" y="112"/>
                    </a:cubicBezTo>
                    <a:close/>
                    <a:moveTo>
                      <a:pt x="78" y="108"/>
                    </a:moveTo>
                    <a:cubicBezTo>
                      <a:pt x="98" y="108"/>
                      <a:pt x="98" y="108"/>
                      <a:pt x="98" y="108"/>
                    </a:cubicBezTo>
                    <a:cubicBezTo>
                      <a:pt x="61" y="4"/>
                      <a:pt x="61" y="4"/>
                      <a:pt x="61" y="4"/>
                    </a:cubicBezTo>
                    <a:cubicBezTo>
                      <a:pt x="42" y="4"/>
                      <a:pt x="42" y="4"/>
                      <a:pt x="42" y="4"/>
                    </a:cubicBezTo>
                    <a:cubicBezTo>
                      <a:pt x="5" y="108"/>
                      <a:pt x="5" y="108"/>
                      <a:pt x="5" y="108"/>
                    </a:cubicBezTo>
                    <a:cubicBezTo>
                      <a:pt x="22" y="108"/>
                      <a:pt x="22" y="108"/>
                      <a:pt x="22" y="108"/>
                    </a:cubicBezTo>
                    <a:cubicBezTo>
                      <a:pt x="30" y="86"/>
                      <a:pt x="30" y="86"/>
                      <a:pt x="30" y="86"/>
                    </a:cubicBezTo>
                    <a:cubicBezTo>
                      <a:pt x="30" y="85"/>
                      <a:pt x="31" y="84"/>
                      <a:pt x="32" y="84"/>
                    </a:cubicBezTo>
                    <a:cubicBezTo>
                      <a:pt x="69" y="84"/>
                      <a:pt x="69" y="84"/>
                      <a:pt x="69" y="84"/>
                    </a:cubicBezTo>
                    <a:cubicBezTo>
                      <a:pt x="70" y="84"/>
                      <a:pt x="70" y="85"/>
                      <a:pt x="71" y="86"/>
                    </a:cubicBezTo>
                    <a:lnTo>
                      <a:pt x="78" y="108"/>
                    </a:lnTo>
                    <a:close/>
                    <a:moveTo>
                      <a:pt x="63" y="71"/>
                    </a:moveTo>
                    <a:cubicBezTo>
                      <a:pt x="38" y="71"/>
                      <a:pt x="38" y="71"/>
                      <a:pt x="38" y="71"/>
                    </a:cubicBezTo>
                    <a:cubicBezTo>
                      <a:pt x="37" y="71"/>
                      <a:pt x="37" y="71"/>
                      <a:pt x="36" y="70"/>
                    </a:cubicBezTo>
                    <a:cubicBezTo>
                      <a:pt x="36" y="70"/>
                      <a:pt x="36" y="69"/>
                      <a:pt x="36" y="68"/>
                    </a:cubicBezTo>
                    <a:cubicBezTo>
                      <a:pt x="49" y="32"/>
                      <a:pt x="49" y="32"/>
                      <a:pt x="49" y="32"/>
                    </a:cubicBezTo>
                    <a:cubicBezTo>
                      <a:pt x="49" y="31"/>
                      <a:pt x="50" y="30"/>
                      <a:pt x="51" y="30"/>
                    </a:cubicBezTo>
                    <a:cubicBezTo>
                      <a:pt x="51" y="30"/>
                      <a:pt x="51" y="30"/>
                      <a:pt x="51" y="30"/>
                    </a:cubicBezTo>
                    <a:cubicBezTo>
                      <a:pt x="52" y="30"/>
                      <a:pt x="53" y="31"/>
                      <a:pt x="53" y="32"/>
                    </a:cubicBezTo>
                    <a:cubicBezTo>
                      <a:pt x="65" y="68"/>
                      <a:pt x="65" y="68"/>
                      <a:pt x="65" y="68"/>
                    </a:cubicBezTo>
                    <a:cubicBezTo>
                      <a:pt x="65" y="69"/>
                      <a:pt x="65" y="70"/>
                      <a:pt x="65" y="70"/>
                    </a:cubicBezTo>
                    <a:cubicBezTo>
                      <a:pt x="65" y="71"/>
                      <a:pt x="64" y="71"/>
                      <a:pt x="63" y="71"/>
                    </a:cubicBezTo>
                    <a:close/>
                    <a:moveTo>
                      <a:pt x="41" y="67"/>
                    </a:moveTo>
                    <a:cubicBezTo>
                      <a:pt x="61" y="67"/>
                      <a:pt x="61" y="67"/>
                      <a:pt x="61" y="67"/>
                    </a:cubicBezTo>
                    <a:cubicBezTo>
                      <a:pt x="51" y="38"/>
                      <a:pt x="51" y="38"/>
                      <a:pt x="51" y="38"/>
                    </a:cubicBezTo>
                    <a:lnTo>
                      <a:pt x="41" y="67"/>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7" name="Shape 332">
                <a:extLst>
                  <a:ext uri="{FF2B5EF4-FFF2-40B4-BE49-F238E27FC236}">
                    <a16:creationId xmlns:a16="http://schemas.microsoft.com/office/drawing/2014/main" id="{BDCEAC1E-83DF-4F9F-8FD6-895A127D18E8}"/>
                  </a:ext>
                </a:extLst>
              </p:cNvPr>
              <p:cNvSpPr/>
              <p:nvPr/>
            </p:nvSpPr>
            <p:spPr>
              <a:xfrm>
                <a:off x="-1881188" y="1084263"/>
                <a:ext cx="249238" cy="249238"/>
              </a:xfrm>
              <a:custGeom>
                <a:avLst/>
                <a:gdLst/>
                <a:ahLst/>
                <a:cxnLst/>
                <a:rect l="0" t="0" r="0" b="0"/>
                <a:pathLst>
                  <a:path w="133" h="133" extrusionOk="0">
                    <a:moveTo>
                      <a:pt x="119" y="133"/>
                    </a:moveTo>
                    <a:cubicBezTo>
                      <a:pt x="14" y="133"/>
                      <a:pt x="14" y="133"/>
                      <a:pt x="14" y="133"/>
                    </a:cubicBezTo>
                    <a:cubicBezTo>
                      <a:pt x="7" y="133"/>
                      <a:pt x="0" y="126"/>
                      <a:pt x="0" y="118"/>
                    </a:cubicBezTo>
                    <a:cubicBezTo>
                      <a:pt x="0" y="14"/>
                      <a:pt x="0" y="14"/>
                      <a:pt x="0" y="14"/>
                    </a:cubicBezTo>
                    <a:cubicBezTo>
                      <a:pt x="0" y="6"/>
                      <a:pt x="7" y="0"/>
                      <a:pt x="14" y="0"/>
                    </a:cubicBezTo>
                    <a:cubicBezTo>
                      <a:pt x="119" y="0"/>
                      <a:pt x="119" y="0"/>
                      <a:pt x="119" y="0"/>
                    </a:cubicBezTo>
                    <a:cubicBezTo>
                      <a:pt x="127" y="0"/>
                      <a:pt x="133" y="6"/>
                      <a:pt x="133" y="14"/>
                    </a:cubicBezTo>
                    <a:cubicBezTo>
                      <a:pt x="133" y="118"/>
                      <a:pt x="133" y="118"/>
                      <a:pt x="133" y="118"/>
                    </a:cubicBezTo>
                    <a:cubicBezTo>
                      <a:pt x="133" y="126"/>
                      <a:pt x="127" y="133"/>
                      <a:pt x="119" y="133"/>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8" name="Shape 333">
                <a:extLst>
                  <a:ext uri="{FF2B5EF4-FFF2-40B4-BE49-F238E27FC236}">
                    <a16:creationId xmlns:a16="http://schemas.microsoft.com/office/drawing/2014/main" id="{7C1B8A14-761A-404C-9326-7B35D796A46A}"/>
                  </a:ext>
                </a:extLst>
              </p:cNvPr>
              <p:cNvSpPr/>
              <p:nvPr/>
            </p:nvSpPr>
            <p:spPr>
              <a:xfrm>
                <a:off x="-1860550" y="1104900"/>
                <a:ext cx="207963" cy="206375"/>
              </a:xfrm>
              <a:custGeom>
                <a:avLst/>
                <a:gdLst/>
                <a:ahLst/>
                <a:cxnLst/>
                <a:rect l="0" t="0" r="0" b="0"/>
                <a:pathLst>
                  <a:path w="111" h="110" extrusionOk="0">
                    <a:moveTo>
                      <a:pt x="99" y="0"/>
                    </a:moveTo>
                    <a:cubicBezTo>
                      <a:pt x="12" y="0"/>
                      <a:pt x="12" y="0"/>
                      <a:pt x="12" y="0"/>
                    </a:cubicBezTo>
                    <a:cubicBezTo>
                      <a:pt x="6" y="0"/>
                      <a:pt x="0" y="5"/>
                      <a:pt x="0" y="12"/>
                    </a:cubicBezTo>
                    <a:cubicBezTo>
                      <a:pt x="0" y="99"/>
                      <a:pt x="0" y="99"/>
                      <a:pt x="0" y="99"/>
                    </a:cubicBezTo>
                    <a:cubicBezTo>
                      <a:pt x="0" y="105"/>
                      <a:pt x="6" y="110"/>
                      <a:pt x="12" y="110"/>
                    </a:cubicBezTo>
                    <a:cubicBezTo>
                      <a:pt x="99" y="110"/>
                      <a:pt x="99" y="110"/>
                      <a:pt x="99" y="110"/>
                    </a:cubicBezTo>
                    <a:cubicBezTo>
                      <a:pt x="106" y="110"/>
                      <a:pt x="111" y="105"/>
                      <a:pt x="111" y="99"/>
                    </a:cubicBezTo>
                    <a:cubicBezTo>
                      <a:pt x="111" y="12"/>
                      <a:pt x="111" y="12"/>
                      <a:pt x="111" y="12"/>
                    </a:cubicBezTo>
                    <a:cubicBezTo>
                      <a:pt x="111" y="5"/>
                      <a:pt x="106" y="0"/>
                      <a:pt x="99" y="0"/>
                    </a:cubicBezTo>
                    <a:moveTo>
                      <a:pt x="106" y="95"/>
                    </a:moveTo>
                    <a:cubicBezTo>
                      <a:pt x="106" y="100"/>
                      <a:pt x="101" y="105"/>
                      <a:pt x="95" y="105"/>
                    </a:cubicBezTo>
                    <a:cubicBezTo>
                      <a:pt x="16" y="105"/>
                      <a:pt x="16" y="105"/>
                      <a:pt x="16" y="105"/>
                    </a:cubicBezTo>
                    <a:cubicBezTo>
                      <a:pt x="10" y="105"/>
                      <a:pt x="6" y="100"/>
                      <a:pt x="6" y="95"/>
                    </a:cubicBezTo>
                    <a:cubicBezTo>
                      <a:pt x="6" y="16"/>
                      <a:pt x="6" y="16"/>
                      <a:pt x="6" y="16"/>
                    </a:cubicBezTo>
                    <a:cubicBezTo>
                      <a:pt x="6" y="10"/>
                      <a:pt x="10" y="5"/>
                      <a:pt x="16" y="5"/>
                    </a:cubicBezTo>
                    <a:cubicBezTo>
                      <a:pt x="95" y="5"/>
                      <a:pt x="95" y="5"/>
                      <a:pt x="95" y="5"/>
                    </a:cubicBezTo>
                    <a:cubicBezTo>
                      <a:pt x="101" y="5"/>
                      <a:pt x="106" y="10"/>
                      <a:pt x="106" y="16"/>
                    </a:cubicBezTo>
                    <a:cubicBezTo>
                      <a:pt x="106" y="95"/>
                      <a:pt x="106" y="95"/>
                      <a:pt x="106" y="95"/>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29" name="Shape 334">
                <a:extLst>
                  <a:ext uri="{FF2B5EF4-FFF2-40B4-BE49-F238E27FC236}">
                    <a16:creationId xmlns:a16="http://schemas.microsoft.com/office/drawing/2014/main" id="{4FEE9C95-B908-4891-95A4-F4E095FEB45A}"/>
                  </a:ext>
                </a:extLst>
              </p:cNvPr>
              <p:cNvSpPr/>
              <p:nvPr/>
            </p:nvSpPr>
            <p:spPr>
              <a:xfrm>
                <a:off x="-1849438" y="1116013"/>
                <a:ext cx="182563" cy="185738"/>
              </a:xfrm>
              <a:custGeom>
                <a:avLst/>
                <a:gdLst/>
                <a:ahLst/>
                <a:cxnLst/>
                <a:rect l="0" t="0" r="0" b="0"/>
                <a:pathLst>
                  <a:path w="98" h="99" extrusionOk="0">
                    <a:moveTo>
                      <a:pt x="3" y="92"/>
                    </a:moveTo>
                    <a:cubicBezTo>
                      <a:pt x="3" y="13"/>
                      <a:pt x="3" y="13"/>
                      <a:pt x="3" y="13"/>
                    </a:cubicBezTo>
                    <a:cubicBezTo>
                      <a:pt x="3" y="7"/>
                      <a:pt x="7" y="2"/>
                      <a:pt x="13" y="2"/>
                    </a:cubicBezTo>
                    <a:cubicBezTo>
                      <a:pt x="92" y="2"/>
                      <a:pt x="92" y="2"/>
                      <a:pt x="92" y="2"/>
                    </a:cubicBezTo>
                    <a:cubicBezTo>
                      <a:pt x="94" y="2"/>
                      <a:pt x="96" y="3"/>
                      <a:pt x="98" y="3"/>
                    </a:cubicBezTo>
                    <a:cubicBezTo>
                      <a:pt x="96" y="1"/>
                      <a:pt x="93" y="0"/>
                      <a:pt x="90" y="0"/>
                    </a:cubicBezTo>
                    <a:cubicBezTo>
                      <a:pt x="11" y="0"/>
                      <a:pt x="11" y="0"/>
                      <a:pt x="11" y="0"/>
                    </a:cubicBezTo>
                    <a:cubicBezTo>
                      <a:pt x="5" y="0"/>
                      <a:pt x="0" y="5"/>
                      <a:pt x="0" y="10"/>
                    </a:cubicBezTo>
                    <a:cubicBezTo>
                      <a:pt x="0" y="89"/>
                      <a:pt x="0" y="89"/>
                      <a:pt x="0" y="89"/>
                    </a:cubicBezTo>
                    <a:cubicBezTo>
                      <a:pt x="0" y="93"/>
                      <a:pt x="2" y="97"/>
                      <a:pt x="5" y="99"/>
                    </a:cubicBezTo>
                    <a:cubicBezTo>
                      <a:pt x="4" y="97"/>
                      <a:pt x="3" y="94"/>
                      <a:pt x="3" y="92"/>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0" name="Shape 335">
                <a:extLst>
                  <a:ext uri="{FF2B5EF4-FFF2-40B4-BE49-F238E27FC236}">
                    <a16:creationId xmlns:a16="http://schemas.microsoft.com/office/drawing/2014/main" id="{4337A7A6-D627-4C02-A68D-03776A0616E7}"/>
                  </a:ext>
                </a:extLst>
              </p:cNvPr>
              <p:cNvSpPr/>
              <p:nvPr/>
            </p:nvSpPr>
            <p:spPr>
              <a:xfrm>
                <a:off x="-1849438" y="1114425"/>
                <a:ext cx="201613" cy="203200"/>
              </a:xfrm>
              <a:custGeom>
                <a:avLst/>
                <a:gdLst/>
                <a:ahLst/>
                <a:cxnLst/>
                <a:rect l="0" t="0" r="0" b="0"/>
                <a:pathLst>
                  <a:path w="108" h="108" extrusionOk="0">
                    <a:moveTo>
                      <a:pt x="9" y="108"/>
                    </a:moveTo>
                    <a:cubicBezTo>
                      <a:pt x="96" y="108"/>
                      <a:pt x="96" y="108"/>
                      <a:pt x="96" y="108"/>
                    </a:cubicBezTo>
                    <a:cubicBezTo>
                      <a:pt x="103" y="108"/>
                      <a:pt x="108" y="103"/>
                      <a:pt x="108" y="97"/>
                    </a:cubicBezTo>
                    <a:cubicBezTo>
                      <a:pt x="108" y="10"/>
                      <a:pt x="108" y="10"/>
                      <a:pt x="108" y="10"/>
                    </a:cubicBezTo>
                    <a:cubicBezTo>
                      <a:pt x="108" y="5"/>
                      <a:pt x="106" y="2"/>
                      <a:pt x="102" y="0"/>
                    </a:cubicBezTo>
                    <a:cubicBezTo>
                      <a:pt x="104" y="2"/>
                      <a:pt x="105" y="4"/>
                      <a:pt x="105" y="7"/>
                    </a:cubicBezTo>
                    <a:cubicBezTo>
                      <a:pt x="105" y="95"/>
                      <a:pt x="105" y="95"/>
                      <a:pt x="105" y="95"/>
                    </a:cubicBezTo>
                    <a:cubicBezTo>
                      <a:pt x="105" y="101"/>
                      <a:pt x="100" y="106"/>
                      <a:pt x="94" y="106"/>
                    </a:cubicBezTo>
                    <a:cubicBezTo>
                      <a:pt x="7" y="106"/>
                      <a:pt x="7" y="106"/>
                      <a:pt x="7" y="106"/>
                    </a:cubicBezTo>
                    <a:cubicBezTo>
                      <a:pt x="4" y="106"/>
                      <a:pt x="2" y="106"/>
                      <a:pt x="0" y="104"/>
                    </a:cubicBezTo>
                    <a:cubicBezTo>
                      <a:pt x="3" y="107"/>
                      <a:pt x="6" y="108"/>
                      <a:pt x="9" y="108"/>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1" name="Shape 336">
                <a:extLst>
                  <a:ext uri="{FF2B5EF4-FFF2-40B4-BE49-F238E27FC236}">
                    <a16:creationId xmlns:a16="http://schemas.microsoft.com/office/drawing/2014/main" id="{AA7A8E26-8481-48F7-95E5-43E07D28AA63}"/>
                  </a:ext>
                </a:extLst>
              </p:cNvPr>
              <p:cNvSpPr/>
              <p:nvPr/>
            </p:nvSpPr>
            <p:spPr>
              <a:xfrm>
                <a:off x="-1879600" y="1085850"/>
                <a:ext cx="241300" cy="244475"/>
              </a:xfrm>
              <a:custGeom>
                <a:avLst/>
                <a:gdLst/>
                <a:ahLst/>
                <a:cxnLst/>
                <a:rect l="0" t="0" r="0" b="0"/>
                <a:pathLst>
                  <a:path w="129" h="130" extrusionOk="0">
                    <a:moveTo>
                      <a:pt x="2" y="120"/>
                    </a:moveTo>
                    <a:cubicBezTo>
                      <a:pt x="2" y="16"/>
                      <a:pt x="2" y="16"/>
                      <a:pt x="2" y="16"/>
                    </a:cubicBezTo>
                    <a:cubicBezTo>
                      <a:pt x="2" y="8"/>
                      <a:pt x="9" y="2"/>
                      <a:pt x="16" y="2"/>
                    </a:cubicBezTo>
                    <a:cubicBezTo>
                      <a:pt x="121" y="2"/>
                      <a:pt x="121" y="2"/>
                      <a:pt x="121" y="2"/>
                    </a:cubicBezTo>
                    <a:cubicBezTo>
                      <a:pt x="124" y="2"/>
                      <a:pt x="126" y="3"/>
                      <a:pt x="129" y="4"/>
                    </a:cubicBezTo>
                    <a:cubicBezTo>
                      <a:pt x="126" y="1"/>
                      <a:pt x="122" y="0"/>
                      <a:pt x="118" y="0"/>
                    </a:cubicBezTo>
                    <a:cubicBezTo>
                      <a:pt x="14" y="0"/>
                      <a:pt x="14" y="0"/>
                      <a:pt x="14" y="0"/>
                    </a:cubicBezTo>
                    <a:cubicBezTo>
                      <a:pt x="6" y="0"/>
                      <a:pt x="0" y="6"/>
                      <a:pt x="0" y="14"/>
                    </a:cubicBezTo>
                    <a:cubicBezTo>
                      <a:pt x="0" y="118"/>
                      <a:pt x="0" y="118"/>
                      <a:pt x="0" y="118"/>
                    </a:cubicBezTo>
                    <a:cubicBezTo>
                      <a:pt x="0" y="123"/>
                      <a:pt x="2" y="128"/>
                      <a:pt x="6" y="130"/>
                    </a:cubicBezTo>
                    <a:cubicBezTo>
                      <a:pt x="4" y="128"/>
                      <a:pt x="2" y="124"/>
                      <a:pt x="2" y="12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2" name="Shape 337">
                <a:extLst>
                  <a:ext uri="{FF2B5EF4-FFF2-40B4-BE49-F238E27FC236}">
                    <a16:creationId xmlns:a16="http://schemas.microsoft.com/office/drawing/2014/main" id="{8203FECE-618E-4DBF-853C-47BFF54B7D84}"/>
                  </a:ext>
                </a:extLst>
              </p:cNvPr>
              <p:cNvSpPr/>
              <p:nvPr/>
            </p:nvSpPr>
            <p:spPr>
              <a:xfrm>
                <a:off x="-1865313" y="1101725"/>
                <a:ext cx="215900" cy="212725"/>
              </a:xfrm>
              <a:custGeom>
                <a:avLst/>
                <a:gdLst/>
                <a:ahLst/>
                <a:cxnLst/>
                <a:rect l="0" t="0" r="0" b="0"/>
                <a:pathLst>
                  <a:path w="115" h="114" extrusionOk="0">
                    <a:moveTo>
                      <a:pt x="101" y="114"/>
                    </a:moveTo>
                    <a:cubicBezTo>
                      <a:pt x="14" y="114"/>
                      <a:pt x="14" y="114"/>
                      <a:pt x="14" y="114"/>
                    </a:cubicBezTo>
                    <a:cubicBezTo>
                      <a:pt x="7" y="114"/>
                      <a:pt x="0" y="108"/>
                      <a:pt x="0" y="101"/>
                    </a:cubicBezTo>
                    <a:cubicBezTo>
                      <a:pt x="0" y="14"/>
                      <a:pt x="0" y="14"/>
                      <a:pt x="0" y="14"/>
                    </a:cubicBezTo>
                    <a:cubicBezTo>
                      <a:pt x="0" y="6"/>
                      <a:pt x="7" y="0"/>
                      <a:pt x="14" y="0"/>
                    </a:cubicBezTo>
                    <a:cubicBezTo>
                      <a:pt x="101" y="0"/>
                      <a:pt x="101" y="0"/>
                      <a:pt x="101" y="0"/>
                    </a:cubicBezTo>
                    <a:cubicBezTo>
                      <a:pt x="109" y="0"/>
                      <a:pt x="115" y="6"/>
                      <a:pt x="115" y="14"/>
                    </a:cubicBezTo>
                    <a:cubicBezTo>
                      <a:pt x="115" y="101"/>
                      <a:pt x="115" y="101"/>
                      <a:pt x="115" y="101"/>
                    </a:cubicBezTo>
                    <a:cubicBezTo>
                      <a:pt x="115" y="108"/>
                      <a:pt x="109" y="114"/>
                      <a:pt x="101" y="114"/>
                    </a:cubicBezTo>
                    <a:moveTo>
                      <a:pt x="14" y="4"/>
                    </a:moveTo>
                    <a:cubicBezTo>
                      <a:pt x="9" y="4"/>
                      <a:pt x="4" y="8"/>
                      <a:pt x="4" y="14"/>
                    </a:cubicBezTo>
                    <a:cubicBezTo>
                      <a:pt x="4" y="101"/>
                      <a:pt x="4" y="101"/>
                      <a:pt x="4" y="101"/>
                    </a:cubicBezTo>
                    <a:cubicBezTo>
                      <a:pt x="4" y="106"/>
                      <a:pt x="9" y="110"/>
                      <a:pt x="14" y="110"/>
                    </a:cubicBezTo>
                    <a:cubicBezTo>
                      <a:pt x="101" y="110"/>
                      <a:pt x="101" y="110"/>
                      <a:pt x="101" y="110"/>
                    </a:cubicBezTo>
                    <a:cubicBezTo>
                      <a:pt x="107" y="110"/>
                      <a:pt x="111" y="106"/>
                      <a:pt x="111" y="101"/>
                    </a:cubicBezTo>
                    <a:cubicBezTo>
                      <a:pt x="111" y="14"/>
                      <a:pt x="111" y="14"/>
                      <a:pt x="111" y="14"/>
                    </a:cubicBezTo>
                    <a:cubicBezTo>
                      <a:pt x="111" y="8"/>
                      <a:pt x="107" y="4"/>
                      <a:pt x="101" y="4"/>
                    </a:cubicBezTo>
                    <a:cubicBezTo>
                      <a:pt x="14" y="4"/>
                      <a:pt x="14" y="4"/>
                      <a:pt x="14" y="4"/>
                    </a:cubicBezTo>
                    <a:moveTo>
                      <a:pt x="97" y="109"/>
                    </a:moveTo>
                    <a:cubicBezTo>
                      <a:pt x="18" y="109"/>
                      <a:pt x="18" y="109"/>
                      <a:pt x="18" y="109"/>
                    </a:cubicBezTo>
                    <a:cubicBezTo>
                      <a:pt x="11" y="109"/>
                      <a:pt x="6" y="104"/>
                      <a:pt x="6" y="97"/>
                    </a:cubicBezTo>
                    <a:cubicBezTo>
                      <a:pt x="6" y="18"/>
                      <a:pt x="6" y="18"/>
                      <a:pt x="6" y="18"/>
                    </a:cubicBezTo>
                    <a:cubicBezTo>
                      <a:pt x="6" y="11"/>
                      <a:pt x="11" y="5"/>
                      <a:pt x="18" y="5"/>
                    </a:cubicBezTo>
                    <a:cubicBezTo>
                      <a:pt x="97" y="5"/>
                      <a:pt x="97" y="5"/>
                      <a:pt x="97" y="5"/>
                    </a:cubicBezTo>
                    <a:cubicBezTo>
                      <a:pt x="104" y="5"/>
                      <a:pt x="110" y="11"/>
                      <a:pt x="110" y="18"/>
                    </a:cubicBezTo>
                    <a:cubicBezTo>
                      <a:pt x="110" y="97"/>
                      <a:pt x="110" y="97"/>
                      <a:pt x="110" y="97"/>
                    </a:cubicBezTo>
                    <a:cubicBezTo>
                      <a:pt x="110" y="104"/>
                      <a:pt x="104" y="109"/>
                      <a:pt x="97" y="109"/>
                    </a:cubicBezTo>
                    <a:moveTo>
                      <a:pt x="18" y="9"/>
                    </a:moveTo>
                    <a:cubicBezTo>
                      <a:pt x="13" y="9"/>
                      <a:pt x="10" y="13"/>
                      <a:pt x="10" y="18"/>
                    </a:cubicBezTo>
                    <a:cubicBezTo>
                      <a:pt x="10" y="97"/>
                      <a:pt x="10" y="97"/>
                      <a:pt x="10" y="97"/>
                    </a:cubicBezTo>
                    <a:cubicBezTo>
                      <a:pt x="10" y="101"/>
                      <a:pt x="13" y="105"/>
                      <a:pt x="18" y="105"/>
                    </a:cubicBezTo>
                    <a:cubicBezTo>
                      <a:pt x="97" y="105"/>
                      <a:pt x="97" y="105"/>
                      <a:pt x="97" y="105"/>
                    </a:cubicBezTo>
                    <a:cubicBezTo>
                      <a:pt x="102" y="105"/>
                      <a:pt x="106" y="101"/>
                      <a:pt x="106" y="97"/>
                    </a:cubicBezTo>
                    <a:cubicBezTo>
                      <a:pt x="106" y="18"/>
                      <a:pt x="106" y="18"/>
                      <a:pt x="106" y="18"/>
                    </a:cubicBezTo>
                    <a:cubicBezTo>
                      <a:pt x="106" y="13"/>
                      <a:pt x="102" y="9"/>
                      <a:pt x="97" y="9"/>
                    </a:cubicBezTo>
                    <a:cubicBezTo>
                      <a:pt x="18" y="9"/>
                      <a:pt x="18" y="9"/>
                      <a:pt x="18" y="9"/>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3" name="Shape 338">
                <a:extLst>
                  <a:ext uri="{FF2B5EF4-FFF2-40B4-BE49-F238E27FC236}">
                    <a16:creationId xmlns:a16="http://schemas.microsoft.com/office/drawing/2014/main" id="{9EB5226B-9677-4392-BD4A-B0E89CF2A482}"/>
                  </a:ext>
                </a:extLst>
              </p:cNvPr>
              <p:cNvSpPr/>
              <p:nvPr/>
            </p:nvSpPr>
            <p:spPr>
              <a:xfrm>
                <a:off x="-1885950" y="1081088"/>
                <a:ext cx="257175" cy="255588"/>
              </a:xfrm>
              <a:custGeom>
                <a:avLst/>
                <a:gdLst/>
                <a:ahLst/>
                <a:cxnLst/>
                <a:rect l="0" t="0" r="0" b="0"/>
                <a:pathLst>
                  <a:path w="137" h="137" extrusionOk="0">
                    <a:moveTo>
                      <a:pt x="121" y="137"/>
                    </a:moveTo>
                    <a:cubicBezTo>
                      <a:pt x="16" y="137"/>
                      <a:pt x="16" y="137"/>
                      <a:pt x="16" y="137"/>
                    </a:cubicBezTo>
                    <a:cubicBezTo>
                      <a:pt x="8" y="137"/>
                      <a:pt x="0" y="129"/>
                      <a:pt x="0" y="120"/>
                    </a:cubicBezTo>
                    <a:cubicBezTo>
                      <a:pt x="0" y="16"/>
                      <a:pt x="0" y="16"/>
                      <a:pt x="0" y="16"/>
                    </a:cubicBezTo>
                    <a:cubicBezTo>
                      <a:pt x="0" y="7"/>
                      <a:pt x="8" y="0"/>
                      <a:pt x="16" y="0"/>
                    </a:cubicBezTo>
                    <a:cubicBezTo>
                      <a:pt x="121" y="0"/>
                      <a:pt x="121" y="0"/>
                      <a:pt x="121" y="0"/>
                    </a:cubicBezTo>
                    <a:cubicBezTo>
                      <a:pt x="130" y="0"/>
                      <a:pt x="137" y="7"/>
                      <a:pt x="137" y="16"/>
                    </a:cubicBezTo>
                    <a:cubicBezTo>
                      <a:pt x="137" y="120"/>
                      <a:pt x="137" y="120"/>
                      <a:pt x="137" y="120"/>
                    </a:cubicBezTo>
                    <a:cubicBezTo>
                      <a:pt x="137" y="129"/>
                      <a:pt x="130" y="137"/>
                      <a:pt x="121" y="137"/>
                    </a:cubicBezTo>
                    <a:moveTo>
                      <a:pt x="16" y="4"/>
                    </a:moveTo>
                    <a:cubicBezTo>
                      <a:pt x="10" y="4"/>
                      <a:pt x="4" y="9"/>
                      <a:pt x="4" y="16"/>
                    </a:cubicBezTo>
                    <a:cubicBezTo>
                      <a:pt x="4" y="120"/>
                      <a:pt x="4" y="120"/>
                      <a:pt x="4" y="120"/>
                    </a:cubicBezTo>
                    <a:cubicBezTo>
                      <a:pt x="4" y="127"/>
                      <a:pt x="10" y="133"/>
                      <a:pt x="16" y="133"/>
                    </a:cubicBezTo>
                    <a:cubicBezTo>
                      <a:pt x="121" y="133"/>
                      <a:pt x="121" y="133"/>
                      <a:pt x="121" y="133"/>
                    </a:cubicBezTo>
                    <a:cubicBezTo>
                      <a:pt x="128" y="133"/>
                      <a:pt x="133" y="127"/>
                      <a:pt x="133" y="120"/>
                    </a:cubicBezTo>
                    <a:cubicBezTo>
                      <a:pt x="133" y="16"/>
                      <a:pt x="133" y="16"/>
                      <a:pt x="133" y="16"/>
                    </a:cubicBezTo>
                    <a:cubicBezTo>
                      <a:pt x="133" y="9"/>
                      <a:pt x="128" y="4"/>
                      <a:pt x="121" y="4"/>
                    </a:cubicBezTo>
                    <a:cubicBezTo>
                      <a:pt x="16" y="4"/>
                      <a:pt x="16" y="4"/>
                      <a:pt x="16"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4" name="Shape 339">
                <a:extLst>
                  <a:ext uri="{FF2B5EF4-FFF2-40B4-BE49-F238E27FC236}">
                    <a16:creationId xmlns:a16="http://schemas.microsoft.com/office/drawing/2014/main" id="{38745370-CBC4-4744-81EF-79FFC10452A2}"/>
                  </a:ext>
                </a:extLst>
              </p:cNvPr>
              <p:cNvSpPr/>
              <p:nvPr/>
            </p:nvSpPr>
            <p:spPr>
              <a:xfrm>
                <a:off x="-1816100" y="1144588"/>
                <a:ext cx="114300" cy="127000"/>
              </a:xfrm>
              <a:custGeom>
                <a:avLst/>
                <a:gdLst/>
                <a:ahLst/>
                <a:cxnLst/>
                <a:rect l="0" t="0" r="0" b="0"/>
                <a:pathLst>
                  <a:path w="72" h="80" extrusionOk="0">
                    <a:moveTo>
                      <a:pt x="25" y="47"/>
                    </a:moveTo>
                    <a:lnTo>
                      <a:pt x="34" y="20"/>
                    </a:lnTo>
                    <a:lnTo>
                      <a:pt x="34" y="20"/>
                    </a:lnTo>
                    <a:lnTo>
                      <a:pt x="35" y="25"/>
                    </a:lnTo>
                    <a:lnTo>
                      <a:pt x="37" y="22"/>
                    </a:lnTo>
                    <a:lnTo>
                      <a:pt x="37" y="22"/>
                    </a:lnTo>
                    <a:lnTo>
                      <a:pt x="46" y="50"/>
                    </a:lnTo>
                    <a:lnTo>
                      <a:pt x="47" y="50"/>
                    </a:lnTo>
                    <a:lnTo>
                      <a:pt x="39" y="26"/>
                    </a:lnTo>
                    <a:lnTo>
                      <a:pt x="40" y="25"/>
                    </a:lnTo>
                    <a:lnTo>
                      <a:pt x="40" y="25"/>
                    </a:lnTo>
                    <a:lnTo>
                      <a:pt x="49" y="52"/>
                    </a:lnTo>
                    <a:lnTo>
                      <a:pt x="31" y="52"/>
                    </a:lnTo>
                    <a:lnTo>
                      <a:pt x="31" y="50"/>
                    </a:lnTo>
                    <a:lnTo>
                      <a:pt x="27" y="50"/>
                    </a:lnTo>
                    <a:lnTo>
                      <a:pt x="28" y="47"/>
                    </a:lnTo>
                    <a:lnTo>
                      <a:pt x="25" y="47"/>
                    </a:lnTo>
                    <a:close/>
                    <a:moveTo>
                      <a:pt x="45" y="2"/>
                    </a:moveTo>
                    <a:lnTo>
                      <a:pt x="32" y="2"/>
                    </a:lnTo>
                    <a:lnTo>
                      <a:pt x="5" y="78"/>
                    </a:lnTo>
                    <a:lnTo>
                      <a:pt x="14" y="78"/>
                    </a:lnTo>
                    <a:lnTo>
                      <a:pt x="20" y="60"/>
                    </a:lnTo>
                    <a:lnTo>
                      <a:pt x="47" y="60"/>
                    </a:lnTo>
                    <a:lnTo>
                      <a:pt x="48" y="62"/>
                    </a:lnTo>
                    <a:lnTo>
                      <a:pt x="51" y="62"/>
                    </a:lnTo>
                    <a:lnTo>
                      <a:pt x="57" y="80"/>
                    </a:lnTo>
                    <a:lnTo>
                      <a:pt x="57" y="80"/>
                    </a:lnTo>
                    <a:lnTo>
                      <a:pt x="55" y="78"/>
                    </a:lnTo>
                    <a:lnTo>
                      <a:pt x="57" y="78"/>
                    </a:lnTo>
                    <a:lnTo>
                      <a:pt x="52" y="65"/>
                    </a:lnTo>
                    <a:lnTo>
                      <a:pt x="53" y="65"/>
                    </a:lnTo>
                    <a:lnTo>
                      <a:pt x="58" y="78"/>
                    </a:lnTo>
                    <a:lnTo>
                      <a:pt x="72" y="78"/>
                    </a:lnTo>
                    <a:lnTo>
                      <a:pt x="45" y="2"/>
                    </a:lnTo>
                    <a:close/>
                    <a:moveTo>
                      <a:pt x="29" y="0"/>
                    </a:moveTo>
                    <a:lnTo>
                      <a:pt x="29" y="0"/>
                    </a:lnTo>
                    <a:lnTo>
                      <a:pt x="0" y="80"/>
                    </a:lnTo>
                    <a:lnTo>
                      <a:pt x="1" y="80"/>
                    </a:lnTo>
                    <a:lnTo>
                      <a:pt x="1" y="80"/>
                    </a:lnTo>
                    <a:lnTo>
                      <a:pt x="1" y="80"/>
                    </a:lnTo>
                    <a:lnTo>
                      <a:pt x="29"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5" name="Shape 340">
                <a:extLst>
                  <a:ext uri="{FF2B5EF4-FFF2-40B4-BE49-F238E27FC236}">
                    <a16:creationId xmlns:a16="http://schemas.microsoft.com/office/drawing/2014/main" id="{7AD99202-7C24-4D35-A2D6-1DB82BDFFB04}"/>
                  </a:ext>
                </a:extLst>
              </p:cNvPr>
              <p:cNvSpPr/>
              <p:nvPr/>
            </p:nvSpPr>
            <p:spPr>
              <a:xfrm>
                <a:off x="-1816100" y="1144588"/>
                <a:ext cx="114300" cy="127000"/>
              </a:xfrm>
              <a:custGeom>
                <a:avLst/>
                <a:gdLst/>
                <a:ahLst/>
                <a:cxnLst/>
                <a:rect l="0" t="0" r="0" b="0"/>
                <a:pathLst>
                  <a:path w="72" h="80" extrusionOk="0">
                    <a:moveTo>
                      <a:pt x="25" y="47"/>
                    </a:moveTo>
                    <a:lnTo>
                      <a:pt x="34" y="20"/>
                    </a:lnTo>
                    <a:lnTo>
                      <a:pt x="34" y="20"/>
                    </a:lnTo>
                    <a:lnTo>
                      <a:pt x="35" y="25"/>
                    </a:lnTo>
                    <a:lnTo>
                      <a:pt x="37" y="22"/>
                    </a:lnTo>
                    <a:lnTo>
                      <a:pt x="37" y="22"/>
                    </a:lnTo>
                    <a:lnTo>
                      <a:pt x="46" y="50"/>
                    </a:lnTo>
                    <a:lnTo>
                      <a:pt x="47" y="50"/>
                    </a:lnTo>
                    <a:lnTo>
                      <a:pt x="39" y="26"/>
                    </a:lnTo>
                    <a:lnTo>
                      <a:pt x="40" y="25"/>
                    </a:lnTo>
                    <a:lnTo>
                      <a:pt x="40" y="25"/>
                    </a:lnTo>
                    <a:lnTo>
                      <a:pt x="49" y="52"/>
                    </a:lnTo>
                    <a:lnTo>
                      <a:pt x="31" y="52"/>
                    </a:lnTo>
                    <a:lnTo>
                      <a:pt x="31" y="50"/>
                    </a:lnTo>
                    <a:lnTo>
                      <a:pt x="27" y="50"/>
                    </a:lnTo>
                    <a:lnTo>
                      <a:pt x="28" y="47"/>
                    </a:lnTo>
                    <a:lnTo>
                      <a:pt x="25" y="47"/>
                    </a:lnTo>
                    <a:moveTo>
                      <a:pt x="45" y="2"/>
                    </a:moveTo>
                    <a:lnTo>
                      <a:pt x="32" y="2"/>
                    </a:lnTo>
                    <a:lnTo>
                      <a:pt x="5" y="78"/>
                    </a:lnTo>
                    <a:lnTo>
                      <a:pt x="14" y="78"/>
                    </a:lnTo>
                    <a:lnTo>
                      <a:pt x="20" y="60"/>
                    </a:lnTo>
                    <a:lnTo>
                      <a:pt x="47" y="60"/>
                    </a:lnTo>
                    <a:lnTo>
                      <a:pt x="48" y="62"/>
                    </a:lnTo>
                    <a:lnTo>
                      <a:pt x="51" y="62"/>
                    </a:lnTo>
                    <a:lnTo>
                      <a:pt x="57" y="80"/>
                    </a:lnTo>
                    <a:lnTo>
                      <a:pt x="57" y="80"/>
                    </a:lnTo>
                    <a:lnTo>
                      <a:pt x="55" y="78"/>
                    </a:lnTo>
                    <a:lnTo>
                      <a:pt x="57" y="78"/>
                    </a:lnTo>
                    <a:lnTo>
                      <a:pt x="52" y="65"/>
                    </a:lnTo>
                    <a:lnTo>
                      <a:pt x="53" y="65"/>
                    </a:lnTo>
                    <a:lnTo>
                      <a:pt x="58" y="78"/>
                    </a:lnTo>
                    <a:lnTo>
                      <a:pt x="72" y="78"/>
                    </a:lnTo>
                    <a:lnTo>
                      <a:pt x="45" y="2"/>
                    </a:lnTo>
                    <a:moveTo>
                      <a:pt x="29" y="0"/>
                    </a:moveTo>
                    <a:lnTo>
                      <a:pt x="29" y="0"/>
                    </a:lnTo>
                    <a:lnTo>
                      <a:pt x="0" y="80"/>
                    </a:lnTo>
                    <a:lnTo>
                      <a:pt x="1" y="80"/>
                    </a:lnTo>
                    <a:lnTo>
                      <a:pt x="1" y="80"/>
                    </a:lnTo>
                    <a:lnTo>
                      <a:pt x="1" y="80"/>
                    </a:lnTo>
                    <a:lnTo>
                      <a:pt x="2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6" name="Shape 341">
                <a:extLst>
                  <a:ext uri="{FF2B5EF4-FFF2-40B4-BE49-F238E27FC236}">
                    <a16:creationId xmlns:a16="http://schemas.microsoft.com/office/drawing/2014/main" id="{55A5F97E-8352-4772-86C1-A815140E0ECE}"/>
                  </a:ext>
                </a:extLst>
              </p:cNvPr>
              <p:cNvSpPr/>
              <p:nvPr/>
            </p:nvSpPr>
            <p:spPr>
              <a:xfrm>
                <a:off x="-1770063" y="1144588"/>
                <a:ext cx="30163" cy="3175"/>
              </a:xfrm>
              <a:custGeom>
                <a:avLst/>
                <a:gdLst/>
                <a:ahLst/>
                <a:cxnLst/>
                <a:rect l="0" t="0" r="0" b="0"/>
                <a:pathLst>
                  <a:path w="19" h="2" extrusionOk="0">
                    <a:moveTo>
                      <a:pt x="18" y="0"/>
                    </a:moveTo>
                    <a:lnTo>
                      <a:pt x="0" y="0"/>
                    </a:lnTo>
                    <a:lnTo>
                      <a:pt x="0" y="0"/>
                    </a:lnTo>
                    <a:lnTo>
                      <a:pt x="17" y="0"/>
                    </a:lnTo>
                    <a:lnTo>
                      <a:pt x="17" y="1"/>
                    </a:lnTo>
                    <a:lnTo>
                      <a:pt x="17" y="1"/>
                    </a:lnTo>
                    <a:lnTo>
                      <a:pt x="18" y="2"/>
                    </a:lnTo>
                    <a:lnTo>
                      <a:pt x="19" y="2"/>
                    </a:lnTo>
                    <a:lnTo>
                      <a:pt x="18"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7" name="Shape 342">
                <a:extLst>
                  <a:ext uri="{FF2B5EF4-FFF2-40B4-BE49-F238E27FC236}">
                    <a16:creationId xmlns:a16="http://schemas.microsoft.com/office/drawing/2014/main" id="{41CE4FC6-4B33-4DA2-A1A3-3BA4D07EDD62}"/>
                  </a:ext>
                </a:extLst>
              </p:cNvPr>
              <p:cNvSpPr/>
              <p:nvPr/>
            </p:nvSpPr>
            <p:spPr>
              <a:xfrm>
                <a:off x="-1770063" y="1144588"/>
                <a:ext cx="30163" cy="3175"/>
              </a:xfrm>
              <a:custGeom>
                <a:avLst/>
                <a:gdLst/>
                <a:ahLst/>
                <a:cxnLst/>
                <a:rect l="0" t="0" r="0" b="0"/>
                <a:pathLst>
                  <a:path w="19" h="2" extrusionOk="0">
                    <a:moveTo>
                      <a:pt x="18" y="0"/>
                    </a:moveTo>
                    <a:lnTo>
                      <a:pt x="0" y="0"/>
                    </a:lnTo>
                    <a:lnTo>
                      <a:pt x="0" y="0"/>
                    </a:lnTo>
                    <a:lnTo>
                      <a:pt x="17" y="0"/>
                    </a:lnTo>
                    <a:lnTo>
                      <a:pt x="17" y="1"/>
                    </a:lnTo>
                    <a:lnTo>
                      <a:pt x="17" y="1"/>
                    </a:lnTo>
                    <a:lnTo>
                      <a:pt x="18" y="2"/>
                    </a:lnTo>
                    <a:lnTo>
                      <a:pt x="19" y="2"/>
                    </a:lnTo>
                    <a:lnTo>
                      <a:pt x="18"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8" name="Shape 343">
                <a:extLst>
                  <a:ext uri="{FF2B5EF4-FFF2-40B4-BE49-F238E27FC236}">
                    <a16:creationId xmlns:a16="http://schemas.microsoft.com/office/drawing/2014/main" id="{53A80DCF-E3E5-4D55-84B9-B57B2FE9410E}"/>
                  </a:ext>
                </a:extLst>
              </p:cNvPr>
              <p:cNvSpPr/>
              <p:nvPr/>
            </p:nvSpPr>
            <p:spPr>
              <a:xfrm>
                <a:off x="-1814513" y="1144588"/>
                <a:ext cx="71438" cy="127000"/>
              </a:xfrm>
              <a:custGeom>
                <a:avLst/>
                <a:gdLst/>
                <a:ahLst/>
                <a:cxnLst/>
                <a:rect l="0" t="0" r="0" b="0"/>
                <a:pathLst>
                  <a:path w="45" h="80" extrusionOk="0">
                    <a:moveTo>
                      <a:pt x="45" y="0"/>
                    </a:moveTo>
                    <a:lnTo>
                      <a:pt x="28" y="0"/>
                    </a:lnTo>
                    <a:lnTo>
                      <a:pt x="0" y="80"/>
                    </a:lnTo>
                    <a:lnTo>
                      <a:pt x="0" y="80"/>
                    </a:lnTo>
                    <a:lnTo>
                      <a:pt x="1" y="78"/>
                    </a:lnTo>
                    <a:lnTo>
                      <a:pt x="4" y="78"/>
                    </a:lnTo>
                    <a:lnTo>
                      <a:pt x="31" y="2"/>
                    </a:lnTo>
                    <a:lnTo>
                      <a:pt x="44" y="2"/>
                    </a:lnTo>
                    <a:lnTo>
                      <a:pt x="44" y="1"/>
                    </a:lnTo>
                    <a:lnTo>
                      <a:pt x="45" y="1"/>
                    </a:lnTo>
                    <a:lnTo>
                      <a:pt x="45"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39" name="Shape 344">
                <a:extLst>
                  <a:ext uri="{FF2B5EF4-FFF2-40B4-BE49-F238E27FC236}">
                    <a16:creationId xmlns:a16="http://schemas.microsoft.com/office/drawing/2014/main" id="{05335FAB-C149-4FC8-9912-8F5B6AB09223}"/>
                  </a:ext>
                </a:extLst>
              </p:cNvPr>
              <p:cNvSpPr/>
              <p:nvPr/>
            </p:nvSpPr>
            <p:spPr>
              <a:xfrm>
                <a:off x="-1814513" y="1144588"/>
                <a:ext cx="71438" cy="127000"/>
              </a:xfrm>
              <a:custGeom>
                <a:avLst/>
                <a:gdLst/>
                <a:ahLst/>
                <a:cxnLst/>
                <a:rect l="0" t="0" r="0" b="0"/>
                <a:pathLst>
                  <a:path w="45" h="80" extrusionOk="0">
                    <a:moveTo>
                      <a:pt x="45" y="0"/>
                    </a:moveTo>
                    <a:lnTo>
                      <a:pt x="28" y="0"/>
                    </a:lnTo>
                    <a:lnTo>
                      <a:pt x="0" y="80"/>
                    </a:lnTo>
                    <a:lnTo>
                      <a:pt x="0" y="80"/>
                    </a:lnTo>
                    <a:lnTo>
                      <a:pt x="1" y="78"/>
                    </a:lnTo>
                    <a:lnTo>
                      <a:pt x="4" y="78"/>
                    </a:lnTo>
                    <a:lnTo>
                      <a:pt x="31" y="2"/>
                    </a:lnTo>
                    <a:lnTo>
                      <a:pt x="44" y="2"/>
                    </a:lnTo>
                    <a:lnTo>
                      <a:pt x="44" y="1"/>
                    </a:lnTo>
                    <a:lnTo>
                      <a:pt x="45" y="1"/>
                    </a:lnTo>
                    <a:lnTo>
                      <a:pt x="4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0" name="Shape 345">
                <a:extLst>
                  <a:ext uri="{FF2B5EF4-FFF2-40B4-BE49-F238E27FC236}">
                    <a16:creationId xmlns:a16="http://schemas.microsoft.com/office/drawing/2014/main" id="{2A037D60-D0D5-45F8-B38F-B8EDC4EB80D2}"/>
                  </a:ext>
                </a:extLst>
              </p:cNvPr>
              <p:cNvSpPr/>
              <p:nvPr/>
            </p:nvSpPr>
            <p:spPr>
              <a:xfrm>
                <a:off x="-1766888" y="1223963"/>
                <a:ext cx="23813" cy="0"/>
              </a:xfrm>
              <a:custGeom>
                <a:avLst/>
                <a:gdLst/>
                <a:ahLst/>
                <a:cxnLst/>
                <a:rect l="0" t="0" r="0" b="0"/>
                <a:pathLst>
                  <a:path w="15" h="120000" extrusionOk="0">
                    <a:moveTo>
                      <a:pt x="15" y="0"/>
                    </a:moveTo>
                    <a:lnTo>
                      <a:pt x="1" y="0"/>
                    </a:lnTo>
                    <a:lnTo>
                      <a:pt x="0" y="0"/>
                    </a:lnTo>
                    <a:lnTo>
                      <a:pt x="15" y="0"/>
                    </a:lnTo>
                    <a:lnTo>
                      <a:pt x="15"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1" name="Shape 346">
                <a:extLst>
                  <a:ext uri="{FF2B5EF4-FFF2-40B4-BE49-F238E27FC236}">
                    <a16:creationId xmlns:a16="http://schemas.microsoft.com/office/drawing/2014/main" id="{EA546BB4-C231-4BCC-A1B8-5D49CF64016D}"/>
                  </a:ext>
                </a:extLst>
              </p:cNvPr>
              <p:cNvSpPr/>
              <p:nvPr/>
            </p:nvSpPr>
            <p:spPr>
              <a:xfrm>
                <a:off x="-1766888" y="1223963"/>
                <a:ext cx="23813" cy="0"/>
              </a:xfrm>
              <a:custGeom>
                <a:avLst/>
                <a:gdLst/>
                <a:ahLst/>
                <a:cxnLst/>
                <a:rect l="0" t="0" r="0" b="0"/>
                <a:pathLst>
                  <a:path w="15" h="120000" extrusionOk="0">
                    <a:moveTo>
                      <a:pt x="15" y="0"/>
                    </a:moveTo>
                    <a:lnTo>
                      <a:pt x="1" y="0"/>
                    </a:lnTo>
                    <a:lnTo>
                      <a:pt x="0" y="0"/>
                    </a:lnTo>
                    <a:lnTo>
                      <a:pt x="15" y="0"/>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2" name="Shape 347">
                <a:extLst>
                  <a:ext uri="{FF2B5EF4-FFF2-40B4-BE49-F238E27FC236}">
                    <a16:creationId xmlns:a16="http://schemas.microsoft.com/office/drawing/2014/main" id="{BB0E2C94-2519-4EC0-80E2-E19DAF1D674E}"/>
                  </a:ext>
                </a:extLst>
              </p:cNvPr>
              <p:cNvSpPr/>
              <p:nvPr/>
            </p:nvSpPr>
            <p:spPr>
              <a:xfrm>
                <a:off x="-1766888" y="1184275"/>
                <a:ext cx="28575" cy="42863"/>
              </a:xfrm>
              <a:custGeom>
                <a:avLst/>
                <a:gdLst/>
                <a:ahLst/>
                <a:cxnLst/>
                <a:rect l="0" t="0" r="0" b="0"/>
                <a:pathLst>
                  <a:path w="18" h="27" extrusionOk="0">
                    <a:moveTo>
                      <a:pt x="9" y="0"/>
                    </a:moveTo>
                    <a:lnTo>
                      <a:pt x="9" y="0"/>
                    </a:lnTo>
                    <a:lnTo>
                      <a:pt x="8" y="1"/>
                    </a:lnTo>
                    <a:lnTo>
                      <a:pt x="16" y="25"/>
                    </a:lnTo>
                    <a:lnTo>
                      <a:pt x="15" y="25"/>
                    </a:lnTo>
                    <a:lnTo>
                      <a:pt x="15" y="25"/>
                    </a:lnTo>
                    <a:lnTo>
                      <a:pt x="0" y="25"/>
                    </a:lnTo>
                    <a:lnTo>
                      <a:pt x="0" y="27"/>
                    </a:lnTo>
                    <a:lnTo>
                      <a:pt x="18" y="27"/>
                    </a:lnTo>
                    <a:lnTo>
                      <a:pt x="9"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3" name="Shape 348">
                <a:extLst>
                  <a:ext uri="{FF2B5EF4-FFF2-40B4-BE49-F238E27FC236}">
                    <a16:creationId xmlns:a16="http://schemas.microsoft.com/office/drawing/2014/main" id="{BD214750-4AF0-4120-BD0D-0C8A52FD8B3C}"/>
                  </a:ext>
                </a:extLst>
              </p:cNvPr>
              <p:cNvSpPr/>
              <p:nvPr/>
            </p:nvSpPr>
            <p:spPr>
              <a:xfrm>
                <a:off x="-1766888" y="1184275"/>
                <a:ext cx="28575" cy="42863"/>
              </a:xfrm>
              <a:custGeom>
                <a:avLst/>
                <a:gdLst/>
                <a:ahLst/>
                <a:cxnLst/>
                <a:rect l="0" t="0" r="0" b="0"/>
                <a:pathLst>
                  <a:path w="18" h="27" extrusionOk="0">
                    <a:moveTo>
                      <a:pt x="9" y="0"/>
                    </a:moveTo>
                    <a:lnTo>
                      <a:pt x="9" y="0"/>
                    </a:lnTo>
                    <a:lnTo>
                      <a:pt x="8" y="1"/>
                    </a:lnTo>
                    <a:lnTo>
                      <a:pt x="16" y="25"/>
                    </a:lnTo>
                    <a:lnTo>
                      <a:pt x="15" y="25"/>
                    </a:lnTo>
                    <a:lnTo>
                      <a:pt x="15" y="25"/>
                    </a:lnTo>
                    <a:lnTo>
                      <a:pt x="0" y="25"/>
                    </a:lnTo>
                    <a:lnTo>
                      <a:pt x="0" y="27"/>
                    </a:lnTo>
                    <a:lnTo>
                      <a:pt x="18" y="27"/>
                    </a:lnTo>
                    <a:lnTo>
                      <a:pt x="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4" name="Shape 349">
                <a:extLst>
                  <a:ext uri="{FF2B5EF4-FFF2-40B4-BE49-F238E27FC236}">
                    <a16:creationId xmlns:a16="http://schemas.microsoft.com/office/drawing/2014/main" id="{4AA4FD3C-1F07-4E17-9896-DF3A82A3D77D}"/>
                  </a:ext>
                </a:extLst>
              </p:cNvPr>
              <p:cNvSpPr/>
              <p:nvPr/>
            </p:nvSpPr>
            <p:spPr>
              <a:xfrm>
                <a:off x="-1733550" y="1247775"/>
                <a:ext cx="9525" cy="20638"/>
              </a:xfrm>
              <a:custGeom>
                <a:avLst/>
                <a:gdLst/>
                <a:ahLst/>
                <a:cxnLst/>
                <a:rect l="0" t="0" r="0" b="0"/>
                <a:pathLst>
                  <a:path w="6" h="13" extrusionOk="0">
                    <a:moveTo>
                      <a:pt x="1" y="0"/>
                    </a:moveTo>
                    <a:lnTo>
                      <a:pt x="0" y="0"/>
                    </a:lnTo>
                    <a:lnTo>
                      <a:pt x="5" y="13"/>
                    </a:lnTo>
                    <a:lnTo>
                      <a:pt x="6" y="13"/>
                    </a:lnTo>
                    <a:lnTo>
                      <a:pt x="1"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5" name="Shape 350">
                <a:extLst>
                  <a:ext uri="{FF2B5EF4-FFF2-40B4-BE49-F238E27FC236}">
                    <a16:creationId xmlns:a16="http://schemas.microsoft.com/office/drawing/2014/main" id="{4706A797-6C9B-4891-9A85-78E57A168FE8}"/>
                  </a:ext>
                </a:extLst>
              </p:cNvPr>
              <p:cNvSpPr/>
              <p:nvPr/>
            </p:nvSpPr>
            <p:spPr>
              <a:xfrm>
                <a:off x="-1733550" y="1247775"/>
                <a:ext cx="9525" cy="20638"/>
              </a:xfrm>
              <a:custGeom>
                <a:avLst/>
                <a:gdLst/>
                <a:ahLst/>
                <a:cxnLst/>
                <a:rect l="0" t="0" r="0" b="0"/>
                <a:pathLst>
                  <a:path w="6" h="13" extrusionOk="0">
                    <a:moveTo>
                      <a:pt x="1" y="0"/>
                    </a:moveTo>
                    <a:lnTo>
                      <a:pt x="0" y="0"/>
                    </a:lnTo>
                    <a:lnTo>
                      <a:pt x="5" y="13"/>
                    </a:lnTo>
                    <a:lnTo>
                      <a:pt x="6" y="13"/>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6" name="Shape 351">
                <a:extLst>
                  <a:ext uri="{FF2B5EF4-FFF2-40B4-BE49-F238E27FC236}">
                    <a16:creationId xmlns:a16="http://schemas.microsoft.com/office/drawing/2014/main" id="{A39D5AF7-C781-4476-8DFA-297FD7ED4263}"/>
                  </a:ext>
                </a:extLst>
              </p:cNvPr>
              <p:cNvSpPr/>
              <p:nvPr/>
            </p:nvSpPr>
            <p:spPr>
              <a:xfrm>
                <a:off x="-1771650" y="1184275"/>
                <a:ext cx="14288" cy="34925"/>
              </a:xfrm>
              <a:custGeom>
                <a:avLst/>
                <a:gdLst/>
                <a:ahLst/>
                <a:cxnLst/>
                <a:rect l="0" t="0" r="0" b="0"/>
                <a:pathLst>
                  <a:path w="9" h="22" extrusionOk="0">
                    <a:moveTo>
                      <a:pt x="7" y="0"/>
                    </a:moveTo>
                    <a:lnTo>
                      <a:pt x="0" y="22"/>
                    </a:lnTo>
                    <a:lnTo>
                      <a:pt x="1" y="22"/>
                    </a:lnTo>
                    <a:lnTo>
                      <a:pt x="9" y="1"/>
                    </a:lnTo>
                    <a:lnTo>
                      <a:pt x="7"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7" name="Shape 352">
                <a:extLst>
                  <a:ext uri="{FF2B5EF4-FFF2-40B4-BE49-F238E27FC236}">
                    <a16:creationId xmlns:a16="http://schemas.microsoft.com/office/drawing/2014/main" id="{958E636E-E3EB-4DE8-BB2E-A33469DC5C70}"/>
                  </a:ext>
                </a:extLst>
              </p:cNvPr>
              <p:cNvSpPr/>
              <p:nvPr/>
            </p:nvSpPr>
            <p:spPr>
              <a:xfrm>
                <a:off x="-1771650" y="1184275"/>
                <a:ext cx="14288" cy="34925"/>
              </a:xfrm>
              <a:custGeom>
                <a:avLst/>
                <a:gdLst/>
                <a:ahLst/>
                <a:cxnLst/>
                <a:rect l="0" t="0" r="0" b="0"/>
                <a:pathLst>
                  <a:path w="9" h="22" extrusionOk="0">
                    <a:moveTo>
                      <a:pt x="7" y="0"/>
                    </a:moveTo>
                    <a:lnTo>
                      <a:pt x="0" y="22"/>
                    </a:lnTo>
                    <a:lnTo>
                      <a:pt x="1" y="22"/>
                    </a:lnTo>
                    <a:lnTo>
                      <a:pt x="9" y="1"/>
                    </a:lnTo>
                    <a:lnTo>
                      <a:pt x="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8" name="Shape 353">
                <a:extLst>
                  <a:ext uri="{FF2B5EF4-FFF2-40B4-BE49-F238E27FC236}">
                    <a16:creationId xmlns:a16="http://schemas.microsoft.com/office/drawing/2014/main" id="{AD1C5413-425A-40BE-A813-CD9D77037D39}"/>
                  </a:ext>
                </a:extLst>
              </p:cNvPr>
              <p:cNvSpPr/>
              <p:nvPr/>
            </p:nvSpPr>
            <p:spPr>
              <a:xfrm>
                <a:off x="-1776413" y="1176338"/>
                <a:ext cx="15875" cy="42863"/>
              </a:xfrm>
              <a:custGeom>
                <a:avLst/>
                <a:gdLst/>
                <a:ahLst/>
                <a:cxnLst/>
                <a:rect l="0" t="0" r="0" b="0"/>
                <a:pathLst>
                  <a:path w="10" h="27" extrusionOk="0">
                    <a:moveTo>
                      <a:pt x="9" y="0"/>
                    </a:moveTo>
                    <a:lnTo>
                      <a:pt x="9" y="0"/>
                    </a:lnTo>
                    <a:lnTo>
                      <a:pt x="0" y="27"/>
                    </a:lnTo>
                    <a:lnTo>
                      <a:pt x="3" y="27"/>
                    </a:lnTo>
                    <a:lnTo>
                      <a:pt x="10" y="5"/>
                    </a:lnTo>
                    <a:lnTo>
                      <a:pt x="9"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49" name="Shape 354">
                <a:extLst>
                  <a:ext uri="{FF2B5EF4-FFF2-40B4-BE49-F238E27FC236}">
                    <a16:creationId xmlns:a16="http://schemas.microsoft.com/office/drawing/2014/main" id="{F3985D00-5BF5-4290-AF97-2EAC574EBE17}"/>
                  </a:ext>
                </a:extLst>
              </p:cNvPr>
              <p:cNvSpPr/>
              <p:nvPr/>
            </p:nvSpPr>
            <p:spPr>
              <a:xfrm>
                <a:off x="-1776413" y="1176338"/>
                <a:ext cx="15875" cy="42863"/>
              </a:xfrm>
              <a:custGeom>
                <a:avLst/>
                <a:gdLst/>
                <a:ahLst/>
                <a:cxnLst/>
                <a:rect l="0" t="0" r="0" b="0"/>
                <a:pathLst>
                  <a:path w="10" h="27" extrusionOk="0">
                    <a:moveTo>
                      <a:pt x="9" y="0"/>
                    </a:moveTo>
                    <a:lnTo>
                      <a:pt x="9" y="0"/>
                    </a:lnTo>
                    <a:lnTo>
                      <a:pt x="0" y="27"/>
                    </a:lnTo>
                    <a:lnTo>
                      <a:pt x="3" y="27"/>
                    </a:lnTo>
                    <a:lnTo>
                      <a:pt x="10" y="5"/>
                    </a:lnTo>
                    <a:lnTo>
                      <a:pt x="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0" name="Shape 355">
                <a:extLst>
                  <a:ext uri="{FF2B5EF4-FFF2-40B4-BE49-F238E27FC236}">
                    <a16:creationId xmlns:a16="http://schemas.microsoft.com/office/drawing/2014/main" id="{B9887CE3-A6B1-4050-AF90-1687914C75F7}"/>
                  </a:ext>
                </a:extLst>
              </p:cNvPr>
              <p:cNvSpPr/>
              <p:nvPr/>
            </p:nvSpPr>
            <p:spPr>
              <a:xfrm>
                <a:off x="-1814513" y="1243013"/>
                <a:ext cx="74613" cy="30163"/>
              </a:xfrm>
              <a:custGeom>
                <a:avLst/>
                <a:gdLst/>
                <a:ahLst/>
                <a:cxnLst/>
                <a:rect l="0" t="0" r="0" b="0"/>
                <a:pathLst>
                  <a:path w="47" h="19" extrusionOk="0">
                    <a:moveTo>
                      <a:pt x="47" y="0"/>
                    </a:moveTo>
                    <a:lnTo>
                      <a:pt x="23" y="0"/>
                    </a:lnTo>
                    <a:lnTo>
                      <a:pt x="15" y="18"/>
                    </a:lnTo>
                    <a:lnTo>
                      <a:pt x="0" y="18"/>
                    </a:lnTo>
                    <a:lnTo>
                      <a:pt x="0" y="19"/>
                    </a:lnTo>
                    <a:lnTo>
                      <a:pt x="17" y="19"/>
                    </a:lnTo>
                    <a:lnTo>
                      <a:pt x="23" y="2"/>
                    </a:lnTo>
                    <a:lnTo>
                      <a:pt x="47" y="2"/>
                    </a:lnTo>
                    <a:lnTo>
                      <a:pt x="47"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1" name="Shape 356">
                <a:extLst>
                  <a:ext uri="{FF2B5EF4-FFF2-40B4-BE49-F238E27FC236}">
                    <a16:creationId xmlns:a16="http://schemas.microsoft.com/office/drawing/2014/main" id="{A9F03A1B-A307-4C8D-AA49-5F8E4AFBC978}"/>
                  </a:ext>
                </a:extLst>
              </p:cNvPr>
              <p:cNvSpPr/>
              <p:nvPr/>
            </p:nvSpPr>
            <p:spPr>
              <a:xfrm>
                <a:off x="-1814513" y="1243013"/>
                <a:ext cx="74613" cy="30163"/>
              </a:xfrm>
              <a:custGeom>
                <a:avLst/>
                <a:gdLst/>
                <a:ahLst/>
                <a:cxnLst/>
                <a:rect l="0" t="0" r="0" b="0"/>
                <a:pathLst>
                  <a:path w="47" h="19" extrusionOk="0">
                    <a:moveTo>
                      <a:pt x="47" y="0"/>
                    </a:moveTo>
                    <a:lnTo>
                      <a:pt x="23" y="0"/>
                    </a:lnTo>
                    <a:lnTo>
                      <a:pt x="15" y="18"/>
                    </a:lnTo>
                    <a:lnTo>
                      <a:pt x="0" y="18"/>
                    </a:lnTo>
                    <a:lnTo>
                      <a:pt x="0" y="19"/>
                    </a:lnTo>
                    <a:lnTo>
                      <a:pt x="17" y="19"/>
                    </a:lnTo>
                    <a:lnTo>
                      <a:pt x="23" y="2"/>
                    </a:lnTo>
                    <a:lnTo>
                      <a:pt x="47" y="2"/>
                    </a:lnTo>
                    <a:lnTo>
                      <a:pt x="4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2" name="Shape 357">
                <a:extLst>
                  <a:ext uri="{FF2B5EF4-FFF2-40B4-BE49-F238E27FC236}">
                    <a16:creationId xmlns:a16="http://schemas.microsoft.com/office/drawing/2014/main" id="{DC3EB84B-AA98-44F2-864A-4AB43DAA6AE7}"/>
                  </a:ext>
                </a:extLst>
              </p:cNvPr>
              <p:cNvSpPr/>
              <p:nvPr/>
            </p:nvSpPr>
            <p:spPr>
              <a:xfrm>
                <a:off x="-1814513" y="1239838"/>
                <a:ext cx="74613" cy="31750"/>
              </a:xfrm>
              <a:custGeom>
                <a:avLst/>
                <a:gdLst/>
                <a:ahLst/>
                <a:cxnLst/>
                <a:rect l="0" t="0" r="0" b="0"/>
                <a:pathLst>
                  <a:path w="47" h="20" extrusionOk="0">
                    <a:moveTo>
                      <a:pt x="46" y="0"/>
                    </a:moveTo>
                    <a:lnTo>
                      <a:pt x="19" y="0"/>
                    </a:lnTo>
                    <a:lnTo>
                      <a:pt x="13" y="18"/>
                    </a:lnTo>
                    <a:lnTo>
                      <a:pt x="4" y="18"/>
                    </a:lnTo>
                    <a:lnTo>
                      <a:pt x="4" y="20"/>
                    </a:lnTo>
                    <a:lnTo>
                      <a:pt x="0" y="20"/>
                    </a:lnTo>
                    <a:lnTo>
                      <a:pt x="0" y="20"/>
                    </a:lnTo>
                    <a:lnTo>
                      <a:pt x="15" y="20"/>
                    </a:lnTo>
                    <a:lnTo>
                      <a:pt x="23" y="2"/>
                    </a:lnTo>
                    <a:lnTo>
                      <a:pt x="47" y="2"/>
                    </a:lnTo>
                    <a:lnTo>
                      <a:pt x="46"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3" name="Shape 358">
                <a:extLst>
                  <a:ext uri="{FF2B5EF4-FFF2-40B4-BE49-F238E27FC236}">
                    <a16:creationId xmlns:a16="http://schemas.microsoft.com/office/drawing/2014/main" id="{A2D89A1A-4B49-4DFE-8546-EEDE9F743347}"/>
                  </a:ext>
                </a:extLst>
              </p:cNvPr>
              <p:cNvSpPr/>
              <p:nvPr/>
            </p:nvSpPr>
            <p:spPr>
              <a:xfrm>
                <a:off x="-1814513" y="1239838"/>
                <a:ext cx="74613" cy="31750"/>
              </a:xfrm>
              <a:custGeom>
                <a:avLst/>
                <a:gdLst/>
                <a:ahLst/>
                <a:cxnLst/>
                <a:rect l="0" t="0" r="0" b="0"/>
                <a:pathLst>
                  <a:path w="47" h="20" extrusionOk="0">
                    <a:moveTo>
                      <a:pt x="46" y="0"/>
                    </a:moveTo>
                    <a:lnTo>
                      <a:pt x="19" y="0"/>
                    </a:lnTo>
                    <a:lnTo>
                      <a:pt x="13" y="18"/>
                    </a:lnTo>
                    <a:lnTo>
                      <a:pt x="4" y="18"/>
                    </a:lnTo>
                    <a:lnTo>
                      <a:pt x="4" y="20"/>
                    </a:lnTo>
                    <a:lnTo>
                      <a:pt x="0" y="20"/>
                    </a:lnTo>
                    <a:lnTo>
                      <a:pt x="0" y="20"/>
                    </a:lnTo>
                    <a:lnTo>
                      <a:pt x="15" y="20"/>
                    </a:lnTo>
                    <a:lnTo>
                      <a:pt x="23" y="2"/>
                    </a:lnTo>
                    <a:lnTo>
                      <a:pt x="47" y="2"/>
                    </a:lnTo>
                    <a:lnTo>
                      <a:pt x="4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4" name="Shape 359">
                <a:extLst>
                  <a:ext uri="{FF2B5EF4-FFF2-40B4-BE49-F238E27FC236}">
                    <a16:creationId xmlns:a16="http://schemas.microsoft.com/office/drawing/2014/main" id="{7DC24EE1-2310-413E-9426-25DD1991285F}"/>
                  </a:ext>
                </a:extLst>
              </p:cNvPr>
              <p:cNvSpPr/>
              <p:nvPr/>
            </p:nvSpPr>
            <p:spPr>
              <a:xfrm>
                <a:off x="-1814513" y="1268413"/>
                <a:ext cx="6350" cy="3175"/>
              </a:xfrm>
              <a:custGeom>
                <a:avLst/>
                <a:gdLst/>
                <a:ahLst/>
                <a:cxnLst/>
                <a:rect l="0" t="0" r="0" b="0"/>
                <a:pathLst>
                  <a:path w="4" h="2" extrusionOk="0">
                    <a:moveTo>
                      <a:pt x="4" y="0"/>
                    </a:moveTo>
                    <a:lnTo>
                      <a:pt x="1" y="0"/>
                    </a:lnTo>
                    <a:lnTo>
                      <a:pt x="0" y="2"/>
                    </a:lnTo>
                    <a:lnTo>
                      <a:pt x="4" y="2"/>
                    </a:lnTo>
                    <a:lnTo>
                      <a:pt x="4"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5" name="Shape 360">
                <a:extLst>
                  <a:ext uri="{FF2B5EF4-FFF2-40B4-BE49-F238E27FC236}">
                    <a16:creationId xmlns:a16="http://schemas.microsoft.com/office/drawing/2014/main" id="{BEA43A84-95D5-4294-91CE-4EF2CB454F86}"/>
                  </a:ext>
                </a:extLst>
              </p:cNvPr>
              <p:cNvSpPr/>
              <p:nvPr/>
            </p:nvSpPr>
            <p:spPr>
              <a:xfrm>
                <a:off x="-1814513" y="1268413"/>
                <a:ext cx="6350" cy="3175"/>
              </a:xfrm>
              <a:custGeom>
                <a:avLst/>
                <a:gdLst/>
                <a:ahLst/>
                <a:cxnLst/>
                <a:rect l="0" t="0" r="0" b="0"/>
                <a:pathLst>
                  <a:path w="4" h="2" extrusionOk="0">
                    <a:moveTo>
                      <a:pt x="4" y="0"/>
                    </a:moveTo>
                    <a:lnTo>
                      <a:pt x="1" y="0"/>
                    </a:lnTo>
                    <a:lnTo>
                      <a:pt x="0" y="2"/>
                    </a:lnTo>
                    <a:lnTo>
                      <a:pt x="4" y="2"/>
                    </a:lnTo>
                    <a:lnTo>
                      <a:pt x="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6" name="Shape 361">
                <a:extLst>
                  <a:ext uri="{FF2B5EF4-FFF2-40B4-BE49-F238E27FC236}">
                    <a16:creationId xmlns:a16="http://schemas.microsoft.com/office/drawing/2014/main" id="{F4F9BC3F-C613-4C80-817F-0E434210FEAF}"/>
                  </a:ext>
                </a:extLst>
              </p:cNvPr>
              <p:cNvSpPr/>
              <p:nvPr/>
            </p:nvSpPr>
            <p:spPr>
              <a:xfrm>
                <a:off x="-1741488" y="1147763"/>
                <a:ext cx="44450" cy="125413"/>
              </a:xfrm>
              <a:custGeom>
                <a:avLst/>
                <a:gdLst/>
                <a:ahLst/>
                <a:cxnLst/>
                <a:rect l="0" t="0" r="0" b="0"/>
                <a:pathLst>
                  <a:path w="28" h="79" extrusionOk="0">
                    <a:moveTo>
                      <a:pt x="0" y="0"/>
                    </a:moveTo>
                    <a:lnTo>
                      <a:pt x="0" y="0"/>
                    </a:lnTo>
                    <a:lnTo>
                      <a:pt x="27" y="78"/>
                    </a:lnTo>
                    <a:lnTo>
                      <a:pt x="10" y="78"/>
                    </a:lnTo>
                    <a:lnTo>
                      <a:pt x="10" y="79"/>
                    </a:lnTo>
                    <a:lnTo>
                      <a:pt x="28" y="79"/>
                    </a:lnTo>
                    <a:lnTo>
                      <a:pt x="0"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7" name="Shape 362">
                <a:extLst>
                  <a:ext uri="{FF2B5EF4-FFF2-40B4-BE49-F238E27FC236}">
                    <a16:creationId xmlns:a16="http://schemas.microsoft.com/office/drawing/2014/main" id="{27B8B21C-5B90-4B43-911B-1A66E6187CE8}"/>
                  </a:ext>
                </a:extLst>
              </p:cNvPr>
              <p:cNvSpPr/>
              <p:nvPr/>
            </p:nvSpPr>
            <p:spPr>
              <a:xfrm>
                <a:off x="-1741488" y="1147763"/>
                <a:ext cx="44450" cy="125413"/>
              </a:xfrm>
              <a:custGeom>
                <a:avLst/>
                <a:gdLst/>
                <a:ahLst/>
                <a:cxnLst/>
                <a:rect l="0" t="0" r="0" b="0"/>
                <a:pathLst>
                  <a:path w="28" h="79" extrusionOk="0">
                    <a:moveTo>
                      <a:pt x="0" y="0"/>
                    </a:moveTo>
                    <a:lnTo>
                      <a:pt x="0" y="0"/>
                    </a:lnTo>
                    <a:lnTo>
                      <a:pt x="27" y="78"/>
                    </a:lnTo>
                    <a:lnTo>
                      <a:pt x="10" y="78"/>
                    </a:lnTo>
                    <a:lnTo>
                      <a:pt x="10" y="79"/>
                    </a:lnTo>
                    <a:lnTo>
                      <a:pt x="28" y="79"/>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8" name="Shape 363">
                <a:extLst>
                  <a:ext uri="{FF2B5EF4-FFF2-40B4-BE49-F238E27FC236}">
                    <a16:creationId xmlns:a16="http://schemas.microsoft.com/office/drawing/2014/main" id="{81233FF9-1808-4E41-8BBD-486E3C559A63}"/>
                  </a:ext>
                </a:extLst>
              </p:cNvPr>
              <p:cNvSpPr/>
              <p:nvPr/>
            </p:nvSpPr>
            <p:spPr>
              <a:xfrm>
                <a:off x="-1744663" y="1147763"/>
                <a:ext cx="46038" cy="123825"/>
              </a:xfrm>
              <a:custGeom>
                <a:avLst/>
                <a:gdLst/>
                <a:ahLst/>
                <a:cxnLst/>
                <a:rect l="0" t="0" r="0" b="0"/>
                <a:pathLst>
                  <a:path w="29" h="78" extrusionOk="0">
                    <a:moveTo>
                      <a:pt x="2" y="0"/>
                    </a:moveTo>
                    <a:lnTo>
                      <a:pt x="0" y="0"/>
                    </a:lnTo>
                    <a:lnTo>
                      <a:pt x="27" y="76"/>
                    </a:lnTo>
                    <a:lnTo>
                      <a:pt x="13" y="76"/>
                    </a:lnTo>
                    <a:lnTo>
                      <a:pt x="13" y="78"/>
                    </a:lnTo>
                    <a:lnTo>
                      <a:pt x="13" y="78"/>
                    </a:lnTo>
                    <a:lnTo>
                      <a:pt x="12" y="76"/>
                    </a:lnTo>
                    <a:lnTo>
                      <a:pt x="10" y="76"/>
                    </a:lnTo>
                    <a:lnTo>
                      <a:pt x="12" y="78"/>
                    </a:lnTo>
                    <a:lnTo>
                      <a:pt x="29" y="78"/>
                    </a:lnTo>
                    <a:lnTo>
                      <a:pt x="2"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59" name="Shape 364">
                <a:extLst>
                  <a:ext uri="{FF2B5EF4-FFF2-40B4-BE49-F238E27FC236}">
                    <a16:creationId xmlns:a16="http://schemas.microsoft.com/office/drawing/2014/main" id="{2311F595-298F-4301-BA2A-340E5262A0C9}"/>
                  </a:ext>
                </a:extLst>
              </p:cNvPr>
              <p:cNvSpPr/>
              <p:nvPr/>
            </p:nvSpPr>
            <p:spPr>
              <a:xfrm>
                <a:off x="-1744663" y="1147763"/>
                <a:ext cx="46038" cy="123825"/>
              </a:xfrm>
              <a:custGeom>
                <a:avLst/>
                <a:gdLst/>
                <a:ahLst/>
                <a:cxnLst/>
                <a:rect l="0" t="0" r="0" b="0"/>
                <a:pathLst>
                  <a:path w="29" h="78" extrusionOk="0">
                    <a:moveTo>
                      <a:pt x="2" y="0"/>
                    </a:moveTo>
                    <a:lnTo>
                      <a:pt x="0" y="0"/>
                    </a:lnTo>
                    <a:lnTo>
                      <a:pt x="27" y="76"/>
                    </a:lnTo>
                    <a:lnTo>
                      <a:pt x="13" y="76"/>
                    </a:lnTo>
                    <a:lnTo>
                      <a:pt x="13" y="78"/>
                    </a:lnTo>
                    <a:lnTo>
                      <a:pt x="13" y="78"/>
                    </a:lnTo>
                    <a:lnTo>
                      <a:pt x="12" y="76"/>
                    </a:lnTo>
                    <a:lnTo>
                      <a:pt x="10" y="76"/>
                    </a:lnTo>
                    <a:lnTo>
                      <a:pt x="12" y="78"/>
                    </a:lnTo>
                    <a:lnTo>
                      <a:pt x="29" y="78"/>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0" name="Shape 365">
                <a:extLst>
                  <a:ext uri="{FF2B5EF4-FFF2-40B4-BE49-F238E27FC236}">
                    <a16:creationId xmlns:a16="http://schemas.microsoft.com/office/drawing/2014/main" id="{4F7C6F10-C3E1-4A56-BF72-23DBC04BF680}"/>
                  </a:ext>
                </a:extLst>
              </p:cNvPr>
              <p:cNvSpPr/>
              <p:nvPr/>
            </p:nvSpPr>
            <p:spPr>
              <a:xfrm>
                <a:off x="-1743075" y="1146175"/>
                <a:ext cx="1588" cy="1588"/>
              </a:xfrm>
              <a:custGeom>
                <a:avLst/>
                <a:gdLst/>
                <a:ahLst/>
                <a:cxnLst/>
                <a:rect l="0" t="0" r="0" b="0"/>
                <a:pathLst>
                  <a:path w="1" h="1" extrusionOk="0">
                    <a:moveTo>
                      <a:pt x="0" y="0"/>
                    </a:moveTo>
                    <a:lnTo>
                      <a:pt x="0" y="0"/>
                    </a:lnTo>
                    <a:lnTo>
                      <a:pt x="1" y="1"/>
                    </a:lnTo>
                    <a:lnTo>
                      <a:pt x="1" y="1"/>
                    </a:lnTo>
                    <a:lnTo>
                      <a:pt x="0"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1" name="Shape 366">
                <a:extLst>
                  <a:ext uri="{FF2B5EF4-FFF2-40B4-BE49-F238E27FC236}">
                    <a16:creationId xmlns:a16="http://schemas.microsoft.com/office/drawing/2014/main" id="{14DEE7EE-BA3A-480E-9F42-22C4EED4CAAD}"/>
                  </a:ext>
                </a:extLst>
              </p:cNvPr>
              <p:cNvSpPr/>
              <p:nvPr/>
            </p:nvSpPr>
            <p:spPr>
              <a:xfrm>
                <a:off x="-1743075" y="1146175"/>
                <a:ext cx="1588" cy="1588"/>
              </a:xfrm>
              <a:custGeom>
                <a:avLst/>
                <a:gdLst/>
                <a:ahLst/>
                <a:cxnLst/>
                <a:rect l="0" t="0" r="0" b="0"/>
                <a:pathLst>
                  <a:path w="1" h="1" extrusionOk="0">
                    <a:moveTo>
                      <a:pt x="0" y="0"/>
                    </a:moveTo>
                    <a:lnTo>
                      <a:pt x="0" y="0"/>
                    </a:lnTo>
                    <a:lnTo>
                      <a:pt x="1" y="1"/>
                    </a:lnTo>
                    <a:lnTo>
                      <a:pt x="1" y="1"/>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2" name="Shape 367">
                <a:extLst>
                  <a:ext uri="{FF2B5EF4-FFF2-40B4-BE49-F238E27FC236}">
                    <a16:creationId xmlns:a16="http://schemas.microsoft.com/office/drawing/2014/main" id="{A4651A69-2303-425A-9C3B-5EAEC6DAAEBF}"/>
                  </a:ext>
                </a:extLst>
              </p:cNvPr>
              <p:cNvSpPr/>
              <p:nvPr/>
            </p:nvSpPr>
            <p:spPr>
              <a:xfrm>
                <a:off x="-1744663" y="1146175"/>
                <a:ext cx="3175" cy="1588"/>
              </a:xfrm>
              <a:custGeom>
                <a:avLst/>
                <a:gdLst/>
                <a:ahLst/>
                <a:cxnLst/>
                <a:rect l="0" t="0" r="0" b="0"/>
                <a:pathLst>
                  <a:path w="2" h="1" extrusionOk="0">
                    <a:moveTo>
                      <a:pt x="1" y="0"/>
                    </a:moveTo>
                    <a:lnTo>
                      <a:pt x="0" y="0"/>
                    </a:lnTo>
                    <a:lnTo>
                      <a:pt x="0" y="1"/>
                    </a:lnTo>
                    <a:lnTo>
                      <a:pt x="2" y="1"/>
                    </a:lnTo>
                    <a:lnTo>
                      <a:pt x="1"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3" name="Shape 368">
                <a:extLst>
                  <a:ext uri="{FF2B5EF4-FFF2-40B4-BE49-F238E27FC236}">
                    <a16:creationId xmlns:a16="http://schemas.microsoft.com/office/drawing/2014/main" id="{9A5F56B0-8168-47E0-AF83-07EED9B49EDB}"/>
                  </a:ext>
                </a:extLst>
              </p:cNvPr>
              <p:cNvSpPr/>
              <p:nvPr/>
            </p:nvSpPr>
            <p:spPr>
              <a:xfrm>
                <a:off x="-1744663" y="1146175"/>
                <a:ext cx="3175" cy="1588"/>
              </a:xfrm>
              <a:custGeom>
                <a:avLst/>
                <a:gdLst/>
                <a:ahLst/>
                <a:cxnLst/>
                <a:rect l="0" t="0" r="0" b="0"/>
                <a:pathLst>
                  <a:path w="2" h="1" extrusionOk="0">
                    <a:moveTo>
                      <a:pt x="1" y="0"/>
                    </a:moveTo>
                    <a:lnTo>
                      <a:pt x="0" y="0"/>
                    </a:lnTo>
                    <a:lnTo>
                      <a:pt x="0" y="1"/>
                    </a:lnTo>
                    <a:lnTo>
                      <a:pt x="2" y="1"/>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4" name="Shape 369">
                <a:extLst>
                  <a:ext uri="{FF2B5EF4-FFF2-40B4-BE49-F238E27FC236}">
                    <a16:creationId xmlns:a16="http://schemas.microsoft.com/office/drawing/2014/main" id="{F70177CA-ECD1-4B9B-AF01-1F02E80B63B6}"/>
                  </a:ext>
                </a:extLst>
              </p:cNvPr>
              <p:cNvSpPr/>
              <p:nvPr/>
            </p:nvSpPr>
            <p:spPr>
              <a:xfrm>
                <a:off x="-1725613" y="1268413"/>
                <a:ext cx="1588" cy="3175"/>
              </a:xfrm>
              <a:custGeom>
                <a:avLst/>
                <a:gdLst/>
                <a:ahLst/>
                <a:cxnLst/>
                <a:rect l="0" t="0" r="0" b="0"/>
                <a:pathLst>
                  <a:path w="1" h="2" extrusionOk="0">
                    <a:moveTo>
                      <a:pt x="1" y="0"/>
                    </a:moveTo>
                    <a:lnTo>
                      <a:pt x="0" y="0"/>
                    </a:lnTo>
                    <a:lnTo>
                      <a:pt x="1" y="2"/>
                    </a:lnTo>
                    <a:lnTo>
                      <a:pt x="1" y="2"/>
                    </a:lnTo>
                    <a:lnTo>
                      <a:pt x="1"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5" name="Shape 370">
                <a:extLst>
                  <a:ext uri="{FF2B5EF4-FFF2-40B4-BE49-F238E27FC236}">
                    <a16:creationId xmlns:a16="http://schemas.microsoft.com/office/drawing/2014/main" id="{75CC65B4-14D0-4617-BFA3-0E03BFF4B9B5}"/>
                  </a:ext>
                </a:extLst>
              </p:cNvPr>
              <p:cNvSpPr/>
              <p:nvPr/>
            </p:nvSpPr>
            <p:spPr>
              <a:xfrm>
                <a:off x="-1725613" y="1268413"/>
                <a:ext cx="1588" cy="3175"/>
              </a:xfrm>
              <a:custGeom>
                <a:avLst/>
                <a:gdLst/>
                <a:ahLst/>
                <a:cxnLst/>
                <a:rect l="0" t="0" r="0" b="0"/>
                <a:pathLst>
                  <a:path w="1" h="2" extrusionOk="0">
                    <a:moveTo>
                      <a:pt x="1" y="0"/>
                    </a:moveTo>
                    <a:lnTo>
                      <a:pt x="0" y="0"/>
                    </a:lnTo>
                    <a:lnTo>
                      <a:pt x="1" y="2"/>
                    </a:lnTo>
                    <a:lnTo>
                      <a:pt x="1" y="2"/>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6" name="Shape 371">
                <a:extLst>
                  <a:ext uri="{FF2B5EF4-FFF2-40B4-BE49-F238E27FC236}">
                    <a16:creationId xmlns:a16="http://schemas.microsoft.com/office/drawing/2014/main" id="{04B5EC6B-F442-4A47-9B3A-B61D70C8C94E}"/>
                  </a:ext>
                </a:extLst>
              </p:cNvPr>
              <p:cNvSpPr/>
              <p:nvPr/>
            </p:nvSpPr>
            <p:spPr>
              <a:xfrm>
                <a:off x="-1819275" y="1141413"/>
                <a:ext cx="125413" cy="134938"/>
              </a:xfrm>
              <a:custGeom>
                <a:avLst/>
                <a:gdLst/>
                <a:ahLst/>
                <a:cxnLst/>
                <a:rect l="0" t="0" r="0" b="0"/>
                <a:pathLst>
                  <a:path w="67" h="72" extrusionOk="0">
                    <a:moveTo>
                      <a:pt x="65" y="72"/>
                    </a:moveTo>
                    <a:cubicBezTo>
                      <a:pt x="50" y="72"/>
                      <a:pt x="50" y="72"/>
                      <a:pt x="50" y="72"/>
                    </a:cubicBezTo>
                    <a:cubicBezTo>
                      <a:pt x="49" y="72"/>
                      <a:pt x="48" y="72"/>
                      <a:pt x="48" y="71"/>
                    </a:cubicBezTo>
                    <a:cubicBezTo>
                      <a:pt x="43" y="57"/>
                      <a:pt x="43" y="57"/>
                      <a:pt x="43" y="57"/>
                    </a:cubicBezTo>
                    <a:cubicBezTo>
                      <a:pt x="23" y="57"/>
                      <a:pt x="23" y="57"/>
                      <a:pt x="23" y="57"/>
                    </a:cubicBezTo>
                    <a:cubicBezTo>
                      <a:pt x="18" y="71"/>
                      <a:pt x="18" y="71"/>
                      <a:pt x="18" y="71"/>
                    </a:cubicBezTo>
                    <a:cubicBezTo>
                      <a:pt x="18" y="72"/>
                      <a:pt x="17" y="72"/>
                      <a:pt x="16" y="72"/>
                    </a:cubicBezTo>
                    <a:cubicBezTo>
                      <a:pt x="2" y="72"/>
                      <a:pt x="2" y="72"/>
                      <a:pt x="2" y="72"/>
                    </a:cubicBezTo>
                    <a:cubicBezTo>
                      <a:pt x="2" y="72"/>
                      <a:pt x="1" y="72"/>
                      <a:pt x="1" y="71"/>
                    </a:cubicBezTo>
                    <a:cubicBezTo>
                      <a:pt x="0" y="71"/>
                      <a:pt x="0" y="70"/>
                      <a:pt x="1" y="70"/>
                    </a:cubicBezTo>
                    <a:cubicBezTo>
                      <a:pt x="25" y="1"/>
                      <a:pt x="25" y="1"/>
                      <a:pt x="25" y="1"/>
                    </a:cubicBezTo>
                    <a:cubicBezTo>
                      <a:pt x="25" y="0"/>
                      <a:pt x="26" y="0"/>
                      <a:pt x="27" y="0"/>
                    </a:cubicBezTo>
                    <a:cubicBezTo>
                      <a:pt x="41" y="0"/>
                      <a:pt x="41" y="0"/>
                      <a:pt x="41" y="0"/>
                    </a:cubicBezTo>
                    <a:cubicBezTo>
                      <a:pt x="42" y="0"/>
                      <a:pt x="42" y="0"/>
                      <a:pt x="43" y="1"/>
                    </a:cubicBezTo>
                    <a:cubicBezTo>
                      <a:pt x="67" y="70"/>
                      <a:pt x="67" y="70"/>
                      <a:pt x="67" y="70"/>
                    </a:cubicBezTo>
                    <a:cubicBezTo>
                      <a:pt x="67" y="70"/>
                      <a:pt x="67" y="71"/>
                      <a:pt x="67" y="71"/>
                    </a:cubicBezTo>
                    <a:cubicBezTo>
                      <a:pt x="66" y="72"/>
                      <a:pt x="66" y="72"/>
                      <a:pt x="65" y="72"/>
                    </a:cubicBezTo>
                    <a:close/>
                    <a:moveTo>
                      <a:pt x="51" y="68"/>
                    </a:moveTo>
                    <a:cubicBezTo>
                      <a:pt x="62" y="68"/>
                      <a:pt x="62" y="68"/>
                      <a:pt x="62" y="68"/>
                    </a:cubicBezTo>
                    <a:cubicBezTo>
                      <a:pt x="39" y="4"/>
                      <a:pt x="39" y="4"/>
                      <a:pt x="39" y="4"/>
                    </a:cubicBezTo>
                    <a:cubicBezTo>
                      <a:pt x="28" y="4"/>
                      <a:pt x="28" y="4"/>
                      <a:pt x="28" y="4"/>
                    </a:cubicBezTo>
                    <a:cubicBezTo>
                      <a:pt x="5" y="68"/>
                      <a:pt x="5" y="68"/>
                      <a:pt x="5" y="68"/>
                    </a:cubicBezTo>
                    <a:cubicBezTo>
                      <a:pt x="15" y="68"/>
                      <a:pt x="15" y="68"/>
                      <a:pt x="15" y="68"/>
                    </a:cubicBezTo>
                    <a:cubicBezTo>
                      <a:pt x="20" y="54"/>
                      <a:pt x="20" y="54"/>
                      <a:pt x="20" y="54"/>
                    </a:cubicBezTo>
                    <a:cubicBezTo>
                      <a:pt x="20" y="54"/>
                      <a:pt x="21" y="53"/>
                      <a:pt x="22" y="53"/>
                    </a:cubicBezTo>
                    <a:cubicBezTo>
                      <a:pt x="45" y="53"/>
                      <a:pt x="45" y="53"/>
                      <a:pt x="45" y="53"/>
                    </a:cubicBezTo>
                    <a:cubicBezTo>
                      <a:pt x="46" y="53"/>
                      <a:pt x="46" y="54"/>
                      <a:pt x="47" y="55"/>
                    </a:cubicBezTo>
                    <a:lnTo>
                      <a:pt x="51" y="68"/>
                    </a:lnTo>
                    <a:close/>
                    <a:moveTo>
                      <a:pt x="41" y="46"/>
                    </a:moveTo>
                    <a:cubicBezTo>
                      <a:pt x="25" y="46"/>
                      <a:pt x="25" y="46"/>
                      <a:pt x="25" y="46"/>
                    </a:cubicBezTo>
                    <a:cubicBezTo>
                      <a:pt x="25" y="46"/>
                      <a:pt x="24" y="46"/>
                      <a:pt x="24" y="45"/>
                    </a:cubicBezTo>
                    <a:cubicBezTo>
                      <a:pt x="23" y="45"/>
                      <a:pt x="23" y="44"/>
                      <a:pt x="23" y="44"/>
                    </a:cubicBezTo>
                    <a:cubicBezTo>
                      <a:pt x="31" y="20"/>
                      <a:pt x="31" y="20"/>
                      <a:pt x="31" y="20"/>
                    </a:cubicBezTo>
                    <a:cubicBezTo>
                      <a:pt x="32" y="20"/>
                      <a:pt x="32" y="19"/>
                      <a:pt x="33" y="19"/>
                    </a:cubicBezTo>
                    <a:cubicBezTo>
                      <a:pt x="33" y="19"/>
                      <a:pt x="33" y="19"/>
                      <a:pt x="33" y="19"/>
                    </a:cubicBezTo>
                    <a:cubicBezTo>
                      <a:pt x="34" y="19"/>
                      <a:pt x="35" y="20"/>
                      <a:pt x="35" y="20"/>
                    </a:cubicBezTo>
                    <a:cubicBezTo>
                      <a:pt x="43" y="44"/>
                      <a:pt x="43" y="44"/>
                      <a:pt x="43" y="44"/>
                    </a:cubicBezTo>
                    <a:cubicBezTo>
                      <a:pt x="43" y="44"/>
                      <a:pt x="43" y="45"/>
                      <a:pt x="43" y="45"/>
                    </a:cubicBezTo>
                    <a:cubicBezTo>
                      <a:pt x="42" y="46"/>
                      <a:pt x="42" y="46"/>
                      <a:pt x="41" y="46"/>
                    </a:cubicBezTo>
                    <a:close/>
                    <a:moveTo>
                      <a:pt x="28" y="42"/>
                    </a:moveTo>
                    <a:cubicBezTo>
                      <a:pt x="38" y="42"/>
                      <a:pt x="38" y="42"/>
                      <a:pt x="38" y="42"/>
                    </a:cubicBezTo>
                    <a:cubicBezTo>
                      <a:pt x="33" y="27"/>
                      <a:pt x="33" y="27"/>
                      <a:pt x="33" y="27"/>
                    </a:cubicBezTo>
                    <a:lnTo>
                      <a:pt x="28" y="42"/>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7" name="Shape 372">
                <a:extLst>
                  <a:ext uri="{FF2B5EF4-FFF2-40B4-BE49-F238E27FC236}">
                    <a16:creationId xmlns:a16="http://schemas.microsoft.com/office/drawing/2014/main" id="{1BBE38D3-810D-41E2-A144-1A1C304F9DAD}"/>
                  </a:ext>
                </a:extLst>
              </p:cNvPr>
              <p:cNvSpPr/>
              <p:nvPr/>
            </p:nvSpPr>
            <p:spPr>
              <a:xfrm>
                <a:off x="-1881188" y="604838"/>
                <a:ext cx="392113" cy="395288"/>
              </a:xfrm>
              <a:custGeom>
                <a:avLst/>
                <a:gdLst/>
                <a:ahLst/>
                <a:cxnLst/>
                <a:rect l="0" t="0" r="0" b="0"/>
                <a:pathLst>
                  <a:path w="210" h="211" extrusionOk="0">
                    <a:moveTo>
                      <a:pt x="188" y="211"/>
                    </a:moveTo>
                    <a:cubicBezTo>
                      <a:pt x="22" y="211"/>
                      <a:pt x="22" y="211"/>
                      <a:pt x="22" y="211"/>
                    </a:cubicBezTo>
                    <a:cubicBezTo>
                      <a:pt x="10" y="211"/>
                      <a:pt x="0" y="201"/>
                      <a:pt x="0" y="188"/>
                    </a:cubicBezTo>
                    <a:cubicBezTo>
                      <a:pt x="0" y="23"/>
                      <a:pt x="0" y="23"/>
                      <a:pt x="0" y="23"/>
                    </a:cubicBezTo>
                    <a:cubicBezTo>
                      <a:pt x="0" y="10"/>
                      <a:pt x="10" y="0"/>
                      <a:pt x="22" y="0"/>
                    </a:cubicBezTo>
                    <a:cubicBezTo>
                      <a:pt x="188" y="0"/>
                      <a:pt x="188" y="0"/>
                      <a:pt x="188" y="0"/>
                    </a:cubicBezTo>
                    <a:cubicBezTo>
                      <a:pt x="200" y="0"/>
                      <a:pt x="210" y="10"/>
                      <a:pt x="210" y="23"/>
                    </a:cubicBezTo>
                    <a:cubicBezTo>
                      <a:pt x="210" y="188"/>
                      <a:pt x="210" y="188"/>
                      <a:pt x="210" y="188"/>
                    </a:cubicBezTo>
                    <a:cubicBezTo>
                      <a:pt x="210" y="201"/>
                      <a:pt x="200" y="211"/>
                      <a:pt x="188" y="211"/>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8" name="Shape 373">
                <a:extLst>
                  <a:ext uri="{FF2B5EF4-FFF2-40B4-BE49-F238E27FC236}">
                    <a16:creationId xmlns:a16="http://schemas.microsoft.com/office/drawing/2014/main" id="{267BF0F5-E413-4DE2-AD54-F05C612E7021}"/>
                  </a:ext>
                </a:extLst>
              </p:cNvPr>
              <p:cNvSpPr/>
              <p:nvPr/>
            </p:nvSpPr>
            <p:spPr>
              <a:xfrm>
                <a:off x="-1849438" y="638175"/>
                <a:ext cx="327025" cy="328613"/>
              </a:xfrm>
              <a:custGeom>
                <a:avLst/>
                <a:gdLst/>
                <a:ahLst/>
                <a:cxnLst/>
                <a:rect l="0" t="0" r="0" b="0"/>
                <a:pathLst>
                  <a:path w="175" h="175" extrusionOk="0">
                    <a:moveTo>
                      <a:pt x="157" y="0"/>
                    </a:moveTo>
                    <a:cubicBezTo>
                      <a:pt x="19" y="0"/>
                      <a:pt x="19" y="0"/>
                      <a:pt x="19" y="0"/>
                    </a:cubicBezTo>
                    <a:cubicBezTo>
                      <a:pt x="9" y="0"/>
                      <a:pt x="0" y="8"/>
                      <a:pt x="0" y="18"/>
                    </a:cubicBezTo>
                    <a:cubicBezTo>
                      <a:pt x="0" y="156"/>
                      <a:pt x="0" y="156"/>
                      <a:pt x="0" y="156"/>
                    </a:cubicBezTo>
                    <a:cubicBezTo>
                      <a:pt x="0" y="167"/>
                      <a:pt x="9" y="175"/>
                      <a:pt x="19" y="175"/>
                    </a:cubicBezTo>
                    <a:cubicBezTo>
                      <a:pt x="157" y="175"/>
                      <a:pt x="157" y="175"/>
                      <a:pt x="157" y="175"/>
                    </a:cubicBezTo>
                    <a:cubicBezTo>
                      <a:pt x="167" y="175"/>
                      <a:pt x="175" y="167"/>
                      <a:pt x="175" y="156"/>
                    </a:cubicBezTo>
                    <a:cubicBezTo>
                      <a:pt x="175" y="18"/>
                      <a:pt x="175" y="18"/>
                      <a:pt x="175" y="18"/>
                    </a:cubicBezTo>
                    <a:cubicBezTo>
                      <a:pt x="175" y="8"/>
                      <a:pt x="167" y="0"/>
                      <a:pt x="157" y="0"/>
                    </a:cubicBezTo>
                    <a:moveTo>
                      <a:pt x="167" y="150"/>
                    </a:moveTo>
                    <a:cubicBezTo>
                      <a:pt x="167" y="159"/>
                      <a:pt x="160" y="167"/>
                      <a:pt x="151" y="167"/>
                    </a:cubicBezTo>
                    <a:cubicBezTo>
                      <a:pt x="25" y="167"/>
                      <a:pt x="25" y="167"/>
                      <a:pt x="25" y="167"/>
                    </a:cubicBezTo>
                    <a:cubicBezTo>
                      <a:pt x="16" y="167"/>
                      <a:pt x="9" y="159"/>
                      <a:pt x="9" y="150"/>
                    </a:cubicBezTo>
                    <a:cubicBezTo>
                      <a:pt x="9" y="25"/>
                      <a:pt x="9" y="25"/>
                      <a:pt x="9" y="25"/>
                    </a:cubicBezTo>
                    <a:cubicBezTo>
                      <a:pt x="9" y="16"/>
                      <a:pt x="16" y="8"/>
                      <a:pt x="25" y="8"/>
                    </a:cubicBezTo>
                    <a:cubicBezTo>
                      <a:pt x="151" y="8"/>
                      <a:pt x="151" y="8"/>
                      <a:pt x="151" y="8"/>
                    </a:cubicBezTo>
                    <a:cubicBezTo>
                      <a:pt x="160" y="8"/>
                      <a:pt x="167" y="16"/>
                      <a:pt x="167" y="25"/>
                    </a:cubicBezTo>
                    <a:cubicBezTo>
                      <a:pt x="167" y="150"/>
                      <a:pt x="167" y="150"/>
                      <a:pt x="167" y="150"/>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69" name="Shape 374">
                <a:extLst>
                  <a:ext uri="{FF2B5EF4-FFF2-40B4-BE49-F238E27FC236}">
                    <a16:creationId xmlns:a16="http://schemas.microsoft.com/office/drawing/2014/main" id="{A3F8F0A0-F649-454B-B221-7BBE74428399}"/>
                  </a:ext>
                </a:extLst>
              </p:cNvPr>
              <p:cNvSpPr/>
              <p:nvPr/>
            </p:nvSpPr>
            <p:spPr>
              <a:xfrm>
                <a:off x="-1833563" y="655638"/>
                <a:ext cx="290513" cy="293688"/>
              </a:xfrm>
              <a:custGeom>
                <a:avLst/>
                <a:gdLst/>
                <a:ahLst/>
                <a:cxnLst/>
                <a:rect l="0" t="0" r="0" b="0"/>
                <a:pathLst>
                  <a:path w="155" h="157" extrusionOk="0">
                    <a:moveTo>
                      <a:pt x="4" y="146"/>
                    </a:moveTo>
                    <a:cubicBezTo>
                      <a:pt x="4" y="20"/>
                      <a:pt x="4" y="20"/>
                      <a:pt x="4" y="20"/>
                    </a:cubicBezTo>
                    <a:cubicBezTo>
                      <a:pt x="4" y="11"/>
                      <a:pt x="12" y="4"/>
                      <a:pt x="21" y="4"/>
                    </a:cubicBezTo>
                    <a:cubicBezTo>
                      <a:pt x="146" y="4"/>
                      <a:pt x="146" y="4"/>
                      <a:pt x="146" y="4"/>
                    </a:cubicBezTo>
                    <a:cubicBezTo>
                      <a:pt x="149" y="4"/>
                      <a:pt x="152" y="5"/>
                      <a:pt x="155" y="6"/>
                    </a:cubicBezTo>
                    <a:cubicBezTo>
                      <a:pt x="152" y="3"/>
                      <a:pt x="147" y="0"/>
                      <a:pt x="142" y="0"/>
                    </a:cubicBezTo>
                    <a:cubicBezTo>
                      <a:pt x="17" y="0"/>
                      <a:pt x="17" y="0"/>
                      <a:pt x="17" y="0"/>
                    </a:cubicBezTo>
                    <a:cubicBezTo>
                      <a:pt x="8" y="0"/>
                      <a:pt x="0" y="8"/>
                      <a:pt x="0" y="17"/>
                    </a:cubicBezTo>
                    <a:cubicBezTo>
                      <a:pt x="0" y="142"/>
                      <a:pt x="0" y="142"/>
                      <a:pt x="0" y="142"/>
                    </a:cubicBezTo>
                    <a:cubicBezTo>
                      <a:pt x="0" y="148"/>
                      <a:pt x="3" y="154"/>
                      <a:pt x="8" y="157"/>
                    </a:cubicBezTo>
                    <a:cubicBezTo>
                      <a:pt x="6" y="154"/>
                      <a:pt x="4" y="150"/>
                      <a:pt x="4" y="146"/>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0" name="Shape 375">
                <a:extLst>
                  <a:ext uri="{FF2B5EF4-FFF2-40B4-BE49-F238E27FC236}">
                    <a16:creationId xmlns:a16="http://schemas.microsoft.com/office/drawing/2014/main" id="{D336C1A8-FBDF-4EE2-96BF-CE110A5DC9E2}"/>
                  </a:ext>
                </a:extLst>
              </p:cNvPr>
              <p:cNvSpPr/>
              <p:nvPr/>
            </p:nvSpPr>
            <p:spPr>
              <a:xfrm>
                <a:off x="-1830388" y="652463"/>
                <a:ext cx="317500" cy="323850"/>
              </a:xfrm>
              <a:custGeom>
                <a:avLst/>
                <a:gdLst/>
                <a:ahLst/>
                <a:cxnLst/>
                <a:rect l="0" t="0" r="0" b="0"/>
                <a:pathLst>
                  <a:path w="170" h="173" extrusionOk="0">
                    <a:moveTo>
                      <a:pt x="14" y="173"/>
                    </a:moveTo>
                    <a:cubicBezTo>
                      <a:pt x="152" y="173"/>
                      <a:pt x="152" y="173"/>
                      <a:pt x="152" y="173"/>
                    </a:cubicBezTo>
                    <a:cubicBezTo>
                      <a:pt x="162" y="173"/>
                      <a:pt x="170" y="164"/>
                      <a:pt x="170" y="154"/>
                    </a:cubicBezTo>
                    <a:cubicBezTo>
                      <a:pt x="170" y="16"/>
                      <a:pt x="170" y="16"/>
                      <a:pt x="170" y="16"/>
                    </a:cubicBezTo>
                    <a:cubicBezTo>
                      <a:pt x="170" y="9"/>
                      <a:pt x="167" y="4"/>
                      <a:pt x="161" y="0"/>
                    </a:cubicBezTo>
                    <a:cubicBezTo>
                      <a:pt x="164" y="4"/>
                      <a:pt x="166" y="8"/>
                      <a:pt x="166" y="13"/>
                    </a:cubicBezTo>
                    <a:cubicBezTo>
                      <a:pt x="166" y="151"/>
                      <a:pt x="166" y="151"/>
                      <a:pt x="166" y="151"/>
                    </a:cubicBezTo>
                    <a:cubicBezTo>
                      <a:pt x="166" y="161"/>
                      <a:pt x="158" y="169"/>
                      <a:pt x="148" y="169"/>
                    </a:cubicBezTo>
                    <a:cubicBezTo>
                      <a:pt x="10" y="169"/>
                      <a:pt x="10" y="169"/>
                      <a:pt x="10" y="169"/>
                    </a:cubicBezTo>
                    <a:cubicBezTo>
                      <a:pt x="6" y="169"/>
                      <a:pt x="3" y="168"/>
                      <a:pt x="0" y="167"/>
                    </a:cubicBezTo>
                    <a:cubicBezTo>
                      <a:pt x="3" y="170"/>
                      <a:pt x="8" y="173"/>
                      <a:pt x="14" y="173"/>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1" name="Shape 376">
                <a:extLst>
                  <a:ext uri="{FF2B5EF4-FFF2-40B4-BE49-F238E27FC236}">
                    <a16:creationId xmlns:a16="http://schemas.microsoft.com/office/drawing/2014/main" id="{295ABCE8-5066-44F1-8828-EC6548B1C1B7}"/>
                  </a:ext>
                </a:extLst>
              </p:cNvPr>
              <p:cNvSpPr/>
              <p:nvPr/>
            </p:nvSpPr>
            <p:spPr>
              <a:xfrm>
                <a:off x="-1881188" y="609600"/>
                <a:ext cx="382588" cy="385763"/>
              </a:xfrm>
              <a:custGeom>
                <a:avLst/>
                <a:gdLst/>
                <a:ahLst/>
                <a:cxnLst/>
                <a:rect l="0" t="0" r="0" b="0"/>
                <a:pathLst>
                  <a:path w="205" h="206" extrusionOk="0">
                    <a:moveTo>
                      <a:pt x="4" y="191"/>
                    </a:moveTo>
                    <a:cubicBezTo>
                      <a:pt x="4" y="25"/>
                      <a:pt x="4" y="25"/>
                      <a:pt x="4" y="25"/>
                    </a:cubicBezTo>
                    <a:cubicBezTo>
                      <a:pt x="4" y="13"/>
                      <a:pt x="14" y="3"/>
                      <a:pt x="27" y="3"/>
                    </a:cubicBezTo>
                    <a:cubicBezTo>
                      <a:pt x="192" y="3"/>
                      <a:pt x="192" y="3"/>
                      <a:pt x="192" y="3"/>
                    </a:cubicBezTo>
                    <a:cubicBezTo>
                      <a:pt x="197" y="3"/>
                      <a:pt x="201" y="4"/>
                      <a:pt x="205" y="7"/>
                    </a:cubicBezTo>
                    <a:cubicBezTo>
                      <a:pt x="201" y="2"/>
                      <a:pt x="195" y="0"/>
                      <a:pt x="189" y="0"/>
                    </a:cubicBezTo>
                    <a:cubicBezTo>
                      <a:pt x="23" y="0"/>
                      <a:pt x="23" y="0"/>
                      <a:pt x="23" y="0"/>
                    </a:cubicBezTo>
                    <a:cubicBezTo>
                      <a:pt x="10" y="0"/>
                      <a:pt x="0" y="10"/>
                      <a:pt x="0" y="22"/>
                    </a:cubicBezTo>
                    <a:cubicBezTo>
                      <a:pt x="0" y="188"/>
                      <a:pt x="0" y="188"/>
                      <a:pt x="0" y="188"/>
                    </a:cubicBezTo>
                    <a:cubicBezTo>
                      <a:pt x="0" y="195"/>
                      <a:pt x="4" y="202"/>
                      <a:pt x="11" y="206"/>
                    </a:cubicBezTo>
                    <a:cubicBezTo>
                      <a:pt x="7" y="202"/>
                      <a:pt x="4" y="197"/>
                      <a:pt x="4" y="191"/>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2" name="Shape 377">
                <a:extLst>
                  <a:ext uri="{FF2B5EF4-FFF2-40B4-BE49-F238E27FC236}">
                    <a16:creationId xmlns:a16="http://schemas.microsoft.com/office/drawing/2014/main" id="{D064E026-3E63-4037-87D5-56C53A3922C0}"/>
                  </a:ext>
                </a:extLst>
              </p:cNvPr>
              <p:cNvSpPr/>
              <p:nvPr/>
            </p:nvSpPr>
            <p:spPr>
              <a:xfrm>
                <a:off x="-1854200" y="635000"/>
                <a:ext cx="334963" cy="334963"/>
              </a:xfrm>
              <a:custGeom>
                <a:avLst/>
                <a:gdLst/>
                <a:ahLst/>
                <a:cxnLst/>
                <a:rect l="0" t="0" r="0" b="0"/>
                <a:pathLst>
                  <a:path w="179" h="179" extrusionOk="0">
                    <a:moveTo>
                      <a:pt x="159" y="179"/>
                    </a:moveTo>
                    <a:cubicBezTo>
                      <a:pt x="21" y="179"/>
                      <a:pt x="21" y="179"/>
                      <a:pt x="21" y="179"/>
                    </a:cubicBezTo>
                    <a:cubicBezTo>
                      <a:pt x="10" y="179"/>
                      <a:pt x="0" y="170"/>
                      <a:pt x="0" y="158"/>
                    </a:cubicBezTo>
                    <a:cubicBezTo>
                      <a:pt x="0" y="20"/>
                      <a:pt x="0" y="20"/>
                      <a:pt x="0" y="20"/>
                    </a:cubicBezTo>
                    <a:cubicBezTo>
                      <a:pt x="0" y="9"/>
                      <a:pt x="10" y="0"/>
                      <a:pt x="21" y="0"/>
                    </a:cubicBezTo>
                    <a:cubicBezTo>
                      <a:pt x="159" y="0"/>
                      <a:pt x="159" y="0"/>
                      <a:pt x="159" y="0"/>
                    </a:cubicBezTo>
                    <a:cubicBezTo>
                      <a:pt x="170" y="0"/>
                      <a:pt x="179" y="9"/>
                      <a:pt x="179" y="20"/>
                    </a:cubicBezTo>
                    <a:cubicBezTo>
                      <a:pt x="179" y="158"/>
                      <a:pt x="179" y="158"/>
                      <a:pt x="179" y="158"/>
                    </a:cubicBezTo>
                    <a:cubicBezTo>
                      <a:pt x="179" y="170"/>
                      <a:pt x="170" y="179"/>
                      <a:pt x="159" y="179"/>
                    </a:cubicBezTo>
                    <a:moveTo>
                      <a:pt x="21" y="4"/>
                    </a:moveTo>
                    <a:cubicBezTo>
                      <a:pt x="12" y="4"/>
                      <a:pt x="4" y="11"/>
                      <a:pt x="4" y="20"/>
                    </a:cubicBezTo>
                    <a:cubicBezTo>
                      <a:pt x="4" y="158"/>
                      <a:pt x="4" y="158"/>
                      <a:pt x="4" y="158"/>
                    </a:cubicBezTo>
                    <a:cubicBezTo>
                      <a:pt x="4" y="168"/>
                      <a:pt x="12" y="175"/>
                      <a:pt x="21" y="175"/>
                    </a:cubicBezTo>
                    <a:cubicBezTo>
                      <a:pt x="159" y="175"/>
                      <a:pt x="159" y="175"/>
                      <a:pt x="159" y="175"/>
                    </a:cubicBezTo>
                    <a:cubicBezTo>
                      <a:pt x="168" y="175"/>
                      <a:pt x="175" y="168"/>
                      <a:pt x="175" y="158"/>
                    </a:cubicBezTo>
                    <a:cubicBezTo>
                      <a:pt x="175" y="20"/>
                      <a:pt x="175" y="20"/>
                      <a:pt x="175" y="20"/>
                    </a:cubicBezTo>
                    <a:cubicBezTo>
                      <a:pt x="175" y="11"/>
                      <a:pt x="168" y="4"/>
                      <a:pt x="159" y="4"/>
                    </a:cubicBezTo>
                    <a:cubicBezTo>
                      <a:pt x="21" y="4"/>
                      <a:pt x="21" y="4"/>
                      <a:pt x="21" y="4"/>
                    </a:cubicBezTo>
                    <a:moveTo>
                      <a:pt x="153" y="171"/>
                    </a:moveTo>
                    <a:cubicBezTo>
                      <a:pt x="27" y="171"/>
                      <a:pt x="27" y="171"/>
                      <a:pt x="27" y="171"/>
                    </a:cubicBezTo>
                    <a:cubicBezTo>
                      <a:pt x="17" y="171"/>
                      <a:pt x="9" y="162"/>
                      <a:pt x="9" y="152"/>
                    </a:cubicBezTo>
                    <a:cubicBezTo>
                      <a:pt x="9" y="27"/>
                      <a:pt x="9" y="27"/>
                      <a:pt x="9" y="27"/>
                    </a:cubicBezTo>
                    <a:cubicBezTo>
                      <a:pt x="9" y="16"/>
                      <a:pt x="17" y="8"/>
                      <a:pt x="27" y="8"/>
                    </a:cubicBezTo>
                    <a:cubicBezTo>
                      <a:pt x="153" y="8"/>
                      <a:pt x="153" y="8"/>
                      <a:pt x="153" y="8"/>
                    </a:cubicBezTo>
                    <a:cubicBezTo>
                      <a:pt x="163" y="8"/>
                      <a:pt x="171" y="16"/>
                      <a:pt x="171" y="27"/>
                    </a:cubicBezTo>
                    <a:cubicBezTo>
                      <a:pt x="171" y="152"/>
                      <a:pt x="171" y="152"/>
                      <a:pt x="171" y="152"/>
                    </a:cubicBezTo>
                    <a:cubicBezTo>
                      <a:pt x="171" y="162"/>
                      <a:pt x="163" y="171"/>
                      <a:pt x="153" y="171"/>
                    </a:cubicBezTo>
                    <a:moveTo>
                      <a:pt x="27" y="12"/>
                    </a:moveTo>
                    <a:cubicBezTo>
                      <a:pt x="19" y="12"/>
                      <a:pt x="13" y="19"/>
                      <a:pt x="13" y="27"/>
                    </a:cubicBezTo>
                    <a:cubicBezTo>
                      <a:pt x="13" y="152"/>
                      <a:pt x="13" y="152"/>
                      <a:pt x="13" y="152"/>
                    </a:cubicBezTo>
                    <a:cubicBezTo>
                      <a:pt x="13" y="160"/>
                      <a:pt x="19" y="167"/>
                      <a:pt x="27" y="167"/>
                    </a:cubicBezTo>
                    <a:cubicBezTo>
                      <a:pt x="153" y="167"/>
                      <a:pt x="153" y="167"/>
                      <a:pt x="153" y="167"/>
                    </a:cubicBezTo>
                    <a:cubicBezTo>
                      <a:pt x="161" y="167"/>
                      <a:pt x="167" y="160"/>
                      <a:pt x="167" y="152"/>
                    </a:cubicBezTo>
                    <a:cubicBezTo>
                      <a:pt x="167" y="27"/>
                      <a:pt x="167" y="27"/>
                      <a:pt x="167" y="27"/>
                    </a:cubicBezTo>
                    <a:cubicBezTo>
                      <a:pt x="167" y="19"/>
                      <a:pt x="161" y="12"/>
                      <a:pt x="153" y="12"/>
                    </a:cubicBezTo>
                    <a:cubicBezTo>
                      <a:pt x="27" y="12"/>
                      <a:pt x="27" y="12"/>
                      <a:pt x="27" y="12"/>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3" name="Shape 378">
                <a:extLst>
                  <a:ext uri="{FF2B5EF4-FFF2-40B4-BE49-F238E27FC236}">
                    <a16:creationId xmlns:a16="http://schemas.microsoft.com/office/drawing/2014/main" id="{0EA221E2-253D-4042-8BE5-9C4B481DE4E3}"/>
                  </a:ext>
                </a:extLst>
              </p:cNvPr>
              <p:cNvSpPr/>
              <p:nvPr/>
            </p:nvSpPr>
            <p:spPr>
              <a:xfrm>
                <a:off x="-1885950" y="601663"/>
                <a:ext cx="401638" cy="401638"/>
              </a:xfrm>
              <a:custGeom>
                <a:avLst/>
                <a:gdLst/>
                <a:ahLst/>
                <a:cxnLst/>
                <a:rect l="0" t="0" r="0" b="0"/>
                <a:pathLst>
                  <a:path w="214" h="215" extrusionOk="0">
                    <a:moveTo>
                      <a:pt x="190" y="215"/>
                    </a:moveTo>
                    <a:cubicBezTo>
                      <a:pt x="24" y="215"/>
                      <a:pt x="24" y="215"/>
                      <a:pt x="24" y="215"/>
                    </a:cubicBezTo>
                    <a:cubicBezTo>
                      <a:pt x="11" y="215"/>
                      <a:pt x="0" y="204"/>
                      <a:pt x="0" y="190"/>
                    </a:cubicBezTo>
                    <a:cubicBezTo>
                      <a:pt x="0" y="25"/>
                      <a:pt x="0" y="25"/>
                      <a:pt x="0" y="25"/>
                    </a:cubicBezTo>
                    <a:cubicBezTo>
                      <a:pt x="0" y="11"/>
                      <a:pt x="11" y="0"/>
                      <a:pt x="24" y="0"/>
                    </a:cubicBezTo>
                    <a:cubicBezTo>
                      <a:pt x="190" y="0"/>
                      <a:pt x="190" y="0"/>
                      <a:pt x="190" y="0"/>
                    </a:cubicBezTo>
                    <a:cubicBezTo>
                      <a:pt x="203" y="0"/>
                      <a:pt x="214" y="11"/>
                      <a:pt x="214" y="25"/>
                    </a:cubicBezTo>
                    <a:cubicBezTo>
                      <a:pt x="214" y="190"/>
                      <a:pt x="214" y="190"/>
                      <a:pt x="214" y="190"/>
                    </a:cubicBezTo>
                    <a:cubicBezTo>
                      <a:pt x="214" y="204"/>
                      <a:pt x="203" y="215"/>
                      <a:pt x="190" y="215"/>
                    </a:cubicBezTo>
                    <a:moveTo>
                      <a:pt x="24" y="4"/>
                    </a:moveTo>
                    <a:cubicBezTo>
                      <a:pt x="13" y="4"/>
                      <a:pt x="4" y="13"/>
                      <a:pt x="4" y="25"/>
                    </a:cubicBezTo>
                    <a:cubicBezTo>
                      <a:pt x="4" y="190"/>
                      <a:pt x="4" y="190"/>
                      <a:pt x="4" y="190"/>
                    </a:cubicBezTo>
                    <a:cubicBezTo>
                      <a:pt x="4" y="202"/>
                      <a:pt x="13" y="211"/>
                      <a:pt x="24" y="211"/>
                    </a:cubicBezTo>
                    <a:cubicBezTo>
                      <a:pt x="190" y="211"/>
                      <a:pt x="190" y="211"/>
                      <a:pt x="190" y="211"/>
                    </a:cubicBezTo>
                    <a:cubicBezTo>
                      <a:pt x="201" y="211"/>
                      <a:pt x="210" y="202"/>
                      <a:pt x="210" y="190"/>
                    </a:cubicBezTo>
                    <a:cubicBezTo>
                      <a:pt x="210" y="25"/>
                      <a:pt x="210" y="25"/>
                      <a:pt x="210" y="25"/>
                    </a:cubicBezTo>
                    <a:cubicBezTo>
                      <a:pt x="210" y="13"/>
                      <a:pt x="201" y="4"/>
                      <a:pt x="190" y="4"/>
                    </a:cubicBezTo>
                    <a:cubicBezTo>
                      <a:pt x="24" y="4"/>
                      <a:pt x="24" y="4"/>
                      <a:pt x="24"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4" name="Shape 379">
                <a:extLst>
                  <a:ext uri="{FF2B5EF4-FFF2-40B4-BE49-F238E27FC236}">
                    <a16:creationId xmlns:a16="http://schemas.microsoft.com/office/drawing/2014/main" id="{1FAD4346-E36C-470B-9BCC-B9828456EDCD}"/>
                  </a:ext>
                </a:extLst>
              </p:cNvPr>
              <p:cNvSpPr/>
              <p:nvPr/>
            </p:nvSpPr>
            <p:spPr>
              <a:xfrm>
                <a:off x="-1778000" y="700088"/>
                <a:ext cx="179388" cy="204788"/>
              </a:xfrm>
              <a:custGeom>
                <a:avLst/>
                <a:gdLst/>
                <a:ahLst/>
                <a:cxnLst/>
                <a:rect l="0" t="0" r="0" b="0"/>
                <a:pathLst>
                  <a:path w="113" h="129" extrusionOk="0">
                    <a:moveTo>
                      <a:pt x="38" y="76"/>
                    </a:moveTo>
                    <a:lnTo>
                      <a:pt x="53" y="32"/>
                    </a:lnTo>
                    <a:lnTo>
                      <a:pt x="54" y="32"/>
                    </a:lnTo>
                    <a:lnTo>
                      <a:pt x="56" y="40"/>
                    </a:lnTo>
                    <a:lnTo>
                      <a:pt x="57" y="37"/>
                    </a:lnTo>
                    <a:lnTo>
                      <a:pt x="57" y="37"/>
                    </a:lnTo>
                    <a:lnTo>
                      <a:pt x="73" y="79"/>
                    </a:lnTo>
                    <a:lnTo>
                      <a:pt x="74" y="79"/>
                    </a:lnTo>
                    <a:lnTo>
                      <a:pt x="62" y="42"/>
                    </a:lnTo>
                    <a:lnTo>
                      <a:pt x="62" y="40"/>
                    </a:lnTo>
                    <a:lnTo>
                      <a:pt x="62" y="40"/>
                    </a:lnTo>
                    <a:lnTo>
                      <a:pt x="77" y="84"/>
                    </a:lnTo>
                    <a:lnTo>
                      <a:pt x="47" y="84"/>
                    </a:lnTo>
                    <a:lnTo>
                      <a:pt x="49" y="79"/>
                    </a:lnTo>
                    <a:lnTo>
                      <a:pt x="42" y="79"/>
                    </a:lnTo>
                    <a:lnTo>
                      <a:pt x="44" y="76"/>
                    </a:lnTo>
                    <a:lnTo>
                      <a:pt x="38" y="76"/>
                    </a:lnTo>
                    <a:close/>
                    <a:moveTo>
                      <a:pt x="70" y="5"/>
                    </a:moveTo>
                    <a:lnTo>
                      <a:pt x="50" y="5"/>
                    </a:lnTo>
                    <a:lnTo>
                      <a:pt x="8" y="124"/>
                    </a:lnTo>
                    <a:lnTo>
                      <a:pt x="22" y="124"/>
                    </a:lnTo>
                    <a:lnTo>
                      <a:pt x="31" y="96"/>
                    </a:lnTo>
                    <a:lnTo>
                      <a:pt x="75" y="96"/>
                    </a:lnTo>
                    <a:lnTo>
                      <a:pt x="76" y="101"/>
                    </a:lnTo>
                    <a:lnTo>
                      <a:pt x="79" y="101"/>
                    </a:lnTo>
                    <a:lnTo>
                      <a:pt x="88" y="129"/>
                    </a:lnTo>
                    <a:lnTo>
                      <a:pt x="89" y="129"/>
                    </a:lnTo>
                    <a:lnTo>
                      <a:pt x="88" y="124"/>
                    </a:lnTo>
                    <a:lnTo>
                      <a:pt x="89" y="124"/>
                    </a:lnTo>
                    <a:lnTo>
                      <a:pt x="82" y="104"/>
                    </a:lnTo>
                    <a:lnTo>
                      <a:pt x="83" y="104"/>
                    </a:lnTo>
                    <a:lnTo>
                      <a:pt x="90" y="124"/>
                    </a:lnTo>
                    <a:lnTo>
                      <a:pt x="113" y="124"/>
                    </a:lnTo>
                    <a:lnTo>
                      <a:pt x="70" y="5"/>
                    </a:lnTo>
                    <a:close/>
                    <a:moveTo>
                      <a:pt x="47" y="0"/>
                    </a:moveTo>
                    <a:lnTo>
                      <a:pt x="46" y="0"/>
                    </a:lnTo>
                    <a:lnTo>
                      <a:pt x="0" y="129"/>
                    </a:lnTo>
                    <a:lnTo>
                      <a:pt x="2" y="129"/>
                    </a:lnTo>
                    <a:lnTo>
                      <a:pt x="2" y="128"/>
                    </a:lnTo>
                    <a:lnTo>
                      <a:pt x="2" y="128"/>
                    </a:lnTo>
                    <a:lnTo>
                      <a:pt x="47"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5" name="Shape 380">
                <a:extLst>
                  <a:ext uri="{FF2B5EF4-FFF2-40B4-BE49-F238E27FC236}">
                    <a16:creationId xmlns:a16="http://schemas.microsoft.com/office/drawing/2014/main" id="{AC71C69D-3A00-48CC-8CDD-70A893302E46}"/>
                  </a:ext>
                </a:extLst>
              </p:cNvPr>
              <p:cNvSpPr/>
              <p:nvPr/>
            </p:nvSpPr>
            <p:spPr>
              <a:xfrm>
                <a:off x="-1778000" y="700088"/>
                <a:ext cx="179388" cy="204788"/>
              </a:xfrm>
              <a:custGeom>
                <a:avLst/>
                <a:gdLst/>
                <a:ahLst/>
                <a:cxnLst/>
                <a:rect l="0" t="0" r="0" b="0"/>
                <a:pathLst>
                  <a:path w="113" h="129" extrusionOk="0">
                    <a:moveTo>
                      <a:pt x="38" y="76"/>
                    </a:moveTo>
                    <a:lnTo>
                      <a:pt x="53" y="32"/>
                    </a:lnTo>
                    <a:lnTo>
                      <a:pt x="54" y="32"/>
                    </a:lnTo>
                    <a:lnTo>
                      <a:pt x="56" y="40"/>
                    </a:lnTo>
                    <a:lnTo>
                      <a:pt x="57" y="37"/>
                    </a:lnTo>
                    <a:lnTo>
                      <a:pt x="57" y="37"/>
                    </a:lnTo>
                    <a:lnTo>
                      <a:pt x="73" y="79"/>
                    </a:lnTo>
                    <a:lnTo>
                      <a:pt x="74" y="79"/>
                    </a:lnTo>
                    <a:lnTo>
                      <a:pt x="62" y="42"/>
                    </a:lnTo>
                    <a:lnTo>
                      <a:pt x="62" y="40"/>
                    </a:lnTo>
                    <a:lnTo>
                      <a:pt x="62" y="40"/>
                    </a:lnTo>
                    <a:lnTo>
                      <a:pt x="77" y="84"/>
                    </a:lnTo>
                    <a:lnTo>
                      <a:pt x="47" y="84"/>
                    </a:lnTo>
                    <a:lnTo>
                      <a:pt x="49" y="79"/>
                    </a:lnTo>
                    <a:lnTo>
                      <a:pt x="42" y="79"/>
                    </a:lnTo>
                    <a:lnTo>
                      <a:pt x="44" y="76"/>
                    </a:lnTo>
                    <a:lnTo>
                      <a:pt x="38" y="76"/>
                    </a:lnTo>
                    <a:moveTo>
                      <a:pt x="70" y="5"/>
                    </a:moveTo>
                    <a:lnTo>
                      <a:pt x="50" y="5"/>
                    </a:lnTo>
                    <a:lnTo>
                      <a:pt x="8" y="124"/>
                    </a:lnTo>
                    <a:lnTo>
                      <a:pt x="22" y="124"/>
                    </a:lnTo>
                    <a:lnTo>
                      <a:pt x="31" y="96"/>
                    </a:lnTo>
                    <a:lnTo>
                      <a:pt x="75" y="96"/>
                    </a:lnTo>
                    <a:lnTo>
                      <a:pt x="76" y="101"/>
                    </a:lnTo>
                    <a:lnTo>
                      <a:pt x="79" y="101"/>
                    </a:lnTo>
                    <a:lnTo>
                      <a:pt x="88" y="129"/>
                    </a:lnTo>
                    <a:lnTo>
                      <a:pt x="89" y="129"/>
                    </a:lnTo>
                    <a:lnTo>
                      <a:pt x="88" y="124"/>
                    </a:lnTo>
                    <a:lnTo>
                      <a:pt x="89" y="124"/>
                    </a:lnTo>
                    <a:lnTo>
                      <a:pt x="82" y="104"/>
                    </a:lnTo>
                    <a:lnTo>
                      <a:pt x="83" y="104"/>
                    </a:lnTo>
                    <a:lnTo>
                      <a:pt x="90" y="124"/>
                    </a:lnTo>
                    <a:lnTo>
                      <a:pt x="113" y="124"/>
                    </a:lnTo>
                    <a:lnTo>
                      <a:pt x="70" y="5"/>
                    </a:lnTo>
                    <a:moveTo>
                      <a:pt x="47" y="0"/>
                    </a:moveTo>
                    <a:lnTo>
                      <a:pt x="46" y="0"/>
                    </a:lnTo>
                    <a:lnTo>
                      <a:pt x="0" y="129"/>
                    </a:lnTo>
                    <a:lnTo>
                      <a:pt x="2" y="129"/>
                    </a:lnTo>
                    <a:lnTo>
                      <a:pt x="2" y="128"/>
                    </a:lnTo>
                    <a:lnTo>
                      <a:pt x="2" y="128"/>
                    </a:lnTo>
                    <a:lnTo>
                      <a:pt x="4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6" name="Shape 381">
                <a:extLst>
                  <a:ext uri="{FF2B5EF4-FFF2-40B4-BE49-F238E27FC236}">
                    <a16:creationId xmlns:a16="http://schemas.microsoft.com/office/drawing/2014/main" id="{2C646358-991E-45C8-B2CB-8B20A5C1F08B}"/>
                  </a:ext>
                </a:extLst>
              </p:cNvPr>
              <p:cNvSpPr/>
              <p:nvPr/>
            </p:nvSpPr>
            <p:spPr>
              <a:xfrm>
                <a:off x="-1703388" y="700088"/>
                <a:ext cx="44450" cy="7938"/>
              </a:xfrm>
              <a:custGeom>
                <a:avLst/>
                <a:gdLst/>
                <a:ahLst/>
                <a:cxnLst/>
                <a:rect l="0" t="0" r="0" b="0"/>
                <a:pathLst>
                  <a:path w="28" h="5" extrusionOk="0">
                    <a:moveTo>
                      <a:pt x="27" y="0"/>
                    </a:moveTo>
                    <a:lnTo>
                      <a:pt x="0" y="0"/>
                    </a:lnTo>
                    <a:lnTo>
                      <a:pt x="0" y="0"/>
                    </a:lnTo>
                    <a:lnTo>
                      <a:pt x="24" y="0"/>
                    </a:lnTo>
                    <a:lnTo>
                      <a:pt x="26" y="2"/>
                    </a:lnTo>
                    <a:lnTo>
                      <a:pt x="26" y="2"/>
                    </a:lnTo>
                    <a:lnTo>
                      <a:pt x="27" y="5"/>
                    </a:lnTo>
                    <a:lnTo>
                      <a:pt x="28" y="5"/>
                    </a:lnTo>
                    <a:lnTo>
                      <a:pt x="27"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7" name="Shape 382">
                <a:extLst>
                  <a:ext uri="{FF2B5EF4-FFF2-40B4-BE49-F238E27FC236}">
                    <a16:creationId xmlns:a16="http://schemas.microsoft.com/office/drawing/2014/main" id="{806B801C-6E30-4517-B7F0-BB29F15461E5}"/>
                  </a:ext>
                </a:extLst>
              </p:cNvPr>
              <p:cNvSpPr/>
              <p:nvPr/>
            </p:nvSpPr>
            <p:spPr>
              <a:xfrm>
                <a:off x="-1703388" y="700088"/>
                <a:ext cx="44450" cy="7938"/>
              </a:xfrm>
              <a:custGeom>
                <a:avLst/>
                <a:gdLst/>
                <a:ahLst/>
                <a:cxnLst/>
                <a:rect l="0" t="0" r="0" b="0"/>
                <a:pathLst>
                  <a:path w="28" h="5" extrusionOk="0">
                    <a:moveTo>
                      <a:pt x="27" y="0"/>
                    </a:moveTo>
                    <a:lnTo>
                      <a:pt x="0" y="0"/>
                    </a:lnTo>
                    <a:lnTo>
                      <a:pt x="0" y="0"/>
                    </a:lnTo>
                    <a:lnTo>
                      <a:pt x="24" y="0"/>
                    </a:lnTo>
                    <a:lnTo>
                      <a:pt x="26" y="2"/>
                    </a:lnTo>
                    <a:lnTo>
                      <a:pt x="26" y="2"/>
                    </a:lnTo>
                    <a:lnTo>
                      <a:pt x="27" y="5"/>
                    </a:lnTo>
                    <a:lnTo>
                      <a:pt x="28" y="5"/>
                    </a:lnTo>
                    <a:lnTo>
                      <a:pt x="2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8" name="Shape 383">
                <a:extLst>
                  <a:ext uri="{FF2B5EF4-FFF2-40B4-BE49-F238E27FC236}">
                    <a16:creationId xmlns:a16="http://schemas.microsoft.com/office/drawing/2014/main" id="{27861A88-D406-4931-99AB-0C722AF45C95}"/>
                  </a:ext>
                </a:extLst>
              </p:cNvPr>
              <p:cNvSpPr/>
              <p:nvPr/>
            </p:nvSpPr>
            <p:spPr>
              <a:xfrm>
                <a:off x="-1774825" y="700088"/>
                <a:ext cx="112713" cy="203200"/>
              </a:xfrm>
              <a:custGeom>
                <a:avLst/>
                <a:gdLst/>
                <a:ahLst/>
                <a:cxnLst/>
                <a:rect l="0" t="0" r="0" b="0"/>
                <a:pathLst>
                  <a:path w="71" h="128" extrusionOk="0">
                    <a:moveTo>
                      <a:pt x="69" y="0"/>
                    </a:moveTo>
                    <a:lnTo>
                      <a:pt x="45" y="0"/>
                    </a:lnTo>
                    <a:lnTo>
                      <a:pt x="0" y="128"/>
                    </a:lnTo>
                    <a:lnTo>
                      <a:pt x="0" y="128"/>
                    </a:lnTo>
                    <a:lnTo>
                      <a:pt x="1" y="124"/>
                    </a:lnTo>
                    <a:lnTo>
                      <a:pt x="6" y="124"/>
                    </a:lnTo>
                    <a:lnTo>
                      <a:pt x="48" y="5"/>
                    </a:lnTo>
                    <a:lnTo>
                      <a:pt x="68" y="5"/>
                    </a:lnTo>
                    <a:lnTo>
                      <a:pt x="67" y="2"/>
                    </a:lnTo>
                    <a:lnTo>
                      <a:pt x="71" y="2"/>
                    </a:lnTo>
                    <a:lnTo>
                      <a:pt x="69"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79" name="Shape 384">
                <a:extLst>
                  <a:ext uri="{FF2B5EF4-FFF2-40B4-BE49-F238E27FC236}">
                    <a16:creationId xmlns:a16="http://schemas.microsoft.com/office/drawing/2014/main" id="{E102CC8A-E008-4F95-839D-4A623D86C2D5}"/>
                  </a:ext>
                </a:extLst>
              </p:cNvPr>
              <p:cNvSpPr/>
              <p:nvPr/>
            </p:nvSpPr>
            <p:spPr>
              <a:xfrm>
                <a:off x="-1774825" y="700088"/>
                <a:ext cx="112713" cy="203200"/>
              </a:xfrm>
              <a:custGeom>
                <a:avLst/>
                <a:gdLst/>
                <a:ahLst/>
                <a:cxnLst/>
                <a:rect l="0" t="0" r="0" b="0"/>
                <a:pathLst>
                  <a:path w="71" h="128" extrusionOk="0">
                    <a:moveTo>
                      <a:pt x="69" y="0"/>
                    </a:moveTo>
                    <a:lnTo>
                      <a:pt x="45" y="0"/>
                    </a:lnTo>
                    <a:lnTo>
                      <a:pt x="0" y="128"/>
                    </a:lnTo>
                    <a:lnTo>
                      <a:pt x="0" y="128"/>
                    </a:lnTo>
                    <a:lnTo>
                      <a:pt x="1" y="124"/>
                    </a:lnTo>
                    <a:lnTo>
                      <a:pt x="6" y="124"/>
                    </a:lnTo>
                    <a:lnTo>
                      <a:pt x="48" y="5"/>
                    </a:lnTo>
                    <a:lnTo>
                      <a:pt x="68" y="5"/>
                    </a:lnTo>
                    <a:lnTo>
                      <a:pt x="67" y="2"/>
                    </a:lnTo>
                    <a:lnTo>
                      <a:pt x="71" y="2"/>
                    </a:lnTo>
                    <a:lnTo>
                      <a:pt x="6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0" name="Shape 385">
                <a:extLst>
                  <a:ext uri="{FF2B5EF4-FFF2-40B4-BE49-F238E27FC236}">
                    <a16:creationId xmlns:a16="http://schemas.microsoft.com/office/drawing/2014/main" id="{F3BFA0F7-75A1-47AC-8066-E7CDF12B3074}"/>
                  </a:ext>
                </a:extLst>
              </p:cNvPr>
              <p:cNvSpPr/>
              <p:nvPr/>
            </p:nvSpPr>
            <p:spPr>
              <a:xfrm>
                <a:off x="-1700213" y="825500"/>
                <a:ext cx="38100" cy="1500"/>
              </a:xfrm>
              <a:prstGeom prst="rect">
                <a:avLst/>
              </a:pr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1" name="Shape 386">
                <a:extLst>
                  <a:ext uri="{FF2B5EF4-FFF2-40B4-BE49-F238E27FC236}">
                    <a16:creationId xmlns:a16="http://schemas.microsoft.com/office/drawing/2014/main" id="{E7B63984-D45F-4D47-A03D-028A48D557AF}"/>
                  </a:ext>
                </a:extLst>
              </p:cNvPr>
              <p:cNvSpPr/>
              <p:nvPr/>
            </p:nvSpPr>
            <p:spPr>
              <a:xfrm>
                <a:off x="-1700213" y="825500"/>
                <a:ext cx="38100" cy="150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2" name="Shape 387">
                <a:extLst>
                  <a:ext uri="{FF2B5EF4-FFF2-40B4-BE49-F238E27FC236}">
                    <a16:creationId xmlns:a16="http://schemas.microsoft.com/office/drawing/2014/main" id="{D8793285-2650-4812-A950-AC72808182CA}"/>
                  </a:ext>
                </a:extLst>
              </p:cNvPr>
              <p:cNvSpPr/>
              <p:nvPr/>
            </p:nvSpPr>
            <p:spPr>
              <a:xfrm>
                <a:off x="-1703388" y="763588"/>
                <a:ext cx="47625" cy="69850"/>
              </a:xfrm>
              <a:custGeom>
                <a:avLst/>
                <a:gdLst/>
                <a:ahLst/>
                <a:cxnLst/>
                <a:rect l="0" t="0" r="0" b="0"/>
                <a:pathLst>
                  <a:path w="30" h="44" extrusionOk="0">
                    <a:moveTo>
                      <a:pt x="15" y="0"/>
                    </a:moveTo>
                    <a:lnTo>
                      <a:pt x="15" y="0"/>
                    </a:lnTo>
                    <a:lnTo>
                      <a:pt x="15" y="2"/>
                    </a:lnTo>
                    <a:lnTo>
                      <a:pt x="27" y="39"/>
                    </a:lnTo>
                    <a:lnTo>
                      <a:pt x="26" y="39"/>
                    </a:lnTo>
                    <a:lnTo>
                      <a:pt x="26" y="39"/>
                    </a:lnTo>
                    <a:lnTo>
                      <a:pt x="2" y="39"/>
                    </a:lnTo>
                    <a:lnTo>
                      <a:pt x="0" y="44"/>
                    </a:lnTo>
                    <a:lnTo>
                      <a:pt x="30" y="44"/>
                    </a:lnTo>
                    <a:lnTo>
                      <a:pt x="15"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3" name="Shape 388">
                <a:extLst>
                  <a:ext uri="{FF2B5EF4-FFF2-40B4-BE49-F238E27FC236}">
                    <a16:creationId xmlns:a16="http://schemas.microsoft.com/office/drawing/2014/main" id="{E6434773-6E8C-4EFA-B2A6-BB78525301BE}"/>
                  </a:ext>
                </a:extLst>
              </p:cNvPr>
              <p:cNvSpPr/>
              <p:nvPr/>
            </p:nvSpPr>
            <p:spPr>
              <a:xfrm>
                <a:off x="-1703388" y="763588"/>
                <a:ext cx="47625" cy="69850"/>
              </a:xfrm>
              <a:custGeom>
                <a:avLst/>
                <a:gdLst/>
                <a:ahLst/>
                <a:cxnLst/>
                <a:rect l="0" t="0" r="0" b="0"/>
                <a:pathLst>
                  <a:path w="30" h="44" extrusionOk="0">
                    <a:moveTo>
                      <a:pt x="15" y="0"/>
                    </a:moveTo>
                    <a:lnTo>
                      <a:pt x="15" y="0"/>
                    </a:lnTo>
                    <a:lnTo>
                      <a:pt x="15" y="2"/>
                    </a:lnTo>
                    <a:lnTo>
                      <a:pt x="27" y="39"/>
                    </a:lnTo>
                    <a:lnTo>
                      <a:pt x="26" y="39"/>
                    </a:lnTo>
                    <a:lnTo>
                      <a:pt x="26" y="39"/>
                    </a:lnTo>
                    <a:lnTo>
                      <a:pt x="2" y="39"/>
                    </a:lnTo>
                    <a:lnTo>
                      <a:pt x="0" y="44"/>
                    </a:lnTo>
                    <a:lnTo>
                      <a:pt x="30" y="44"/>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4" name="Shape 389">
                <a:extLst>
                  <a:ext uri="{FF2B5EF4-FFF2-40B4-BE49-F238E27FC236}">
                    <a16:creationId xmlns:a16="http://schemas.microsoft.com/office/drawing/2014/main" id="{F7965BE4-B856-440F-81F8-97F56E9F6F67}"/>
                  </a:ext>
                </a:extLst>
              </p:cNvPr>
              <p:cNvSpPr/>
              <p:nvPr/>
            </p:nvSpPr>
            <p:spPr>
              <a:xfrm>
                <a:off x="-1647825" y="865188"/>
                <a:ext cx="12700" cy="31750"/>
              </a:xfrm>
              <a:custGeom>
                <a:avLst/>
                <a:gdLst/>
                <a:ahLst/>
                <a:cxnLst/>
                <a:rect l="0" t="0" r="0" b="0"/>
                <a:pathLst>
                  <a:path w="8" h="20" extrusionOk="0">
                    <a:moveTo>
                      <a:pt x="1" y="0"/>
                    </a:moveTo>
                    <a:lnTo>
                      <a:pt x="0" y="0"/>
                    </a:lnTo>
                    <a:lnTo>
                      <a:pt x="7" y="20"/>
                    </a:lnTo>
                    <a:lnTo>
                      <a:pt x="8" y="20"/>
                    </a:lnTo>
                    <a:lnTo>
                      <a:pt x="1"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5" name="Shape 390">
                <a:extLst>
                  <a:ext uri="{FF2B5EF4-FFF2-40B4-BE49-F238E27FC236}">
                    <a16:creationId xmlns:a16="http://schemas.microsoft.com/office/drawing/2014/main" id="{C67C1D5F-8218-4613-B4B5-6290E9174369}"/>
                  </a:ext>
                </a:extLst>
              </p:cNvPr>
              <p:cNvSpPr/>
              <p:nvPr/>
            </p:nvSpPr>
            <p:spPr>
              <a:xfrm>
                <a:off x="-1647825" y="865188"/>
                <a:ext cx="12700" cy="31750"/>
              </a:xfrm>
              <a:custGeom>
                <a:avLst/>
                <a:gdLst/>
                <a:ahLst/>
                <a:cxnLst/>
                <a:rect l="0" t="0" r="0" b="0"/>
                <a:pathLst>
                  <a:path w="8" h="20" extrusionOk="0">
                    <a:moveTo>
                      <a:pt x="1" y="0"/>
                    </a:moveTo>
                    <a:lnTo>
                      <a:pt x="0" y="0"/>
                    </a:lnTo>
                    <a:lnTo>
                      <a:pt x="7" y="20"/>
                    </a:lnTo>
                    <a:lnTo>
                      <a:pt x="8" y="20"/>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6" name="Shape 391">
                <a:extLst>
                  <a:ext uri="{FF2B5EF4-FFF2-40B4-BE49-F238E27FC236}">
                    <a16:creationId xmlns:a16="http://schemas.microsoft.com/office/drawing/2014/main" id="{8A2FD941-4F55-4A3B-A61E-F71693CB4130}"/>
                  </a:ext>
                </a:extLst>
              </p:cNvPr>
              <p:cNvSpPr/>
              <p:nvPr/>
            </p:nvSpPr>
            <p:spPr>
              <a:xfrm>
                <a:off x="-1708150" y="763588"/>
                <a:ext cx="20638" cy="57150"/>
              </a:xfrm>
              <a:custGeom>
                <a:avLst/>
                <a:gdLst/>
                <a:ahLst/>
                <a:cxnLst/>
                <a:rect l="0" t="0" r="0" b="0"/>
                <a:pathLst>
                  <a:path w="13" h="36" extrusionOk="0">
                    <a:moveTo>
                      <a:pt x="12" y="0"/>
                    </a:moveTo>
                    <a:lnTo>
                      <a:pt x="0" y="36"/>
                    </a:lnTo>
                    <a:lnTo>
                      <a:pt x="2" y="36"/>
                    </a:lnTo>
                    <a:lnTo>
                      <a:pt x="13" y="3"/>
                    </a:lnTo>
                    <a:lnTo>
                      <a:pt x="12"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7" name="Shape 392">
                <a:extLst>
                  <a:ext uri="{FF2B5EF4-FFF2-40B4-BE49-F238E27FC236}">
                    <a16:creationId xmlns:a16="http://schemas.microsoft.com/office/drawing/2014/main" id="{6832B0D2-8D15-422A-96CD-420A8A4EED04}"/>
                  </a:ext>
                </a:extLst>
              </p:cNvPr>
              <p:cNvSpPr/>
              <p:nvPr/>
            </p:nvSpPr>
            <p:spPr>
              <a:xfrm>
                <a:off x="-1708150" y="763588"/>
                <a:ext cx="20638" cy="57150"/>
              </a:xfrm>
              <a:custGeom>
                <a:avLst/>
                <a:gdLst/>
                <a:ahLst/>
                <a:cxnLst/>
                <a:rect l="0" t="0" r="0" b="0"/>
                <a:pathLst>
                  <a:path w="13" h="36" extrusionOk="0">
                    <a:moveTo>
                      <a:pt x="12" y="0"/>
                    </a:moveTo>
                    <a:lnTo>
                      <a:pt x="0" y="36"/>
                    </a:lnTo>
                    <a:lnTo>
                      <a:pt x="2" y="36"/>
                    </a:lnTo>
                    <a:lnTo>
                      <a:pt x="13" y="3"/>
                    </a:lnTo>
                    <a:lnTo>
                      <a:pt x="1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8" name="Shape 393">
                <a:extLst>
                  <a:ext uri="{FF2B5EF4-FFF2-40B4-BE49-F238E27FC236}">
                    <a16:creationId xmlns:a16="http://schemas.microsoft.com/office/drawing/2014/main" id="{79A88125-5CE9-4EEF-8ED0-E7B7BDB698BE}"/>
                  </a:ext>
                </a:extLst>
              </p:cNvPr>
              <p:cNvSpPr/>
              <p:nvPr/>
            </p:nvSpPr>
            <p:spPr>
              <a:xfrm>
                <a:off x="-1717675" y="750888"/>
                <a:ext cx="28575" cy="69850"/>
              </a:xfrm>
              <a:custGeom>
                <a:avLst/>
                <a:gdLst/>
                <a:ahLst/>
                <a:cxnLst/>
                <a:rect l="0" t="0" r="0" b="0"/>
                <a:pathLst>
                  <a:path w="18" h="44" extrusionOk="0">
                    <a:moveTo>
                      <a:pt x="16" y="0"/>
                    </a:moveTo>
                    <a:lnTo>
                      <a:pt x="15" y="0"/>
                    </a:lnTo>
                    <a:lnTo>
                      <a:pt x="0" y="44"/>
                    </a:lnTo>
                    <a:lnTo>
                      <a:pt x="6" y="44"/>
                    </a:lnTo>
                    <a:lnTo>
                      <a:pt x="18" y="8"/>
                    </a:lnTo>
                    <a:lnTo>
                      <a:pt x="16"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89" name="Shape 394">
                <a:extLst>
                  <a:ext uri="{FF2B5EF4-FFF2-40B4-BE49-F238E27FC236}">
                    <a16:creationId xmlns:a16="http://schemas.microsoft.com/office/drawing/2014/main" id="{E9256103-871D-40B2-8016-6617890EAFDD}"/>
                  </a:ext>
                </a:extLst>
              </p:cNvPr>
              <p:cNvSpPr/>
              <p:nvPr/>
            </p:nvSpPr>
            <p:spPr>
              <a:xfrm>
                <a:off x="-1717675" y="750888"/>
                <a:ext cx="28575" cy="69850"/>
              </a:xfrm>
              <a:custGeom>
                <a:avLst/>
                <a:gdLst/>
                <a:ahLst/>
                <a:cxnLst/>
                <a:rect l="0" t="0" r="0" b="0"/>
                <a:pathLst>
                  <a:path w="18" h="44" extrusionOk="0">
                    <a:moveTo>
                      <a:pt x="16" y="0"/>
                    </a:moveTo>
                    <a:lnTo>
                      <a:pt x="15" y="0"/>
                    </a:lnTo>
                    <a:lnTo>
                      <a:pt x="0" y="44"/>
                    </a:lnTo>
                    <a:lnTo>
                      <a:pt x="6" y="44"/>
                    </a:lnTo>
                    <a:lnTo>
                      <a:pt x="18" y="8"/>
                    </a:lnTo>
                    <a:lnTo>
                      <a:pt x="1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0" name="Shape 395">
                <a:extLst>
                  <a:ext uri="{FF2B5EF4-FFF2-40B4-BE49-F238E27FC236}">
                    <a16:creationId xmlns:a16="http://schemas.microsoft.com/office/drawing/2014/main" id="{EE962766-BCE7-4E08-BE50-E659AA2BC5E8}"/>
                  </a:ext>
                </a:extLst>
              </p:cNvPr>
              <p:cNvSpPr/>
              <p:nvPr/>
            </p:nvSpPr>
            <p:spPr>
              <a:xfrm>
                <a:off x="-1776413" y="860425"/>
                <a:ext cx="119063" cy="46038"/>
              </a:xfrm>
              <a:custGeom>
                <a:avLst/>
                <a:gdLst/>
                <a:ahLst/>
                <a:cxnLst/>
                <a:rect l="0" t="0" r="0" b="0"/>
                <a:pathLst>
                  <a:path w="75" h="29" extrusionOk="0">
                    <a:moveTo>
                      <a:pt x="75" y="0"/>
                    </a:moveTo>
                    <a:lnTo>
                      <a:pt x="35" y="0"/>
                    </a:lnTo>
                    <a:lnTo>
                      <a:pt x="24" y="28"/>
                    </a:lnTo>
                    <a:lnTo>
                      <a:pt x="1" y="28"/>
                    </a:lnTo>
                    <a:lnTo>
                      <a:pt x="0" y="29"/>
                    </a:lnTo>
                    <a:lnTo>
                      <a:pt x="26" y="29"/>
                    </a:lnTo>
                    <a:lnTo>
                      <a:pt x="35" y="1"/>
                    </a:lnTo>
                    <a:lnTo>
                      <a:pt x="75" y="1"/>
                    </a:lnTo>
                    <a:lnTo>
                      <a:pt x="75"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1" name="Shape 396">
                <a:extLst>
                  <a:ext uri="{FF2B5EF4-FFF2-40B4-BE49-F238E27FC236}">
                    <a16:creationId xmlns:a16="http://schemas.microsoft.com/office/drawing/2014/main" id="{DFA77548-F0A7-4C80-877A-B4D7BA5BC525}"/>
                  </a:ext>
                </a:extLst>
              </p:cNvPr>
              <p:cNvSpPr/>
              <p:nvPr/>
            </p:nvSpPr>
            <p:spPr>
              <a:xfrm>
                <a:off x="-1776413" y="860425"/>
                <a:ext cx="119063" cy="46038"/>
              </a:xfrm>
              <a:custGeom>
                <a:avLst/>
                <a:gdLst/>
                <a:ahLst/>
                <a:cxnLst/>
                <a:rect l="0" t="0" r="0" b="0"/>
                <a:pathLst>
                  <a:path w="75" h="29" extrusionOk="0">
                    <a:moveTo>
                      <a:pt x="75" y="0"/>
                    </a:moveTo>
                    <a:lnTo>
                      <a:pt x="35" y="0"/>
                    </a:lnTo>
                    <a:lnTo>
                      <a:pt x="24" y="28"/>
                    </a:lnTo>
                    <a:lnTo>
                      <a:pt x="1" y="28"/>
                    </a:lnTo>
                    <a:lnTo>
                      <a:pt x="0" y="29"/>
                    </a:lnTo>
                    <a:lnTo>
                      <a:pt x="26" y="29"/>
                    </a:lnTo>
                    <a:lnTo>
                      <a:pt x="35" y="1"/>
                    </a:lnTo>
                    <a:lnTo>
                      <a:pt x="75" y="1"/>
                    </a:lnTo>
                    <a:lnTo>
                      <a:pt x="7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2" name="Shape 397">
                <a:extLst>
                  <a:ext uri="{FF2B5EF4-FFF2-40B4-BE49-F238E27FC236}">
                    <a16:creationId xmlns:a16="http://schemas.microsoft.com/office/drawing/2014/main" id="{B35AB3B2-C429-4B28-9495-F54677FBEBFC}"/>
                  </a:ext>
                </a:extLst>
              </p:cNvPr>
              <p:cNvSpPr/>
              <p:nvPr/>
            </p:nvSpPr>
            <p:spPr>
              <a:xfrm>
                <a:off x="-1774825" y="852488"/>
                <a:ext cx="117475" cy="52388"/>
              </a:xfrm>
              <a:custGeom>
                <a:avLst/>
                <a:gdLst/>
                <a:ahLst/>
                <a:cxnLst/>
                <a:rect l="0" t="0" r="0" b="0"/>
                <a:pathLst>
                  <a:path w="74" h="33" extrusionOk="0">
                    <a:moveTo>
                      <a:pt x="73" y="0"/>
                    </a:moveTo>
                    <a:lnTo>
                      <a:pt x="29" y="0"/>
                    </a:lnTo>
                    <a:lnTo>
                      <a:pt x="20" y="28"/>
                    </a:lnTo>
                    <a:lnTo>
                      <a:pt x="6" y="28"/>
                    </a:lnTo>
                    <a:lnTo>
                      <a:pt x="5" y="32"/>
                    </a:lnTo>
                    <a:lnTo>
                      <a:pt x="0" y="32"/>
                    </a:lnTo>
                    <a:lnTo>
                      <a:pt x="0" y="33"/>
                    </a:lnTo>
                    <a:lnTo>
                      <a:pt x="23" y="33"/>
                    </a:lnTo>
                    <a:lnTo>
                      <a:pt x="34" y="5"/>
                    </a:lnTo>
                    <a:lnTo>
                      <a:pt x="74" y="5"/>
                    </a:lnTo>
                    <a:lnTo>
                      <a:pt x="73"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3" name="Shape 398">
                <a:extLst>
                  <a:ext uri="{FF2B5EF4-FFF2-40B4-BE49-F238E27FC236}">
                    <a16:creationId xmlns:a16="http://schemas.microsoft.com/office/drawing/2014/main" id="{03C81D4C-B05C-45AA-84B4-CC05FADDDF7C}"/>
                  </a:ext>
                </a:extLst>
              </p:cNvPr>
              <p:cNvSpPr/>
              <p:nvPr/>
            </p:nvSpPr>
            <p:spPr>
              <a:xfrm>
                <a:off x="-1774825" y="852488"/>
                <a:ext cx="117475" cy="52388"/>
              </a:xfrm>
              <a:custGeom>
                <a:avLst/>
                <a:gdLst/>
                <a:ahLst/>
                <a:cxnLst/>
                <a:rect l="0" t="0" r="0" b="0"/>
                <a:pathLst>
                  <a:path w="74" h="33" extrusionOk="0">
                    <a:moveTo>
                      <a:pt x="73" y="0"/>
                    </a:moveTo>
                    <a:lnTo>
                      <a:pt x="29" y="0"/>
                    </a:lnTo>
                    <a:lnTo>
                      <a:pt x="20" y="28"/>
                    </a:lnTo>
                    <a:lnTo>
                      <a:pt x="6" y="28"/>
                    </a:lnTo>
                    <a:lnTo>
                      <a:pt x="5" y="32"/>
                    </a:lnTo>
                    <a:lnTo>
                      <a:pt x="0" y="32"/>
                    </a:lnTo>
                    <a:lnTo>
                      <a:pt x="0" y="33"/>
                    </a:lnTo>
                    <a:lnTo>
                      <a:pt x="23" y="33"/>
                    </a:lnTo>
                    <a:lnTo>
                      <a:pt x="34" y="5"/>
                    </a:lnTo>
                    <a:lnTo>
                      <a:pt x="74" y="5"/>
                    </a:lnTo>
                    <a:lnTo>
                      <a:pt x="73"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4" name="Shape 399">
                <a:extLst>
                  <a:ext uri="{FF2B5EF4-FFF2-40B4-BE49-F238E27FC236}">
                    <a16:creationId xmlns:a16="http://schemas.microsoft.com/office/drawing/2014/main" id="{9D4D4498-297C-4D7C-A11B-2FE330A5BF40}"/>
                  </a:ext>
                </a:extLst>
              </p:cNvPr>
              <p:cNvSpPr/>
              <p:nvPr/>
            </p:nvSpPr>
            <p:spPr>
              <a:xfrm>
                <a:off x="-1774825" y="896938"/>
                <a:ext cx="9525" cy="6350"/>
              </a:xfrm>
              <a:custGeom>
                <a:avLst/>
                <a:gdLst/>
                <a:ahLst/>
                <a:cxnLst/>
                <a:rect l="0" t="0" r="0" b="0"/>
                <a:pathLst>
                  <a:path w="6" h="4" extrusionOk="0">
                    <a:moveTo>
                      <a:pt x="6" y="0"/>
                    </a:moveTo>
                    <a:lnTo>
                      <a:pt x="1" y="0"/>
                    </a:lnTo>
                    <a:lnTo>
                      <a:pt x="0" y="4"/>
                    </a:lnTo>
                    <a:lnTo>
                      <a:pt x="5" y="4"/>
                    </a:lnTo>
                    <a:lnTo>
                      <a:pt x="6"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5" name="Shape 400">
                <a:extLst>
                  <a:ext uri="{FF2B5EF4-FFF2-40B4-BE49-F238E27FC236}">
                    <a16:creationId xmlns:a16="http://schemas.microsoft.com/office/drawing/2014/main" id="{922FB322-8569-4B0D-9F4F-62E5F55FFE92}"/>
                  </a:ext>
                </a:extLst>
              </p:cNvPr>
              <p:cNvSpPr/>
              <p:nvPr/>
            </p:nvSpPr>
            <p:spPr>
              <a:xfrm>
                <a:off x="-1774825" y="896938"/>
                <a:ext cx="9525" cy="6350"/>
              </a:xfrm>
              <a:custGeom>
                <a:avLst/>
                <a:gdLst/>
                <a:ahLst/>
                <a:cxnLst/>
                <a:rect l="0" t="0" r="0" b="0"/>
                <a:pathLst>
                  <a:path w="6" h="4" extrusionOk="0">
                    <a:moveTo>
                      <a:pt x="6" y="0"/>
                    </a:moveTo>
                    <a:lnTo>
                      <a:pt x="1" y="0"/>
                    </a:lnTo>
                    <a:lnTo>
                      <a:pt x="0" y="4"/>
                    </a:lnTo>
                    <a:lnTo>
                      <a:pt x="5" y="4"/>
                    </a:lnTo>
                    <a:lnTo>
                      <a:pt x="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6" name="Shape 401">
                <a:extLst>
                  <a:ext uri="{FF2B5EF4-FFF2-40B4-BE49-F238E27FC236}">
                    <a16:creationId xmlns:a16="http://schemas.microsoft.com/office/drawing/2014/main" id="{3B055389-A424-43B8-8BEC-29D94B2457D8}"/>
                  </a:ext>
                </a:extLst>
              </p:cNvPr>
              <p:cNvSpPr/>
              <p:nvPr/>
            </p:nvSpPr>
            <p:spPr>
              <a:xfrm>
                <a:off x="-1662113" y="708025"/>
                <a:ext cx="69850" cy="198438"/>
              </a:xfrm>
              <a:custGeom>
                <a:avLst/>
                <a:gdLst/>
                <a:ahLst/>
                <a:cxnLst/>
                <a:rect l="0" t="0" r="0" b="0"/>
                <a:pathLst>
                  <a:path w="44" h="125" extrusionOk="0">
                    <a:moveTo>
                      <a:pt x="1" y="0"/>
                    </a:moveTo>
                    <a:lnTo>
                      <a:pt x="0" y="0"/>
                    </a:lnTo>
                    <a:lnTo>
                      <a:pt x="43" y="124"/>
                    </a:lnTo>
                    <a:lnTo>
                      <a:pt x="16" y="124"/>
                    </a:lnTo>
                    <a:lnTo>
                      <a:pt x="16" y="125"/>
                    </a:lnTo>
                    <a:lnTo>
                      <a:pt x="44" y="125"/>
                    </a:lnTo>
                    <a:lnTo>
                      <a:pt x="1"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7" name="Shape 402">
                <a:extLst>
                  <a:ext uri="{FF2B5EF4-FFF2-40B4-BE49-F238E27FC236}">
                    <a16:creationId xmlns:a16="http://schemas.microsoft.com/office/drawing/2014/main" id="{9B1179E0-0AF3-4558-A3A5-A8FA17BAAA50}"/>
                  </a:ext>
                </a:extLst>
              </p:cNvPr>
              <p:cNvSpPr/>
              <p:nvPr/>
            </p:nvSpPr>
            <p:spPr>
              <a:xfrm>
                <a:off x="-1662113" y="708025"/>
                <a:ext cx="69850" cy="198438"/>
              </a:xfrm>
              <a:custGeom>
                <a:avLst/>
                <a:gdLst/>
                <a:ahLst/>
                <a:cxnLst/>
                <a:rect l="0" t="0" r="0" b="0"/>
                <a:pathLst>
                  <a:path w="44" h="125" extrusionOk="0">
                    <a:moveTo>
                      <a:pt x="1" y="0"/>
                    </a:moveTo>
                    <a:lnTo>
                      <a:pt x="0" y="0"/>
                    </a:lnTo>
                    <a:lnTo>
                      <a:pt x="43" y="124"/>
                    </a:lnTo>
                    <a:lnTo>
                      <a:pt x="16" y="124"/>
                    </a:lnTo>
                    <a:lnTo>
                      <a:pt x="16" y="125"/>
                    </a:lnTo>
                    <a:lnTo>
                      <a:pt x="44" y="125"/>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8" name="Shape 403">
                <a:extLst>
                  <a:ext uri="{FF2B5EF4-FFF2-40B4-BE49-F238E27FC236}">
                    <a16:creationId xmlns:a16="http://schemas.microsoft.com/office/drawing/2014/main" id="{BBFB1775-93C5-456A-97A4-E0D2CBFFA7CB}"/>
                  </a:ext>
                </a:extLst>
              </p:cNvPr>
              <p:cNvSpPr/>
              <p:nvPr/>
            </p:nvSpPr>
            <p:spPr>
              <a:xfrm>
                <a:off x="-1666875" y="708025"/>
                <a:ext cx="73025" cy="196850"/>
              </a:xfrm>
              <a:custGeom>
                <a:avLst/>
                <a:gdLst/>
                <a:ahLst/>
                <a:cxnLst/>
                <a:rect l="0" t="0" r="0" b="0"/>
                <a:pathLst>
                  <a:path w="46" h="124" extrusionOk="0">
                    <a:moveTo>
                      <a:pt x="3" y="0"/>
                    </a:moveTo>
                    <a:lnTo>
                      <a:pt x="0" y="0"/>
                    </a:lnTo>
                    <a:lnTo>
                      <a:pt x="43" y="119"/>
                    </a:lnTo>
                    <a:lnTo>
                      <a:pt x="20" y="119"/>
                    </a:lnTo>
                    <a:lnTo>
                      <a:pt x="22" y="123"/>
                    </a:lnTo>
                    <a:lnTo>
                      <a:pt x="20" y="123"/>
                    </a:lnTo>
                    <a:lnTo>
                      <a:pt x="19" y="119"/>
                    </a:lnTo>
                    <a:lnTo>
                      <a:pt x="18" y="119"/>
                    </a:lnTo>
                    <a:lnTo>
                      <a:pt x="19" y="124"/>
                    </a:lnTo>
                    <a:lnTo>
                      <a:pt x="46" y="124"/>
                    </a:lnTo>
                    <a:lnTo>
                      <a:pt x="3"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199" name="Shape 404">
                <a:extLst>
                  <a:ext uri="{FF2B5EF4-FFF2-40B4-BE49-F238E27FC236}">
                    <a16:creationId xmlns:a16="http://schemas.microsoft.com/office/drawing/2014/main" id="{330340BA-7E13-4B41-8454-B2F6A97F2AC9}"/>
                  </a:ext>
                </a:extLst>
              </p:cNvPr>
              <p:cNvSpPr/>
              <p:nvPr/>
            </p:nvSpPr>
            <p:spPr>
              <a:xfrm>
                <a:off x="-1666875" y="708025"/>
                <a:ext cx="73025" cy="196850"/>
              </a:xfrm>
              <a:custGeom>
                <a:avLst/>
                <a:gdLst/>
                <a:ahLst/>
                <a:cxnLst/>
                <a:rect l="0" t="0" r="0" b="0"/>
                <a:pathLst>
                  <a:path w="46" h="124" extrusionOk="0">
                    <a:moveTo>
                      <a:pt x="3" y="0"/>
                    </a:moveTo>
                    <a:lnTo>
                      <a:pt x="0" y="0"/>
                    </a:lnTo>
                    <a:lnTo>
                      <a:pt x="43" y="119"/>
                    </a:lnTo>
                    <a:lnTo>
                      <a:pt x="20" y="119"/>
                    </a:lnTo>
                    <a:lnTo>
                      <a:pt x="22" y="123"/>
                    </a:lnTo>
                    <a:lnTo>
                      <a:pt x="20" y="123"/>
                    </a:lnTo>
                    <a:lnTo>
                      <a:pt x="19" y="119"/>
                    </a:lnTo>
                    <a:lnTo>
                      <a:pt x="18" y="119"/>
                    </a:lnTo>
                    <a:lnTo>
                      <a:pt x="19" y="124"/>
                    </a:lnTo>
                    <a:lnTo>
                      <a:pt x="46" y="124"/>
                    </a:lnTo>
                    <a:lnTo>
                      <a:pt x="3"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0" name="Shape 405">
                <a:extLst>
                  <a:ext uri="{FF2B5EF4-FFF2-40B4-BE49-F238E27FC236}">
                    <a16:creationId xmlns:a16="http://schemas.microsoft.com/office/drawing/2014/main" id="{B80F9DEA-F8F0-420D-8119-8DC417BAB476}"/>
                  </a:ext>
                </a:extLst>
              </p:cNvPr>
              <p:cNvSpPr/>
              <p:nvPr/>
            </p:nvSpPr>
            <p:spPr>
              <a:xfrm>
                <a:off x="-1662113" y="703263"/>
                <a:ext cx="1588" cy="4763"/>
              </a:xfrm>
              <a:custGeom>
                <a:avLst/>
                <a:gdLst/>
                <a:ahLst/>
                <a:cxnLst/>
                <a:rect l="0" t="0" r="0" b="0"/>
                <a:pathLst>
                  <a:path w="1" h="3" extrusionOk="0">
                    <a:moveTo>
                      <a:pt x="0" y="0"/>
                    </a:moveTo>
                    <a:lnTo>
                      <a:pt x="0" y="0"/>
                    </a:lnTo>
                    <a:lnTo>
                      <a:pt x="0" y="3"/>
                    </a:lnTo>
                    <a:lnTo>
                      <a:pt x="1" y="3"/>
                    </a:lnTo>
                    <a:lnTo>
                      <a:pt x="0"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1" name="Shape 406">
                <a:extLst>
                  <a:ext uri="{FF2B5EF4-FFF2-40B4-BE49-F238E27FC236}">
                    <a16:creationId xmlns:a16="http://schemas.microsoft.com/office/drawing/2014/main" id="{F251703E-1223-47FB-ACAE-5977D81275E2}"/>
                  </a:ext>
                </a:extLst>
              </p:cNvPr>
              <p:cNvSpPr/>
              <p:nvPr/>
            </p:nvSpPr>
            <p:spPr>
              <a:xfrm>
                <a:off x="-1662113" y="703263"/>
                <a:ext cx="1588" cy="4763"/>
              </a:xfrm>
              <a:custGeom>
                <a:avLst/>
                <a:gdLst/>
                <a:ahLst/>
                <a:cxnLst/>
                <a:rect l="0" t="0" r="0" b="0"/>
                <a:pathLst>
                  <a:path w="1" h="3" extrusionOk="0">
                    <a:moveTo>
                      <a:pt x="0" y="0"/>
                    </a:moveTo>
                    <a:lnTo>
                      <a:pt x="0" y="0"/>
                    </a:lnTo>
                    <a:lnTo>
                      <a:pt x="0" y="3"/>
                    </a:lnTo>
                    <a:lnTo>
                      <a:pt x="1" y="3"/>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2" name="Shape 407">
                <a:extLst>
                  <a:ext uri="{FF2B5EF4-FFF2-40B4-BE49-F238E27FC236}">
                    <a16:creationId xmlns:a16="http://schemas.microsoft.com/office/drawing/2014/main" id="{0490A381-72DB-49FA-AEDD-9AD3AEC502E4}"/>
                  </a:ext>
                </a:extLst>
              </p:cNvPr>
              <p:cNvSpPr/>
              <p:nvPr/>
            </p:nvSpPr>
            <p:spPr>
              <a:xfrm>
                <a:off x="-1668463" y="703263"/>
                <a:ext cx="6350" cy="4763"/>
              </a:xfrm>
              <a:custGeom>
                <a:avLst/>
                <a:gdLst/>
                <a:ahLst/>
                <a:cxnLst/>
                <a:rect l="0" t="0" r="0" b="0"/>
                <a:pathLst>
                  <a:path w="4" h="3" extrusionOk="0">
                    <a:moveTo>
                      <a:pt x="4" y="0"/>
                    </a:moveTo>
                    <a:lnTo>
                      <a:pt x="0" y="0"/>
                    </a:lnTo>
                    <a:lnTo>
                      <a:pt x="1" y="3"/>
                    </a:lnTo>
                    <a:lnTo>
                      <a:pt x="4" y="3"/>
                    </a:lnTo>
                    <a:lnTo>
                      <a:pt x="4"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3" name="Shape 408">
                <a:extLst>
                  <a:ext uri="{FF2B5EF4-FFF2-40B4-BE49-F238E27FC236}">
                    <a16:creationId xmlns:a16="http://schemas.microsoft.com/office/drawing/2014/main" id="{33675D5A-E589-4CAE-85CF-AF996A8173C9}"/>
                  </a:ext>
                </a:extLst>
              </p:cNvPr>
              <p:cNvSpPr/>
              <p:nvPr/>
            </p:nvSpPr>
            <p:spPr>
              <a:xfrm>
                <a:off x="-1668463" y="703263"/>
                <a:ext cx="6350" cy="4763"/>
              </a:xfrm>
              <a:custGeom>
                <a:avLst/>
                <a:gdLst/>
                <a:ahLst/>
                <a:cxnLst/>
                <a:rect l="0" t="0" r="0" b="0"/>
                <a:pathLst>
                  <a:path w="4" h="3" extrusionOk="0">
                    <a:moveTo>
                      <a:pt x="4" y="0"/>
                    </a:moveTo>
                    <a:lnTo>
                      <a:pt x="0" y="0"/>
                    </a:lnTo>
                    <a:lnTo>
                      <a:pt x="1" y="3"/>
                    </a:lnTo>
                    <a:lnTo>
                      <a:pt x="4" y="3"/>
                    </a:lnTo>
                    <a:lnTo>
                      <a:pt x="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4" name="Shape 409">
                <a:extLst>
                  <a:ext uri="{FF2B5EF4-FFF2-40B4-BE49-F238E27FC236}">
                    <a16:creationId xmlns:a16="http://schemas.microsoft.com/office/drawing/2014/main" id="{32C96B3A-59AF-4E89-B3D9-FA962120D47B}"/>
                  </a:ext>
                </a:extLst>
              </p:cNvPr>
              <p:cNvSpPr/>
              <p:nvPr/>
            </p:nvSpPr>
            <p:spPr>
              <a:xfrm>
                <a:off x="-1636713" y="896938"/>
                <a:ext cx="4763" cy="6350"/>
              </a:xfrm>
              <a:custGeom>
                <a:avLst/>
                <a:gdLst/>
                <a:ahLst/>
                <a:cxnLst/>
                <a:rect l="0" t="0" r="0" b="0"/>
                <a:pathLst>
                  <a:path w="3" h="4" extrusionOk="0">
                    <a:moveTo>
                      <a:pt x="1" y="0"/>
                    </a:moveTo>
                    <a:lnTo>
                      <a:pt x="0" y="0"/>
                    </a:lnTo>
                    <a:lnTo>
                      <a:pt x="1" y="4"/>
                    </a:lnTo>
                    <a:lnTo>
                      <a:pt x="3" y="4"/>
                    </a:lnTo>
                    <a:lnTo>
                      <a:pt x="1"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5" name="Shape 410">
                <a:extLst>
                  <a:ext uri="{FF2B5EF4-FFF2-40B4-BE49-F238E27FC236}">
                    <a16:creationId xmlns:a16="http://schemas.microsoft.com/office/drawing/2014/main" id="{44CB7C4D-285E-400D-B36C-68ADD6DA26BD}"/>
                  </a:ext>
                </a:extLst>
              </p:cNvPr>
              <p:cNvSpPr/>
              <p:nvPr/>
            </p:nvSpPr>
            <p:spPr>
              <a:xfrm>
                <a:off x="-1636713" y="896938"/>
                <a:ext cx="4763" cy="6350"/>
              </a:xfrm>
              <a:custGeom>
                <a:avLst/>
                <a:gdLst/>
                <a:ahLst/>
                <a:cxnLst/>
                <a:rect l="0" t="0" r="0" b="0"/>
                <a:pathLst>
                  <a:path w="3" h="4" extrusionOk="0">
                    <a:moveTo>
                      <a:pt x="1" y="0"/>
                    </a:moveTo>
                    <a:lnTo>
                      <a:pt x="0" y="0"/>
                    </a:lnTo>
                    <a:lnTo>
                      <a:pt x="1" y="4"/>
                    </a:lnTo>
                    <a:lnTo>
                      <a:pt x="3" y="4"/>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06" name="Shape 411">
                <a:extLst>
                  <a:ext uri="{FF2B5EF4-FFF2-40B4-BE49-F238E27FC236}">
                    <a16:creationId xmlns:a16="http://schemas.microsoft.com/office/drawing/2014/main" id="{AF849093-5230-4288-8449-C64828F0369F}"/>
                  </a:ext>
                </a:extLst>
              </p:cNvPr>
              <p:cNvSpPr/>
              <p:nvPr/>
            </p:nvSpPr>
            <p:spPr>
              <a:xfrm>
                <a:off x="-1782763" y="696913"/>
                <a:ext cx="195263" cy="211138"/>
              </a:xfrm>
              <a:custGeom>
                <a:avLst/>
                <a:gdLst/>
                <a:ahLst/>
                <a:cxnLst/>
                <a:rect l="0" t="0" r="0" b="0"/>
                <a:pathLst>
                  <a:path w="104" h="113" extrusionOk="0">
                    <a:moveTo>
                      <a:pt x="101" y="113"/>
                    </a:moveTo>
                    <a:cubicBezTo>
                      <a:pt x="77" y="113"/>
                      <a:pt x="77" y="113"/>
                      <a:pt x="77" y="113"/>
                    </a:cubicBezTo>
                    <a:cubicBezTo>
                      <a:pt x="77" y="113"/>
                      <a:pt x="76" y="112"/>
                      <a:pt x="75" y="111"/>
                    </a:cubicBezTo>
                    <a:cubicBezTo>
                      <a:pt x="68" y="89"/>
                      <a:pt x="68" y="89"/>
                      <a:pt x="68" y="89"/>
                    </a:cubicBezTo>
                    <a:cubicBezTo>
                      <a:pt x="34" y="89"/>
                      <a:pt x="34" y="89"/>
                      <a:pt x="34" y="89"/>
                    </a:cubicBezTo>
                    <a:cubicBezTo>
                      <a:pt x="26" y="111"/>
                      <a:pt x="26" y="111"/>
                      <a:pt x="26" y="111"/>
                    </a:cubicBezTo>
                    <a:cubicBezTo>
                      <a:pt x="26" y="112"/>
                      <a:pt x="25" y="113"/>
                      <a:pt x="24" y="113"/>
                    </a:cubicBezTo>
                    <a:cubicBezTo>
                      <a:pt x="2" y="113"/>
                      <a:pt x="2" y="113"/>
                      <a:pt x="2" y="113"/>
                    </a:cubicBezTo>
                    <a:cubicBezTo>
                      <a:pt x="2" y="113"/>
                      <a:pt x="1" y="112"/>
                      <a:pt x="1" y="112"/>
                    </a:cubicBezTo>
                    <a:cubicBezTo>
                      <a:pt x="0" y="111"/>
                      <a:pt x="0" y="111"/>
                      <a:pt x="1" y="110"/>
                    </a:cubicBezTo>
                    <a:cubicBezTo>
                      <a:pt x="39" y="2"/>
                      <a:pt x="39" y="2"/>
                      <a:pt x="39" y="2"/>
                    </a:cubicBezTo>
                    <a:cubicBezTo>
                      <a:pt x="39" y="1"/>
                      <a:pt x="40" y="0"/>
                      <a:pt x="41" y="0"/>
                    </a:cubicBezTo>
                    <a:cubicBezTo>
                      <a:pt x="63" y="0"/>
                      <a:pt x="63" y="0"/>
                      <a:pt x="63" y="0"/>
                    </a:cubicBezTo>
                    <a:cubicBezTo>
                      <a:pt x="64" y="0"/>
                      <a:pt x="65" y="1"/>
                      <a:pt x="65" y="2"/>
                    </a:cubicBezTo>
                    <a:cubicBezTo>
                      <a:pt x="103" y="110"/>
                      <a:pt x="103" y="110"/>
                      <a:pt x="103" y="110"/>
                    </a:cubicBezTo>
                    <a:cubicBezTo>
                      <a:pt x="104" y="111"/>
                      <a:pt x="103" y="111"/>
                      <a:pt x="103" y="112"/>
                    </a:cubicBezTo>
                    <a:cubicBezTo>
                      <a:pt x="103" y="112"/>
                      <a:pt x="102" y="113"/>
                      <a:pt x="101" y="113"/>
                    </a:cubicBezTo>
                    <a:close/>
                    <a:moveTo>
                      <a:pt x="79" y="109"/>
                    </a:moveTo>
                    <a:cubicBezTo>
                      <a:pt x="99" y="109"/>
                      <a:pt x="99" y="109"/>
                      <a:pt x="99" y="109"/>
                    </a:cubicBezTo>
                    <a:cubicBezTo>
                      <a:pt x="62" y="4"/>
                      <a:pt x="62" y="4"/>
                      <a:pt x="62" y="4"/>
                    </a:cubicBezTo>
                    <a:cubicBezTo>
                      <a:pt x="42" y="4"/>
                      <a:pt x="42" y="4"/>
                      <a:pt x="42" y="4"/>
                    </a:cubicBezTo>
                    <a:cubicBezTo>
                      <a:pt x="5" y="109"/>
                      <a:pt x="5" y="109"/>
                      <a:pt x="5" y="109"/>
                    </a:cubicBezTo>
                    <a:cubicBezTo>
                      <a:pt x="23" y="109"/>
                      <a:pt x="23" y="109"/>
                      <a:pt x="23" y="109"/>
                    </a:cubicBezTo>
                    <a:cubicBezTo>
                      <a:pt x="31" y="86"/>
                      <a:pt x="31" y="86"/>
                      <a:pt x="31" y="86"/>
                    </a:cubicBezTo>
                    <a:cubicBezTo>
                      <a:pt x="31" y="85"/>
                      <a:pt x="32" y="85"/>
                      <a:pt x="33" y="85"/>
                    </a:cubicBezTo>
                    <a:cubicBezTo>
                      <a:pt x="69" y="85"/>
                      <a:pt x="69" y="85"/>
                      <a:pt x="69" y="85"/>
                    </a:cubicBezTo>
                    <a:cubicBezTo>
                      <a:pt x="70" y="85"/>
                      <a:pt x="71" y="85"/>
                      <a:pt x="71" y="86"/>
                    </a:cubicBezTo>
                    <a:lnTo>
                      <a:pt x="79" y="109"/>
                    </a:lnTo>
                    <a:close/>
                    <a:moveTo>
                      <a:pt x="64" y="71"/>
                    </a:moveTo>
                    <a:cubicBezTo>
                      <a:pt x="38" y="71"/>
                      <a:pt x="38" y="71"/>
                      <a:pt x="38" y="71"/>
                    </a:cubicBezTo>
                    <a:cubicBezTo>
                      <a:pt x="38" y="71"/>
                      <a:pt x="37" y="71"/>
                      <a:pt x="37" y="71"/>
                    </a:cubicBezTo>
                    <a:cubicBezTo>
                      <a:pt x="36" y="70"/>
                      <a:pt x="36" y="69"/>
                      <a:pt x="37" y="69"/>
                    </a:cubicBezTo>
                    <a:cubicBezTo>
                      <a:pt x="49" y="32"/>
                      <a:pt x="49" y="32"/>
                      <a:pt x="49" y="32"/>
                    </a:cubicBezTo>
                    <a:cubicBezTo>
                      <a:pt x="50" y="31"/>
                      <a:pt x="50" y="31"/>
                      <a:pt x="51" y="31"/>
                    </a:cubicBezTo>
                    <a:cubicBezTo>
                      <a:pt x="51" y="31"/>
                      <a:pt x="51" y="31"/>
                      <a:pt x="51" y="31"/>
                    </a:cubicBezTo>
                    <a:cubicBezTo>
                      <a:pt x="52" y="31"/>
                      <a:pt x="53" y="31"/>
                      <a:pt x="53" y="32"/>
                    </a:cubicBezTo>
                    <a:cubicBezTo>
                      <a:pt x="66" y="69"/>
                      <a:pt x="66" y="69"/>
                      <a:pt x="66" y="69"/>
                    </a:cubicBezTo>
                    <a:cubicBezTo>
                      <a:pt x="66" y="69"/>
                      <a:pt x="66" y="70"/>
                      <a:pt x="65" y="71"/>
                    </a:cubicBezTo>
                    <a:cubicBezTo>
                      <a:pt x="65" y="71"/>
                      <a:pt x="64" y="71"/>
                      <a:pt x="64" y="71"/>
                    </a:cubicBezTo>
                    <a:close/>
                    <a:moveTo>
                      <a:pt x="41" y="67"/>
                    </a:moveTo>
                    <a:cubicBezTo>
                      <a:pt x="61" y="67"/>
                      <a:pt x="61" y="67"/>
                      <a:pt x="61" y="67"/>
                    </a:cubicBezTo>
                    <a:cubicBezTo>
                      <a:pt x="51" y="38"/>
                      <a:pt x="51" y="38"/>
                      <a:pt x="51" y="38"/>
                    </a:cubicBezTo>
                    <a:lnTo>
                      <a:pt x="41" y="67"/>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grpSp>
      <p:grpSp>
        <p:nvGrpSpPr>
          <p:cNvPr id="271" name="Group 270">
            <a:extLst>
              <a:ext uri="{FF2B5EF4-FFF2-40B4-BE49-F238E27FC236}">
                <a16:creationId xmlns:a16="http://schemas.microsoft.com/office/drawing/2014/main" id="{975E1057-5AB4-4229-B4CB-A15880E958AA}"/>
              </a:ext>
            </a:extLst>
          </p:cNvPr>
          <p:cNvGrpSpPr/>
          <p:nvPr/>
        </p:nvGrpSpPr>
        <p:grpSpPr>
          <a:xfrm>
            <a:off x="4725206" y="2011656"/>
            <a:ext cx="3890546" cy="837028"/>
            <a:chOff x="4641291" y="2214957"/>
            <a:chExt cx="3892573" cy="837464"/>
          </a:xfrm>
        </p:grpSpPr>
        <p:sp>
          <p:nvSpPr>
            <p:cNvPr id="273" name="Shape 167">
              <a:extLst>
                <a:ext uri="{FF2B5EF4-FFF2-40B4-BE49-F238E27FC236}">
                  <a16:creationId xmlns:a16="http://schemas.microsoft.com/office/drawing/2014/main" id="{0ABC4929-88F8-4B90-A0A0-C20BD4CC5A6C}"/>
                </a:ext>
              </a:extLst>
            </p:cNvPr>
            <p:cNvSpPr txBox="1"/>
            <p:nvPr/>
          </p:nvSpPr>
          <p:spPr>
            <a:xfrm>
              <a:off x="5557222" y="2240144"/>
              <a:ext cx="2976642" cy="78709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Gotham Medium" pitchFamily="2" charset="0"/>
                  <a:ea typeface="Gotham Book" charset="0"/>
                  <a:cs typeface="Gotham Medium" pitchFamily="2" charset="0"/>
                </a:rPr>
                <a:t>Multi-Cloud </a:t>
              </a:r>
              <a:r>
                <a:rPr lang="en-US" sz="2400">
                  <a:solidFill>
                    <a:prstClr val="white"/>
                  </a:solidFill>
                  <a:latin typeface="Gotham Medium" pitchFamily="2" charset="0"/>
                  <a:ea typeface="Gotham Book" charset="0"/>
                  <a:cs typeface="Gotham Medium" pitchFamily="2" charset="0"/>
                </a:rPr>
                <a:t>Services for Apps and Data </a:t>
              </a:r>
              <a:endParaRPr kumimoji="0" sz="2400" b="0" i="0" u="none" strike="noStrike" kern="1200" cap="none" spc="0" normalizeH="0" baseline="0" noProof="0">
                <a:ln>
                  <a:noFill/>
                </a:ln>
                <a:solidFill>
                  <a:prstClr val="white"/>
                </a:solidFill>
                <a:effectLst/>
                <a:uLnTx/>
                <a:uFillTx/>
                <a:latin typeface="Gotham Medium" pitchFamily="2" charset="0"/>
                <a:ea typeface="Gotham Book" charset="0"/>
                <a:cs typeface="Gotham Medium" pitchFamily="2" charset="0"/>
              </a:endParaRPr>
            </a:p>
          </p:txBody>
        </p:sp>
        <p:sp>
          <p:nvSpPr>
            <p:cNvPr id="274" name="Shape 177">
              <a:extLst>
                <a:ext uri="{FF2B5EF4-FFF2-40B4-BE49-F238E27FC236}">
                  <a16:creationId xmlns:a16="http://schemas.microsoft.com/office/drawing/2014/main" id="{ABC2F84C-BB80-4AF1-934E-1B73FB2907E4}"/>
                </a:ext>
              </a:extLst>
            </p:cNvPr>
            <p:cNvSpPr/>
            <p:nvPr/>
          </p:nvSpPr>
          <p:spPr>
            <a:xfrm>
              <a:off x="4641291" y="2214957"/>
              <a:ext cx="837464" cy="837464"/>
            </a:xfrm>
            <a:prstGeom prst="ellipse">
              <a:avLst/>
            </a:prstGeom>
            <a:solidFill>
              <a:srgbClr val="FFFFFF"/>
            </a:solidFill>
            <a:ln w="9525" cap="flat" cmpd="sng">
              <a:solidFill>
                <a:srgbClr val="B0D136"/>
              </a:solidFill>
              <a:prstDash val="solid"/>
              <a:round/>
              <a:headEnd type="none" w="sm" len="sm"/>
              <a:tailEnd type="none" w="sm" len="sm"/>
            </a:ln>
          </p:spPr>
          <p:txBody>
            <a:bodyPr spcFirstLastPara="1" wrap="square" lIns="91329" tIns="45652" rIns="91329" bIns="45652"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pic>
          <p:nvPicPr>
            <p:cNvPr id="275" name="Shape 471">
              <a:extLst>
                <a:ext uri="{FF2B5EF4-FFF2-40B4-BE49-F238E27FC236}">
                  <a16:creationId xmlns:a16="http://schemas.microsoft.com/office/drawing/2014/main" id="{1C13810E-3D42-4445-B43E-A2A9421B6C04}"/>
                </a:ext>
              </a:extLst>
            </p:cNvPr>
            <p:cNvPicPr preferRelativeResize="0"/>
            <p:nvPr/>
          </p:nvPicPr>
          <p:blipFill rotWithShape="1">
            <a:blip r:embed="rId4">
              <a:alphaModFix/>
            </a:blip>
            <a:srcRect/>
            <a:stretch/>
          </p:blipFill>
          <p:spPr>
            <a:xfrm>
              <a:off x="4775598" y="2367632"/>
              <a:ext cx="568849" cy="532116"/>
            </a:xfrm>
            <a:prstGeom prst="rect">
              <a:avLst/>
            </a:prstGeom>
            <a:noFill/>
            <a:ln>
              <a:noFill/>
            </a:ln>
          </p:spPr>
        </p:pic>
      </p:grpSp>
      <p:sp>
        <p:nvSpPr>
          <p:cNvPr id="277" name="Rectangle 276">
            <a:extLst>
              <a:ext uri="{FF2B5EF4-FFF2-40B4-BE49-F238E27FC236}">
                <a16:creationId xmlns:a16="http://schemas.microsoft.com/office/drawing/2014/main" id="{F6529BC0-B82C-483F-A80F-5E27EB37A60C}"/>
              </a:ext>
            </a:extLst>
          </p:cNvPr>
          <p:cNvSpPr/>
          <p:nvPr/>
        </p:nvSpPr>
        <p:spPr>
          <a:xfrm>
            <a:off x="376875" y="439615"/>
            <a:ext cx="12192000" cy="5844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8" b="0" i="0" u="none" strike="noStrike" kern="1200" cap="none" spc="0" normalizeH="0" baseline="0" noProof="0">
                <a:ln>
                  <a:noFill/>
                </a:ln>
                <a:solidFill>
                  <a:prstClr val="white"/>
                </a:solidFill>
                <a:effectLst/>
                <a:uLnTx/>
                <a:uFillTx/>
                <a:latin typeface="Gotham Rounded Light" pitchFamily="50" charset="0"/>
                <a:ea typeface="+mn-ea"/>
                <a:cs typeface="+mn-cs"/>
              </a:rPr>
              <a:t>Nutanix Customer Journey</a:t>
            </a:r>
          </a:p>
        </p:txBody>
      </p:sp>
      <p:sp>
        <p:nvSpPr>
          <p:cNvPr id="283" name="Shape 172">
            <a:extLst>
              <a:ext uri="{FF2B5EF4-FFF2-40B4-BE49-F238E27FC236}">
                <a16:creationId xmlns:a16="http://schemas.microsoft.com/office/drawing/2014/main" id="{D8DFB8D1-0549-45E9-BED1-037F491795A0}"/>
              </a:ext>
            </a:extLst>
          </p:cNvPr>
          <p:cNvSpPr txBox="1"/>
          <p:nvPr/>
        </p:nvSpPr>
        <p:spPr>
          <a:xfrm>
            <a:off x="8937251" y="1962246"/>
            <a:ext cx="3254750"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kumimoji="0" lang="en-US" sz="1999" b="0" i="0" u="none" strike="noStrike" kern="1200" cap="none" spc="0" normalizeH="0" baseline="0" noProof="0">
                <a:ln>
                  <a:noFill/>
                </a:ln>
                <a:solidFill>
                  <a:prstClr val="white"/>
                </a:solidFill>
                <a:effectLst/>
                <a:uLnTx/>
                <a:uFillTx/>
                <a:latin typeface="Gotham Book" pitchFamily="2" charset="0"/>
                <a:ea typeface="Gotham Book" charset="0"/>
                <a:cs typeface="Gotham Book" pitchFamily="2" charset="0"/>
                <a:sym typeface="Arial"/>
              </a:rPr>
              <a:t>Unify operations across public and private clouds</a:t>
            </a:r>
          </a:p>
        </p:txBody>
      </p:sp>
      <p:cxnSp>
        <p:nvCxnSpPr>
          <p:cNvPr id="5" name="Straight Connector 4">
            <a:extLst>
              <a:ext uri="{FF2B5EF4-FFF2-40B4-BE49-F238E27FC236}">
                <a16:creationId xmlns:a16="http://schemas.microsoft.com/office/drawing/2014/main" id="{AF2345B8-401A-4AD8-B559-A48E69E1618D}"/>
              </a:ext>
            </a:extLst>
          </p:cNvPr>
          <p:cNvCxnSpPr>
            <a:cxnSpLocks/>
          </p:cNvCxnSpPr>
          <p:nvPr/>
        </p:nvCxnSpPr>
        <p:spPr>
          <a:xfrm>
            <a:off x="8497853" y="2361452"/>
            <a:ext cx="378999" cy="0"/>
          </a:xfrm>
          <a:prstGeom prst="line">
            <a:avLst/>
          </a:prstGeom>
          <a:ln w="25400" cap="rnd">
            <a:solidFill>
              <a:srgbClr val="B0D235"/>
            </a:solidFill>
            <a:round/>
            <a:headEnd type="oval"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EF5B4F9E-3C27-4251-9620-6A16482B648B}"/>
              </a:ext>
            </a:extLst>
          </p:cNvPr>
          <p:cNvCxnSpPr>
            <a:cxnSpLocks/>
          </p:cNvCxnSpPr>
          <p:nvPr/>
        </p:nvCxnSpPr>
        <p:spPr>
          <a:xfrm>
            <a:off x="6489917" y="4022241"/>
            <a:ext cx="2386935" cy="0"/>
          </a:xfrm>
          <a:prstGeom prst="line">
            <a:avLst/>
          </a:prstGeom>
          <a:ln w="25400" cap="rnd">
            <a:solidFill>
              <a:srgbClr val="B0D235"/>
            </a:solidFill>
            <a:round/>
            <a:headEnd type="oval" w="med" len="med"/>
            <a:tailEnd type="triangle" w="lg" len="med"/>
          </a:ln>
        </p:spPr>
        <p:style>
          <a:lnRef idx="1">
            <a:schemeClr val="accent1"/>
          </a:lnRef>
          <a:fillRef idx="0">
            <a:schemeClr val="accent1"/>
          </a:fillRef>
          <a:effectRef idx="0">
            <a:schemeClr val="accent1"/>
          </a:effectRef>
          <a:fontRef idx="minor">
            <a:schemeClr val="tx1"/>
          </a:fontRef>
        </p:style>
      </p:cxnSp>
      <p:sp>
        <p:nvSpPr>
          <p:cNvPr id="357" name="Shape 172">
            <a:extLst>
              <a:ext uri="{FF2B5EF4-FFF2-40B4-BE49-F238E27FC236}">
                <a16:creationId xmlns:a16="http://schemas.microsoft.com/office/drawing/2014/main" id="{13170E6A-FD53-452E-B94D-F81D900F1C64}"/>
              </a:ext>
            </a:extLst>
          </p:cNvPr>
          <p:cNvSpPr txBox="1"/>
          <p:nvPr/>
        </p:nvSpPr>
        <p:spPr>
          <a:xfrm>
            <a:off x="8968616" y="5376469"/>
            <a:ext cx="2735445"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lang="en-US" sz="1999">
                <a:solidFill>
                  <a:prstClr val="white"/>
                </a:solidFill>
                <a:latin typeface="Gotham Book" pitchFamily="2" charset="0"/>
                <a:ea typeface="Gotham Book" charset="0"/>
                <a:cs typeface="Gotham Book" pitchFamily="2" charset="0"/>
                <a:sym typeface="Arial"/>
              </a:rPr>
              <a:t>Deliver enterprise apps and VDI from any site</a:t>
            </a:r>
            <a:endParaRPr kumimoji="0" lang="en-US" sz="1999" b="0" i="0" u="none" strike="noStrike" kern="1200" cap="none" spc="0" normalizeH="0" baseline="0" noProof="0">
              <a:ln>
                <a:noFill/>
              </a:ln>
              <a:solidFill>
                <a:prstClr val="white"/>
              </a:solidFill>
              <a:effectLst/>
              <a:uLnTx/>
              <a:uFillTx/>
              <a:latin typeface="Gotham Book" pitchFamily="2" charset="0"/>
              <a:ea typeface="Gotham Book" charset="0"/>
              <a:cs typeface="Gotham Book" pitchFamily="2" charset="0"/>
              <a:sym typeface="Arial"/>
            </a:endParaRPr>
          </a:p>
        </p:txBody>
      </p:sp>
      <p:cxnSp>
        <p:nvCxnSpPr>
          <p:cNvPr id="234" name="Straight Connector 233">
            <a:extLst>
              <a:ext uri="{FF2B5EF4-FFF2-40B4-BE49-F238E27FC236}">
                <a16:creationId xmlns:a16="http://schemas.microsoft.com/office/drawing/2014/main" id="{EF5B4F9E-3C27-4251-9620-6A16482B648B}"/>
              </a:ext>
            </a:extLst>
          </p:cNvPr>
          <p:cNvCxnSpPr>
            <a:cxnSpLocks/>
          </p:cNvCxnSpPr>
          <p:nvPr/>
        </p:nvCxnSpPr>
        <p:spPr>
          <a:xfrm>
            <a:off x="3654031" y="5672238"/>
            <a:ext cx="5222821" cy="0"/>
          </a:xfrm>
          <a:prstGeom prst="line">
            <a:avLst/>
          </a:prstGeom>
          <a:ln w="25400" cap="rnd">
            <a:solidFill>
              <a:srgbClr val="B0D235"/>
            </a:solidFill>
            <a:round/>
            <a:headEnd type="oval"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id="{0B57BF5F-F509-734F-9BEB-CED776DE445F}"/>
              </a:ext>
            </a:extLst>
          </p:cNvPr>
          <p:cNvGrpSpPr>
            <a:grpSpLocks noChangeAspect="1"/>
          </p:cNvGrpSpPr>
          <p:nvPr/>
        </p:nvGrpSpPr>
        <p:grpSpPr>
          <a:xfrm>
            <a:off x="11236799" y="6273000"/>
            <a:ext cx="365289" cy="255600"/>
            <a:chOff x="6935788" y="3157538"/>
            <a:chExt cx="1136650" cy="795337"/>
          </a:xfrm>
          <a:solidFill>
            <a:srgbClr val="024DA1"/>
          </a:solidFill>
        </p:grpSpPr>
        <p:sp>
          <p:nvSpPr>
            <p:cNvPr id="218" name="Freeform 5">
              <a:extLst>
                <a:ext uri="{FF2B5EF4-FFF2-40B4-BE49-F238E27FC236}">
                  <a16:creationId xmlns:a16="http://schemas.microsoft.com/office/drawing/2014/main" id="{B060A5EF-71FB-B542-8A4F-4FD8CEF1F5CB}"/>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Gotham Light"/>
                <a:ea typeface="+mn-ea"/>
                <a:cs typeface="+mn-cs"/>
              </a:endParaRPr>
            </a:p>
          </p:txBody>
        </p:sp>
        <p:sp>
          <p:nvSpPr>
            <p:cNvPr id="219" name="Freeform 6">
              <a:extLst>
                <a:ext uri="{FF2B5EF4-FFF2-40B4-BE49-F238E27FC236}">
                  <a16:creationId xmlns:a16="http://schemas.microsoft.com/office/drawing/2014/main" id="{C42EE2F3-9927-3B41-88FF-2BA1B475D0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Gotham Light"/>
                <a:ea typeface="+mn-ea"/>
                <a:cs typeface="+mn-cs"/>
              </a:endParaRPr>
            </a:p>
          </p:txBody>
        </p:sp>
        <p:sp>
          <p:nvSpPr>
            <p:cNvPr id="220" name="Freeform 7">
              <a:extLst>
                <a:ext uri="{FF2B5EF4-FFF2-40B4-BE49-F238E27FC236}">
                  <a16:creationId xmlns:a16="http://schemas.microsoft.com/office/drawing/2014/main" id="{6FD80EB7-166C-DC43-9212-3E15A182D1C7}"/>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Gotham Light"/>
                <a:ea typeface="+mn-ea"/>
                <a:cs typeface="+mn-cs"/>
              </a:endParaRPr>
            </a:p>
          </p:txBody>
        </p:sp>
      </p:grpSp>
    </p:spTree>
    <p:extLst>
      <p:ext uri="{BB962C8B-B14F-4D97-AF65-F5344CB8AC3E}">
        <p14:creationId xmlns:p14="http://schemas.microsoft.com/office/powerpoint/2010/main" val="2752722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5" name="Group 834"/>
          <p:cNvGrpSpPr/>
          <p:nvPr/>
        </p:nvGrpSpPr>
        <p:grpSpPr>
          <a:xfrm>
            <a:off x="-632469" y="1486962"/>
            <a:ext cx="9345774" cy="3984516"/>
            <a:chOff x="857250" y="1795040"/>
            <a:chExt cx="10947295" cy="4667316"/>
          </a:xfrm>
        </p:grpSpPr>
        <p:grpSp>
          <p:nvGrpSpPr>
            <p:cNvPr id="474" name="Group 473">
              <a:extLst>
                <a:ext uri="{FF2B5EF4-FFF2-40B4-BE49-F238E27FC236}">
                  <a16:creationId xmlns:a16="http://schemas.microsoft.com/office/drawing/2014/main" id="{9D86A0F2-8488-483C-BDEB-B74420744B4E}"/>
                </a:ext>
              </a:extLst>
            </p:cNvPr>
            <p:cNvGrpSpPr/>
            <p:nvPr/>
          </p:nvGrpSpPr>
          <p:grpSpPr bwMode="ltGray">
            <a:xfrm>
              <a:off x="857250" y="1795040"/>
              <a:ext cx="10947295" cy="4667316"/>
              <a:chOff x="496956" y="722229"/>
              <a:chExt cx="7991057" cy="3190463"/>
            </a:xfrm>
            <a:solidFill>
              <a:schemeClr val="bg1">
                <a:lumMod val="95000"/>
              </a:schemeClr>
            </a:solidFill>
          </p:grpSpPr>
          <p:grpSp>
            <p:nvGrpSpPr>
              <p:cNvPr id="525" name="Group 266">
                <a:extLst>
                  <a:ext uri="{FF2B5EF4-FFF2-40B4-BE49-F238E27FC236}">
                    <a16:creationId xmlns:a16="http://schemas.microsoft.com/office/drawing/2014/main" id="{1BA65F1C-EBD9-47E9-A973-B21FF88547E9}"/>
                  </a:ext>
                </a:extLst>
              </p:cNvPr>
              <p:cNvGrpSpPr>
                <a:grpSpLocks/>
              </p:cNvGrpSpPr>
              <p:nvPr/>
            </p:nvGrpSpPr>
            <p:grpSpPr bwMode="ltGray">
              <a:xfrm>
                <a:off x="5583535" y="1319138"/>
                <a:ext cx="1803709" cy="1243343"/>
                <a:chOff x="3610" y="1162"/>
                <a:chExt cx="1206" cy="954"/>
              </a:xfrm>
              <a:grpFill/>
            </p:grpSpPr>
            <p:sp>
              <p:nvSpPr>
                <p:cNvPr id="779" name="Freeform 243">
                  <a:extLst>
                    <a:ext uri="{FF2B5EF4-FFF2-40B4-BE49-F238E27FC236}">
                      <a16:creationId xmlns:a16="http://schemas.microsoft.com/office/drawing/2014/main" id="{2ECD2DB2-47B2-4952-8C0B-BF7865A9CAB3}"/>
                    </a:ext>
                  </a:extLst>
                </p:cNvPr>
                <p:cNvSpPr>
                  <a:spLocks/>
                </p:cNvSpPr>
                <p:nvPr/>
              </p:nvSpPr>
              <p:spPr bwMode="ltGray">
                <a:xfrm>
                  <a:off x="3782" y="1162"/>
                  <a:ext cx="820" cy="600"/>
                </a:xfrm>
                <a:custGeom>
                  <a:avLst/>
                  <a:gdLst/>
                  <a:ahLst/>
                  <a:cxnLst>
                    <a:cxn ang="0">
                      <a:pos x="434" y="466"/>
                    </a:cxn>
                    <a:cxn ang="0">
                      <a:pos x="440" y="504"/>
                    </a:cxn>
                    <a:cxn ang="0">
                      <a:pos x="448" y="534"/>
                    </a:cxn>
                    <a:cxn ang="0">
                      <a:pos x="468" y="554"/>
                    </a:cxn>
                    <a:cxn ang="0">
                      <a:pos x="492" y="582"/>
                    </a:cxn>
                    <a:cxn ang="0">
                      <a:pos x="500" y="566"/>
                    </a:cxn>
                    <a:cxn ang="0">
                      <a:pos x="550" y="548"/>
                    </a:cxn>
                    <a:cxn ang="0">
                      <a:pos x="582" y="562"/>
                    </a:cxn>
                    <a:cxn ang="0">
                      <a:pos x="638" y="582"/>
                    </a:cxn>
                    <a:cxn ang="0">
                      <a:pos x="648" y="590"/>
                    </a:cxn>
                    <a:cxn ang="0">
                      <a:pos x="712" y="562"/>
                    </a:cxn>
                    <a:cxn ang="0">
                      <a:pos x="746" y="540"/>
                    </a:cxn>
                    <a:cxn ang="0">
                      <a:pos x="778" y="478"/>
                    </a:cxn>
                    <a:cxn ang="0">
                      <a:pos x="782" y="420"/>
                    </a:cxn>
                    <a:cxn ang="0">
                      <a:pos x="776" y="392"/>
                    </a:cxn>
                    <a:cxn ang="0">
                      <a:pos x="718" y="332"/>
                    </a:cxn>
                    <a:cxn ang="0">
                      <a:pos x="734" y="286"/>
                    </a:cxn>
                    <a:cxn ang="0">
                      <a:pos x="662" y="266"/>
                    </a:cxn>
                    <a:cxn ang="0">
                      <a:pos x="694" y="228"/>
                    </a:cxn>
                    <a:cxn ang="0">
                      <a:pos x="718" y="262"/>
                    </a:cxn>
                    <a:cxn ang="0">
                      <a:pos x="760" y="222"/>
                    </a:cxn>
                    <a:cxn ang="0">
                      <a:pos x="796" y="198"/>
                    </a:cxn>
                    <a:cxn ang="0">
                      <a:pos x="820" y="188"/>
                    </a:cxn>
                    <a:cxn ang="0">
                      <a:pos x="820" y="142"/>
                    </a:cxn>
                    <a:cxn ang="0">
                      <a:pos x="792" y="98"/>
                    </a:cxn>
                    <a:cxn ang="0">
                      <a:pos x="744" y="80"/>
                    </a:cxn>
                    <a:cxn ang="0">
                      <a:pos x="646" y="24"/>
                    </a:cxn>
                    <a:cxn ang="0">
                      <a:pos x="556" y="4"/>
                    </a:cxn>
                    <a:cxn ang="0">
                      <a:pos x="564" y="40"/>
                    </a:cxn>
                    <a:cxn ang="0">
                      <a:pos x="536" y="66"/>
                    </a:cxn>
                    <a:cxn ang="0">
                      <a:pos x="576" y="100"/>
                    </a:cxn>
                    <a:cxn ang="0">
                      <a:pos x="578" y="124"/>
                    </a:cxn>
                    <a:cxn ang="0">
                      <a:pos x="556" y="144"/>
                    </a:cxn>
                    <a:cxn ang="0">
                      <a:pos x="524" y="150"/>
                    </a:cxn>
                    <a:cxn ang="0">
                      <a:pos x="528" y="166"/>
                    </a:cxn>
                    <a:cxn ang="0">
                      <a:pos x="496" y="198"/>
                    </a:cxn>
                    <a:cxn ang="0">
                      <a:pos x="402" y="200"/>
                    </a:cxn>
                    <a:cxn ang="0">
                      <a:pos x="290" y="172"/>
                    </a:cxn>
                    <a:cxn ang="0">
                      <a:pos x="210" y="146"/>
                    </a:cxn>
                    <a:cxn ang="0">
                      <a:pos x="168" y="98"/>
                    </a:cxn>
                    <a:cxn ang="0">
                      <a:pos x="122" y="86"/>
                    </a:cxn>
                    <a:cxn ang="0">
                      <a:pos x="92" y="130"/>
                    </a:cxn>
                    <a:cxn ang="0">
                      <a:pos x="70" y="156"/>
                    </a:cxn>
                    <a:cxn ang="0">
                      <a:pos x="50" y="228"/>
                    </a:cxn>
                    <a:cxn ang="0">
                      <a:pos x="0" y="254"/>
                    </a:cxn>
                    <a:cxn ang="0">
                      <a:pos x="20" y="288"/>
                    </a:cxn>
                    <a:cxn ang="0">
                      <a:pos x="44" y="302"/>
                    </a:cxn>
                    <a:cxn ang="0">
                      <a:pos x="78" y="324"/>
                    </a:cxn>
                    <a:cxn ang="0">
                      <a:pos x="108" y="320"/>
                    </a:cxn>
                    <a:cxn ang="0">
                      <a:pos x="112" y="352"/>
                    </a:cxn>
                    <a:cxn ang="0">
                      <a:pos x="112" y="380"/>
                    </a:cxn>
                    <a:cxn ang="0">
                      <a:pos x="144" y="416"/>
                    </a:cxn>
                    <a:cxn ang="0">
                      <a:pos x="180" y="428"/>
                    </a:cxn>
                    <a:cxn ang="0">
                      <a:pos x="230" y="458"/>
                    </a:cxn>
                    <a:cxn ang="0">
                      <a:pos x="274" y="466"/>
                    </a:cxn>
                    <a:cxn ang="0">
                      <a:pos x="294" y="462"/>
                    </a:cxn>
                    <a:cxn ang="0">
                      <a:pos x="336" y="480"/>
                    </a:cxn>
                    <a:cxn ang="0">
                      <a:pos x="372" y="438"/>
                    </a:cxn>
                    <a:cxn ang="0">
                      <a:pos x="392" y="436"/>
                    </a:cxn>
                    <a:cxn ang="0">
                      <a:pos x="414" y="452"/>
                    </a:cxn>
                  </a:cxnLst>
                  <a:rect l="0" t="0" r="r" b="b"/>
                  <a:pathLst>
                    <a:path w="820" h="600">
                      <a:moveTo>
                        <a:pt x="414" y="452"/>
                      </a:moveTo>
                      <a:lnTo>
                        <a:pt x="420" y="452"/>
                      </a:lnTo>
                      <a:lnTo>
                        <a:pt x="424" y="454"/>
                      </a:lnTo>
                      <a:lnTo>
                        <a:pt x="426" y="456"/>
                      </a:lnTo>
                      <a:lnTo>
                        <a:pt x="430" y="462"/>
                      </a:lnTo>
                      <a:lnTo>
                        <a:pt x="430" y="464"/>
                      </a:lnTo>
                      <a:lnTo>
                        <a:pt x="434" y="466"/>
                      </a:lnTo>
                      <a:lnTo>
                        <a:pt x="438" y="466"/>
                      </a:lnTo>
                      <a:lnTo>
                        <a:pt x="440" y="470"/>
                      </a:lnTo>
                      <a:lnTo>
                        <a:pt x="442" y="480"/>
                      </a:lnTo>
                      <a:lnTo>
                        <a:pt x="446" y="496"/>
                      </a:lnTo>
                      <a:lnTo>
                        <a:pt x="444" y="500"/>
                      </a:lnTo>
                      <a:lnTo>
                        <a:pt x="446" y="502"/>
                      </a:lnTo>
                      <a:lnTo>
                        <a:pt x="440" y="504"/>
                      </a:lnTo>
                      <a:lnTo>
                        <a:pt x="436" y="510"/>
                      </a:lnTo>
                      <a:lnTo>
                        <a:pt x="434" y="516"/>
                      </a:lnTo>
                      <a:lnTo>
                        <a:pt x="434" y="520"/>
                      </a:lnTo>
                      <a:lnTo>
                        <a:pt x="436" y="528"/>
                      </a:lnTo>
                      <a:lnTo>
                        <a:pt x="438" y="532"/>
                      </a:lnTo>
                      <a:lnTo>
                        <a:pt x="442" y="534"/>
                      </a:lnTo>
                      <a:lnTo>
                        <a:pt x="448" y="534"/>
                      </a:lnTo>
                      <a:lnTo>
                        <a:pt x="452" y="534"/>
                      </a:lnTo>
                      <a:lnTo>
                        <a:pt x="454" y="536"/>
                      </a:lnTo>
                      <a:lnTo>
                        <a:pt x="456" y="542"/>
                      </a:lnTo>
                      <a:lnTo>
                        <a:pt x="458" y="546"/>
                      </a:lnTo>
                      <a:lnTo>
                        <a:pt x="462" y="548"/>
                      </a:lnTo>
                      <a:lnTo>
                        <a:pt x="466" y="550"/>
                      </a:lnTo>
                      <a:lnTo>
                        <a:pt x="468" y="554"/>
                      </a:lnTo>
                      <a:lnTo>
                        <a:pt x="468" y="558"/>
                      </a:lnTo>
                      <a:lnTo>
                        <a:pt x="466" y="568"/>
                      </a:lnTo>
                      <a:lnTo>
                        <a:pt x="472" y="570"/>
                      </a:lnTo>
                      <a:lnTo>
                        <a:pt x="478" y="574"/>
                      </a:lnTo>
                      <a:lnTo>
                        <a:pt x="484" y="578"/>
                      </a:lnTo>
                      <a:lnTo>
                        <a:pt x="490" y="580"/>
                      </a:lnTo>
                      <a:lnTo>
                        <a:pt x="492" y="582"/>
                      </a:lnTo>
                      <a:lnTo>
                        <a:pt x="496" y="578"/>
                      </a:lnTo>
                      <a:lnTo>
                        <a:pt x="500" y="582"/>
                      </a:lnTo>
                      <a:lnTo>
                        <a:pt x="502" y="582"/>
                      </a:lnTo>
                      <a:lnTo>
                        <a:pt x="506" y="580"/>
                      </a:lnTo>
                      <a:lnTo>
                        <a:pt x="502" y="574"/>
                      </a:lnTo>
                      <a:lnTo>
                        <a:pt x="500" y="568"/>
                      </a:lnTo>
                      <a:lnTo>
                        <a:pt x="500" y="566"/>
                      </a:lnTo>
                      <a:lnTo>
                        <a:pt x="502" y="562"/>
                      </a:lnTo>
                      <a:lnTo>
                        <a:pt x="506" y="560"/>
                      </a:lnTo>
                      <a:lnTo>
                        <a:pt x="518" y="560"/>
                      </a:lnTo>
                      <a:lnTo>
                        <a:pt x="524" y="560"/>
                      </a:lnTo>
                      <a:lnTo>
                        <a:pt x="534" y="558"/>
                      </a:lnTo>
                      <a:lnTo>
                        <a:pt x="542" y="552"/>
                      </a:lnTo>
                      <a:lnTo>
                        <a:pt x="550" y="548"/>
                      </a:lnTo>
                      <a:lnTo>
                        <a:pt x="558" y="546"/>
                      </a:lnTo>
                      <a:lnTo>
                        <a:pt x="564" y="548"/>
                      </a:lnTo>
                      <a:lnTo>
                        <a:pt x="568" y="550"/>
                      </a:lnTo>
                      <a:lnTo>
                        <a:pt x="574" y="552"/>
                      </a:lnTo>
                      <a:lnTo>
                        <a:pt x="578" y="552"/>
                      </a:lnTo>
                      <a:lnTo>
                        <a:pt x="580" y="558"/>
                      </a:lnTo>
                      <a:lnTo>
                        <a:pt x="582" y="562"/>
                      </a:lnTo>
                      <a:lnTo>
                        <a:pt x="590" y="570"/>
                      </a:lnTo>
                      <a:lnTo>
                        <a:pt x="598" y="574"/>
                      </a:lnTo>
                      <a:lnTo>
                        <a:pt x="606" y="576"/>
                      </a:lnTo>
                      <a:lnTo>
                        <a:pt x="620" y="576"/>
                      </a:lnTo>
                      <a:lnTo>
                        <a:pt x="626" y="576"/>
                      </a:lnTo>
                      <a:lnTo>
                        <a:pt x="630" y="578"/>
                      </a:lnTo>
                      <a:lnTo>
                        <a:pt x="638" y="582"/>
                      </a:lnTo>
                      <a:lnTo>
                        <a:pt x="638" y="588"/>
                      </a:lnTo>
                      <a:lnTo>
                        <a:pt x="638" y="594"/>
                      </a:lnTo>
                      <a:lnTo>
                        <a:pt x="640" y="598"/>
                      </a:lnTo>
                      <a:lnTo>
                        <a:pt x="646" y="600"/>
                      </a:lnTo>
                      <a:lnTo>
                        <a:pt x="650" y="596"/>
                      </a:lnTo>
                      <a:lnTo>
                        <a:pt x="648" y="594"/>
                      </a:lnTo>
                      <a:lnTo>
                        <a:pt x="648" y="590"/>
                      </a:lnTo>
                      <a:lnTo>
                        <a:pt x="646" y="584"/>
                      </a:lnTo>
                      <a:lnTo>
                        <a:pt x="662" y="580"/>
                      </a:lnTo>
                      <a:lnTo>
                        <a:pt x="674" y="572"/>
                      </a:lnTo>
                      <a:lnTo>
                        <a:pt x="696" y="558"/>
                      </a:lnTo>
                      <a:lnTo>
                        <a:pt x="696" y="568"/>
                      </a:lnTo>
                      <a:lnTo>
                        <a:pt x="708" y="568"/>
                      </a:lnTo>
                      <a:lnTo>
                        <a:pt x="712" y="562"/>
                      </a:lnTo>
                      <a:lnTo>
                        <a:pt x="714" y="560"/>
                      </a:lnTo>
                      <a:lnTo>
                        <a:pt x="724" y="556"/>
                      </a:lnTo>
                      <a:lnTo>
                        <a:pt x="734" y="554"/>
                      </a:lnTo>
                      <a:lnTo>
                        <a:pt x="738" y="552"/>
                      </a:lnTo>
                      <a:lnTo>
                        <a:pt x="742" y="548"/>
                      </a:lnTo>
                      <a:lnTo>
                        <a:pt x="742" y="550"/>
                      </a:lnTo>
                      <a:lnTo>
                        <a:pt x="746" y="540"/>
                      </a:lnTo>
                      <a:lnTo>
                        <a:pt x="752" y="532"/>
                      </a:lnTo>
                      <a:lnTo>
                        <a:pt x="770" y="518"/>
                      </a:lnTo>
                      <a:lnTo>
                        <a:pt x="772" y="514"/>
                      </a:lnTo>
                      <a:lnTo>
                        <a:pt x="774" y="508"/>
                      </a:lnTo>
                      <a:lnTo>
                        <a:pt x="774" y="498"/>
                      </a:lnTo>
                      <a:lnTo>
                        <a:pt x="774" y="488"/>
                      </a:lnTo>
                      <a:lnTo>
                        <a:pt x="778" y="478"/>
                      </a:lnTo>
                      <a:lnTo>
                        <a:pt x="786" y="466"/>
                      </a:lnTo>
                      <a:lnTo>
                        <a:pt x="792" y="454"/>
                      </a:lnTo>
                      <a:lnTo>
                        <a:pt x="794" y="448"/>
                      </a:lnTo>
                      <a:lnTo>
                        <a:pt x="794" y="442"/>
                      </a:lnTo>
                      <a:lnTo>
                        <a:pt x="792" y="432"/>
                      </a:lnTo>
                      <a:lnTo>
                        <a:pt x="790" y="426"/>
                      </a:lnTo>
                      <a:lnTo>
                        <a:pt x="782" y="420"/>
                      </a:lnTo>
                      <a:lnTo>
                        <a:pt x="772" y="418"/>
                      </a:lnTo>
                      <a:lnTo>
                        <a:pt x="778" y="410"/>
                      </a:lnTo>
                      <a:lnTo>
                        <a:pt x="786" y="406"/>
                      </a:lnTo>
                      <a:lnTo>
                        <a:pt x="778" y="400"/>
                      </a:lnTo>
                      <a:lnTo>
                        <a:pt x="774" y="396"/>
                      </a:lnTo>
                      <a:lnTo>
                        <a:pt x="772" y="392"/>
                      </a:lnTo>
                      <a:lnTo>
                        <a:pt x="776" y="392"/>
                      </a:lnTo>
                      <a:lnTo>
                        <a:pt x="768" y="378"/>
                      </a:lnTo>
                      <a:lnTo>
                        <a:pt x="760" y="366"/>
                      </a:lnTo>
                      <a:lnTo>
                        <a:pt x="750" y="352"/>
                      </a:lnTo>
                      <a:lnTo>
                        <a:pt x="738" y="342"/>
                      </a:lnTo>
                      <a:lnTo>
                        <a:pt x="726" y="338"/>
                      </a:lnTo>
                      <a:lnTo>
                        <a:pt x="720" y="334"/>
                      </a:lnTo>
                      <a:lnTo>
                        <a:pt x="718" y="332"/>
                      </a:lnTo>
                      <a:lnTo>
                        <a:pt x="718" y="328"/>
                      </a:lnTo>
                      <a:lnTo>
                        <a:pt x="718" y="324"/>
                      </a:lnTo>
                      <a:lnTo>
                        <a:pt x="720" y="316"/>
                      </a:lnTo>
                      <a:lnTo>
                        <a:pt x="724" y="312"/>
                      </a:lnTo>
                      <a:lnTo>
                        <a:pt x="728" y="308"/>
                      </a:lnTo>
                      <a:lnTo>
                        <a:pt x="748" y="294"/>
                      </a:lnTo>
                      <a:lnTo>
                        <a:pt x="734" y="286"/>
                      </a:lnTo>
                      <a:lnTo>
                        <a:pt x="726" y="282"/>
                      </a:lnTo>
                      <a:lnTo>
                        <a:pt x="718" y="280"/>
                      </a:lnTo>
                      <a:lnTo>
                        <a:pt x="714" y="282"/>
                      </a:lnTo>
                      <a:lnTo>
                        <a:pt x="710" y="286"/>
                      </a:lnTo>
                      <a:lnTo>
                        <a:pt x="706" y="290"/>
                      </a:lnTo>
                      <a:lnTo>
                        <a:pt x="702" y="290"/>
                      </a:lnTo>
                      <a:lnTo>
                        <a:pt x="662" y="266"/>
                      </a:lnTo>
                      <a:lnTo>
                        <a:pt x="662" y="262"/>
                      </a:lnTo>
                      <a:lnTo>
                        <a:pt x="666" y="260"/>
                      </a:lnTo>
                      <a:lnTo>
                        <a:pt x="670" y="256"/>
                      </a:lnTo>
                      <a:lnTo>
                        <a:pt x="676" y="254"/>
                      </a:lnTo>
                      <a:lnTo>
                        <a:pt x="682" y="250"/>
                      </a:lnTo>
                      <a:lnTo>
                        <a:pt x="686" y="240"/>
                      </a:lnTo>
                      <a:lnTo>
                        <a:pt x="694" y="228"/>
                      </a:lnTo>
                      <a:lnTo>
                        <a:pt x="698" y="224"/>
                      </a:lnTo>
                      <a:lnTo>
                        <a:pt x="704" y="224"/>
                      </a:lnTo>
                      <a:lnTo>
                        <a:pt x="708" y="224"/>
                      </a:lnTo>
                      <a:lnTo>
                        <a:pt x="712" y="228"/>
                      </a:lnTo>
                      <a:lnTo>
                        <a:pt x="714" y="236"/>
                      </a:lnTo>
                      <a:lnTo>
                        <a:pt x="714" y="262"/>
                      </a:lnTo>
                      <a:lnTo>
                        <a:pt x="718" y="262"/>
                      </a:lnTo>
                      <a:lnTo>
                        <a:pt x="724" y="258"/>
                      </a:lnTo>
                      <a:lnTo>
                        <a:pt x="732" y="250"/>
                      </a:lnTo>
                      <a:lnTo>
                        <a:pt x="740" y="242"/>
                      </a:lnTo>
                      <a:lnTo>
                        <a:pt x="742" y="242"/>
                      </a:lnTo>
                      <a:lnTo>
                        <a:pt x="748" y="242"/>
                      </a:lnTo>
                      <a:lnTo>
                        <a:pt x="752" y="234"/>
                      </a:lnTo>
                      <a:lnTo>
                        <a:pt x="760" y="222"/>
                      </a:lnTo>
                      <a:lnTo>
                        <a:pt x="770" y="210"/>
                      </a:lnTo>
                      <a:lnTo>
                        <a:pt x="774" y="212"/>
                      </a:lnTo>
                      <a:lnTo>
                        <a:pt x="780" y="214"/>
                      </a:lnTo>
                      <a:lnTo>
                        <a:pt x="792" y="214"/>
                      </a:lnTo>
                      <a:lnTo>
                        <a:pt x="790" y="208"/>
                      </a:lnTo>
                      <a:lnTo>
                        <a:pt x="792" y="204"/>
                      </a:lnTo>
                      <a:lnTo>
                        <a:pt x="796" y="198"/>
                      </a:lnTo>
                      <a:lnTo>
                        <a:pt x="802" y="188"/>
                      </a:lnTo>
                      <a:lnTo>
                        <a:pt x="806" y="190"/>
                      </a:lnTo>
                      <a:lnTo>
                        <a:pt x="810" y="192"/>
                      </a:lnTo>
                      <a:lnTo>
                        <a:pt x="814" y="190"/>
                      </a:lnTo>
                      <a:lnTo>
                        <a:pt x="818" y="188"/>
                      </a:lnTo>
                      <a:lnTo>
                        <a:pt x="818" y="186"/>
                      </a:lnTo>
                      <a:lnTo>
                        <a:pt x="820" y="188"/>
                      </a:lnTo>
                      <a:lnTo>
                        <a:pt x="814" y="172"/>
                      </a:lnTo>
                      <a:lnTo>
                        <a:pt x="808" y="164"/>
                      </a:lnTo>
                      <a:lnTo>
                        <a:pt x="800" y="158"/>
                      </a:lnTo>
                      <a:lnTo>
                        <a:pt x="800" y="142"/>
                      </a:lnTo>
                      <a:lnTo>
                        <a:pt x="812" y="146"/>
                      </a:lnTo>
                      <a:lnTo>
                        <a:pt x="820" y="152"/>
                      </a:lnTo>
                      <a:lnTo>
                        <a:pt x="820" y="142"/>
                      </a:lnTo>
                      <a:lnTo>
                        <a:pt x="820" y="136"/>
                      </a:lnTo>
                      <a:lnTo>
                        <a:pt x="820" y="124"/>
                      </a:lnTo>
                      <a:lnTo>
                        <a:pt x="818" y="110"/>
                      </a:lnTo>
                      <a:lnTo>
                        <a:pt x="814" y="100"/>
                      </a:lnTo>
                      <a:lnTo>
                        <a:pt x="806" y="86"/>
                      </a:lnTo>
                      <a:lnTo>
                        <a:pt x="798" y="92"/>
                      </a:lnTo>
                      <a:lnTo>
                        <a:pt x="792" y="98"/>
                      </a:lnTo>
                      <a:lnTo>
                        <a:pt x="786" y="102"/>
                      </a:lnTo>
                      <a:lnTo>
                        <a:pt x="774" y="104"/>
                      </a:lnTo>
                      <a:lnTo>
                        <a:pt x="770" y="104"/>
                      </a:lnTo>
                      <a:lnTo>
                        <a:pt x="764" y="102"/>
                      </a:lnTo>
                      <a:lnTo>
                        <a:pt x="756" y="96"/>
                      </a:lnTo>
                      <a:lnTo>
                        <a:pt x="750" y="88"/>
                      </a:lnTo>
                      <a:lnTo>
                        <a:pt x="744" y="80"/>
                      </a:lnTo>
                      <a:lnTo>
                        <a:pt x="732" y="76"/>
                      </a:lnTo>
                      <a:lnTo>
                        <a:pt x="718" y="72"/>
                      </a:lnTo>
                      <a:lnTo>
                        <a:pt x="704" y="68"/>
                      </a:lnTo>
                      <a:lnTo>
                        <a:pt x="690" y="62"/>
                      </a:lnTo>
                      <a:lnTo>
                        <a:pt x="680" y="54"/>
                      </a:lnTo>
                      <a:lnTo>
                        <a:pt x="668" y="46"/>
                      </a:lnTo>
                      <a:lnTo>
                        <a:pt x="646" y="24"/>
                      </a:lnTo>
                      <a:lnTo>
                        <a:pt x="634" y="16"/>
                      </a:lnTo>
                      <a:lnTo>
                        <a:pt x="622" y="8"/>
                      </a:lnTo>
                      <a:lnTo>
                        <a:pt x="606" y="2"/>
                      </a:lnTo>
                      <a:lnTo>
                        <a:pt x="584" y="0"/>
                      </a:lnTo>
                      <a:lnTo>
                        <a:pt x="572" y="0"/>
                      </a:lnTo>
                      <a:lnTo>
                        <a:pt x="562" y="2"/>
                      </a:lnTo>
                      <a:lnTo>
                        <a:pt x="556" y="4"/>
                      </a:lnTo>
                      <a:lnTo>
                        <a:pt x="552" y="8"/>
                      </a:lnTo>
                      <a:lnTo>
                        <a:pt x="550" y="12"/>
                      </a:lnTo>
                      <a:lnTo>
                        <a:pt x="550" y="18"/>
                      </a:lnTo>
                      <a:lnTo>
                        <a:pt x="552" y="20"/>
                      </a:lnTo>
                      <a:lnTo>
                        <a:pt x="556" y="24"/>
                      </a:lnTo>
                      <a:lnTo>
                        <a:pt x="562" y="30"/>
                      </a:lnTo>
                      <a:lnTo>
                        <a:pt x="564" y="40"/>
                      </a:lnTo>
                      <a:lnTo>
                        <a:pt x="566" y="50"/>
                      </a:lnTo>
                      <a:lnTo>
                        <a:pt x="566" y="56"/>
                      </a:lnTo>
                      <a:lnTo>
                        <a:pt x="566" y="62"/>
                      </a:lnTo>
                      <a:lnTo>
                        <a:pt x="562" y="66"/>
                      </a:lnTo>
                      <a:lnTo>
                        <a:pt x="560" y="68"/>
                      </a:lnTo>
                      <a:lnTo>
                        <a:pt x="550" y="68"/>
                      </a:lnTo>
                      <a:lnTo>
                        <a:pt x="536" y="66"/>
                      </a:lnTo>
                      <a:lnTo>
                        <a:pt x="538" y="88"/>
                      </a:lnTo>
                      <a:lnTo>
                        <a:pt x="538" y="94"/>
                      </a:lnTo>
                      <a:lnTo>
                        <a:pt x="542" y="98"/>
                      </a:lnTo>
                      <a:lnTo>
                        <a:pt x="544" y="102"/>
                      </a:lnTo>
                      <a:lnTo>
                        <a:pt x="550" y="102"/>
                      </a:lnTo>
                      <a:lnTo>
                        <a:pt x="568" y="102"/>
                      </a:lnTo>
                      <a:lnTo>
                        <a:pt x="576" y="100"/>
                      </a:lnTo>
                      <a:lnTo>
                        <a:pt x="582" y="98"/>
                      </a:lnTo>
                      <a:lnTo>
                        <a:pt x="592" y="100"/>
                      </a:lnTo>
                      <a:lnTo>
                        <a:pt x="602" y="106"/>
                      </a:lnTo>
                      <a:lnTo>
                        <a:pt x="610" y="112"/>
                      </a:lnTo>
                      <a:lnTo>
                        <a:pt x="616" y="120"/>
                      </a:lnTo>
                      <a:lnTo>
                        <a:pt x="596" y="122"/>
                      </a:lnTo>
                      <a:lnTo>
                        <a:pt x="578" y="124"/>
                      </a:lnTo>
                      <a:lnTo>
                        <a:pt x="576" y="128"/>
                      </a:lnTo>
                      <a:lnTo>
                        <a:pt x="576" y="132"/>
                      </a:lnTo>
                      <a:lnTo>
                        <a:pt x="574" y="134"/>
                      </a:lnTo>
                      <a:lnTo>
                        <a:pt x="574" y="140"/>
                      </a:lnTo>
                      <a:lnTo>
                        <a:pt x="570" y="142"/>
                      </a:lnTo>
                      <a:lnTo>
                        <a:pt x="566" y="142"/>
                      </a:lnTo>
                      <a:lnTo>
                        <a:pt x="556" y="144"/>
                      </a:lnTo>
                      <a:lnTo>
                        <a:pt x="552" y="146"/>
                      </a:lnTo>
                      <a:lnTo>
                        <a:pt x="550" y="150"/>
                      </a:lnTo>
                      <a:lnTo>
                        <a:pt x="544" y="152"/>
                      </a:lnTo>
                      <a:lnTo>
                        <a:pt x="538" y="154"/>
                      </a:lnTo>
                      <a:lnTo>
                        <a:pt x="532" y="154"/>
                      </a:lnTo>
                      <a:lnTo>
                        <a:pt x="528" y="152"/>
                      </a:lnTo>
                      <a:lnTo>
                        <a:pt x="524" y="150"/>
                      </a:lnTo>
                      <a:lnTo>
                        <a:pt x="522" y="150"/>
                      </a:lnTo>
                      <a:lnTo>
                        <a:pt x="518" y="152"/>
                      </a:lnTo>
                      <a:lnTo>
                        <a:pt x="516" y="156"/>
                      </a:lnTo>
                      <a:lnTo>
                        <a:pt x="516" y="160"/>
                      </a:lnTo>
                      <a:lnTo>
                        <a:pt x="518" y="160"/>
                      </a:lnTo>
                      <a:lnTo>
                        <a:pt x="524" y="164"/>
                      </a:lnTo>
                      <a:lnTo>
                        <a:pt x="528" y="166"/>
                      </a:lnTo>
                      <a:lnTo>
                        <a:pt x="530" y="168"/>
                      </a:lnTo>
                      <a:lnTo>
                        <a:pt x="530" y="172"/>
                      </a:lnTo>
                      <a:lnTo>
                        <a:pt x="530" y="176"/>
                      </a:lnTo>
                      <a:lnTo>
                        <a:pt x="526" y="182"/>
                      </a:lnTo>
                      <a:lnTo>
                        <a:pt x="518" y="188"/>
                      </a:lnTo>
                      <a:lnTo>
                        <a:pt x="508" y="194"/>
                      </a:lnTo>
                      <a:lnTo>
                        <a:pt x="496" y="198"/>
                      </a:lnTo>
                      <a:lnTo>
                        <a:pt x="468" y="198"/>
                      </a:lnTo>
                      <a:lnTo>
                        <a:pt x="458" y="206"/>
                      </a:lnTo>
                      <a:lnTo>
                        <a:pt x="452" y="210"/>
                      </a:lnTo>
                      <a:lnTo>
                        <a:pt x="444" y="212"/>
                      </a:lnTo>
                      <a:lnTo>
                        <a:pt x="430" y="210"/>
                      </a:lnTo>
                      <a:lnTo>
                        <a:pt x="414" y="206"/>
                      </a:lnTo>
                      <a:lnTo>
                        <a:pt x="402" y="200"/>
                      </a:lnTo>
                      <a:lnTo>
                        <a:pt x="392" y="194"/>
                      </a:lnTo>
                      <a:lnTo>
                        <a:pt x="348" y="194"/>
                      </a:lnTo>
                      <a:lnTo>
                        <a:pt x="348" y="192"/>
                      </a:lnTo>
                      <a:lnTo>
                        <a:pt x="314" y="192"/>
                      </a:lnTo>
                      <a:lnTo>
                        <a:pt x="306" y="188"/>
                      </a:lnTo>
                      <a:lnTo>
                        <a:pt x="298" y="180"/>
                      </a:lnTo>
                      <a:lnTo>
                        <a:pt x="290" y="172"/>
                      </a:lnTo>
                      <a:lnTo>
                        <a:pt x="280" y="166"/>
                      </a:lnTo>
                      <a:lnTo>
                        <a:pt x="272" y="160"/>
                      </a:lnTo>
                      <a:lnTo>
                        <a:pt x="262" y="160"/>
                      </a:lnTo>
                      <a:lnTo>
                        <a:pt x="252" y="156"/>
                      </a:lnTo>
                      <a:lnTo>
                        <a:pt x="244" y="152"/>
                      </a:lnTo>
                      <a:lnTo>
                        <a:pt x="214" y="152"/>
                      </a:lnTo>
                      <a:lnTo>
                        <a:pt x="210" y="146"/>
                      </a:lnTo>
                      <a:lnTo>
                        <a:pt x="206" y="140"/>
                      </a:lnTo>
                      <a:lnTo>
                        <a:pt x="202" y="126"/>
                      </a:lnTo>
                      <a:lnTo>
                        <a:pt x="198" y="118"/>
                      </a:lnTo>
                      <a:lnTo>
                        <a:pt x="194" y="112"/>
                      </a:lnTo>
                      <a:lnTo>
                        <a:pt x="182" y="104"/>
                      </a:lnTo>
                      <a:lnTo>
                        <a:pt x="174" y="100"/>
                      </a:lnTo>
                      <a:lnTo>
                        <a:pt x="168" y="98"/>
                      </a:lnTo>
                      <a:lnTo>
                        <a:pt x="154" y="92"/>
                      </a:lnTo>
                      <a:lnTo>
                        <a:pt x="146" y="90"/>
                      </a:lnTo>
                      <a:lnTo>
                        <a:pt x="140" y="86"/>
                      </a:lnTo>
                      <a:lnTo>
                        <a:pt x="138" y="82"/>
                      </a:lnTo>
                      <a:lnTo>
                        <a:pt x="134" y="76"/>
                      </a:lnTo>
                      <a:lnTo>
                        <a:pt x="134" y="78"/>
                      </a:lnTo>
                      <a:lnTo>
                        <a:pt x="122" y="86"/>
                      </a:lnTo>
                      <a:lnTo>
                        <a:pt x="114" y="94"/>
                      </a:lnTo>
                      <a:lnTo>
                        <a:pt x="126" y="108"/>
                      </a:lnTo>
                      <a:lnTo>
                        <a:pt x="116" y="116"/>
                      </a:lnTo>
                      <a:lnTo>
                        <a:pt x="110" y="118"/>
                      </a:lnTo>
                      <a:lnTo>
                        <a:pt x="100" y="116"/>
                      </a:lnTo>
                      <a:lnTo>
                        <a:pt x="88" y="112"/>
                      </a:lnTo>
                      <a:lnTo>
                        <a:pt x="92" y="130"/>
                      </a:lnTo>
                      <a:lnTo>
                        <a:pt x="92" y="140"/>
                      </a:lnTo>
                      <a:lnTo>
                        <a:pt x="90" y="148"/>
                      </a:lnTo>
                      <a:lnTo>
                        <a:pt x="86" y="150"/>
                      </a:lnTo>
                      <a:lnTo>
                        <a:pt x="84" y="150"/>
                      </a:lnTo>
                      <a:lnTo>
                        <a:pt x="78" y="150"/>
                      </a:lnTo>
                      <a:lnTo>
                        <a:pt x="68" y="146"/>
                      </a:lnTo>
                      <a:lnTo>
                        <a:pt x="70" y="156"/>
                      </a:lnTo>
                      <a:lnTo>
                        <a:pt x="76" y="164"/>
                      </a:lnTo>
                      <a:lnTo>
                        <a:pt x="80" y="176"/>
                      </a:lnTo>
                      <a:lnTo>
                        <a:pt x="82" y="188"/>
                      </a:lnTo>
                      <a:lnTo>
                        <a:pt x="78" y="194"/>
                      </a:lnTo>
                      <a:lnTo>
                        <a:pt x="74" y="200"/>
                      </a:lnTo>
                      <a:lnTo>
                        <a:pt x="64" y="214"/>
                      </a:lnTo>
                      <a:lnTo>
                        <a:pt x="50" y="228"/>
                      </a:lnTo>
                      <a:lnTo>
                        <a:pt x="38" y="236"/>
                      </a:lnTo>
                      <a:lnTo>
                        <a:pt x="28" y="238"/>
                      </a:lnTo>
                      <a:lnTo>
                        <a:pt x="14" y="240"/>
                      </a:lnTo>
                      <a:lnTo>
                        <a:pt x="8" y="242"/>
                      </a:lnTo>
                      <a:lnTo>
                        <a:pt x="4" y="244"/>
                      </a:lnTo>
                      <a:lnTo>
                        <a:pt x="2" y="248"/>
                      </a:lnTo>
                      <a:lnTo>
                        <a:pt x="0" y="254"/>
                      </a:lnTo>
                      <a:lnTo>
                        <a:pt x="2" y="258"/>
                      </a:lnTo>
                      <a:lnTo>
                        <a:pt x="4" y="262"/>
                      </a:lnTo>
                      <a:lnTo>
                        <a:pt x="14" y="268"/>
                      </a:lnTo>
                      <a:lnTo>
                        <a:pt x="24" y="276"/>
                      </a:lnTo>
                      <a:lnTo>
                        <a:pt x="26" y="280"/>
                      </a:lnTo>
                      <a:lnTo>
                        <a:pt x="26" y="286"/>
                      </a:lnTo>
                      <a:lnTo>
                        <a:pt x="20" y="288"/>
                      </a:lnTo>
                      <a:lnTo>
                        <a:pt x="14" y="290"/>
                      </a:lnTo>
                      <a:lnTo>
                        <a:pt x="18" y="292"/>
                      </a:lnTo>
                      <a:lnTo>
                        <a:pt x="20" y="294"/>
                      </a:lnTo>
                      <a:lnTo>
                        <a:pt x="28" y="296"/>
                      </a:lnTo>
                      <a:lnTo>
                        <a:pt x="28" y="298"/>
                      </a:lnTo>
                      <a:lnTo>
                        <a:pt x="36" y="298"/>
                      </a:lnTo>
                      <a:lnTo>
                        <a:pt x="44" y="302"/>
                      </a:lnTo>
                      <a:lnTo>
                        <a:pt x="50" y="308"/>
                      </a:lnTo>
                      <a:lnTo>
                        <a:pt x="54" y="316"/>
                      </a:lnTo>
                      <a:lnTo>
                        <a:pt x="58" y="320"/>
                      </a:lnTo>
                      <a:lnTo>
                        <a:pt x="62" y="322"/>
                      </a:lnTo>
                      <a:lnTo>
                        <a:pt x="68" y="322"/>
                      </a:lnTo>
                      <a:lnTo>
                        <a:pt x="74" y="324"/>
                      </a:lnTo>
                      <a:lnTo>
                        <a:pt x="78" y="324"/>
                      </a:lnTo>
                      <a:lnTo>
                        <a:pt x="82" y="326"/>
                      </a:lnTo>
                      <a:lnTo>
                        <a:pt x="84" y="326"/>
                      </a:lnTo>
                      <a:lnTo>
                        <a:pt x="86" y="324"/>
                      </a:lnTo>
                      <a:lnTo>
                        <a:pt x="90" y="322"/>
                      </a:lnTo>
                      <a:lnTo>
                        <a:pt x="94" y="320"/>
                      </a:lnTo>
                      <a:lnTo>
                        <a:pt x="100" y="320"/>
                      </a:lnTo>
                      <a:lnTo>
                        <a:pt x="108" y="320"/>
                      </a:lnTo>
                      <a:lnTo>
                        <a:pt x="114" y="324"/>
                      </a:lnTo>
                      <a:lnTo>
                        <a:pt x="116" y="324"/>
                      </a:lnTo>
                      <a:lnTo>
                        <a:pt x="122" y="326"/>
                      </a:lnTo>
                      <a:lnTo>
                        <a:pt x="122" y="332"/>
                      </a:lnTo>
                      <a:lnTo>
                        <a:pt x="120" y="336"/>
                      </a:lnTo>
                      <a:lnTo>
                        <a:pt x="114" y="344"/>
                      </a:lnTo>
                      <a:lnTo>
                        <a:pt x="112" y="352"/>
                      </a:lnTo>
                      <a:lnTo>
                        <a:pt x="110" y="358"/>
                      </a:lnTo>
                      <a:lnTo>
                        <a:pt x="112" y="362"/>
                      </a:lnTo>
                      <a:lnTo>
                        <a:pt x="114" y="368"/>
                      </a:lnTo>
                      <a:lnTo>
                        <a:pt x="122" y="376"/>
                      </a:lnTo>
                      <a:lnTo>
                        <a:pt x="120" y="378"/>
                      </a:lnTo>
                      <a:lnTo>
                        <a:pt x="118" y="378"/>
                      </a:lnTo>
                      <a:lnTo>
                        <a:pt x="112" y="380"/>
                      </a:lnTo>
                      <a:lnTo>
                        <a:pt x="114" y="388"/>
                      </a:lnTo>
                      <a:lnTo>
                        <a:pt x="114" y="392"/>
                      </a:lnTo>
                      <a:lnTo>
                        <a:pt x="116" y="396"/>
                      </a:lnTo>
                      <a:lnTo>
                        <a:pt x="118" y="400"/>
                      </a:lnTo>
                      <a:lnTo>
                        <a:pt x="126" y="404"/>
                      </a:lnTo>
                      <a:lnTo>
                        <a:pt x="136" y="408"/>
                      </a:lnTo>
                      <a:lnTo>
                        <a:pt x="144" y="416"/>
                      </a:lnTo>
                      <a:lnTo>
                        <a:pt x="152" y="424"/>
                      </a:lnTo>
                      <a:lnTo>
                        <a:pt x="158" y="424"/>
                      </a:lnTo>
                      <a:lnTo>
                        <a:pt x="162" y="424"/>
                      </a:lnTo>
                      <a:lnTo>
                        <a:pt x="164" y="422"/>
                      </a:lnTo>
                      <a:lnTo>
                        <a:pt x="166" y="420"/>
                      </a:lnTo>
                      <a:lnTo>
                        <a:pt x="168" y="420"/>
                      </a:lnTo>
                      <a:lnTo>
                        <a:pt x="180" y="428"/>
                      </a:lnTo>
                      <a:lnTo>
                        <a:pt x="190" y="436"/>
                      </a:lnTo>
                      <a:lnTo>
                        <a:pt x="198" y="442"/>
                      </a:lnTo>
                      <a:lnTo>
                        <a:pt x="208" y="446"/>
                      </a:lnTo>
                      <a:lnTo>
                        <a:pt x="220" y="450"/>
                      </a:lnTo>
                      <a:lnTo>
                        <a:pt x="222" y="452"/>
                      </a:lnTo>
                      <a:lnTo>
                        <a:pt x="226" y="456"/>
                      </a:lnTo>
                      <a:lnTo>
                        <a:pt x="230" y="458"/>
                      </a:lnTo>
                      <a:lnTo>
                        <a:pt x="236" y="460"/>
                      </a:lnTo>
                      <a:lnTo>
                        <a:pt x="240" y="460"/>
                      </a:lnTo>
                      <a:lnTo>
                        <a:pt x="242" y="460"/>
                      </a:lnTo>
                      <a:lnTo>
                        <a:pt x="244" y="460"/>
                      </a:lnTo>
                      <a:lnTo>
                        <a:pt x="250" y="464"/>
                      </a:lnTo>
                      <a:lnTo>
                        <a:pt x="256" y="466"/>
                      </a:lnTo>
                      <a:lnTo>
                        <a:pt x="274" y="466"/>
                      </a:lnTo>
                      <a:lnTo>
                        <a:pt x="274" y="468"/>
                      </a:lnTo>
                      <a:lnTo>
                        <a:pt x="274" y="464"/>
                      </a:lnTo>
                      <a:lnTo>
                        <a:pt x="278" y="462"/>
                      </a:lnTo>
                      <a:lnTo>
                        <a:pt x="284" y="460"/>
                      </a:lnTo>
                      <a:lnTo>
                        <a:pt x="288" y="472"/>
                      </a:lnTo>
                      <a:lnTo>
                        <a:pt x="290" y="468"/>
                      </a:lnTo>
                      <a:lnTo>
                        <a:pt x="294" y="462"/>
                      </a:lnTo>
                      <a:lnTo>
                        <a:pt x="298" y="460"/>
                      </a:lnTo>
                      <a:lnTo>
                        <a:pt x="302" y="458"/>
                      </a:lnTo>
                      <a:lnTo>
                        <a:pt x="312" y="460"/>
                      </a:lnTo>
                      <a:lnTo>
                        <a:pt x="322" y="464"/>
                      </a:lnTo>
                      <a:lnTo>
                        <a:pt x="332" y="472"/>
                      </a:lnTo>
                      <a:lnTo>
                        <a:pt x="336" y="478"/>
                      </a:lnTo>
                      <a:lnTo>
                        <a:pt x="336" y="480"/>
                      </a:lnTo>
                      <a:lnTo>
                        <a:pt x="338" y="478"/>
                      </a:lnTo>
                      <a:lnTo>
                        <a:pt x="340" y="470"/>
                      </a:lnTo>
                      <a:lnTo>
                        <a:pt x="344" y="460"/>
                      </a:lnTo>
                      <a:lnTo>
                        <a:pt x="348" y="454"/>
                      </a:lnTo>
                      <a:lnTo>
                        <a:pt x="356" y="446"/>
                      </a:lnTo>
                      <a:lnTo>
                        <a:pt x="362" y="442"/>
                      </a:lnTo>
                      <a:lnTo>
                        <a:pt x="372" y="438"/>
                      </a:lnTo>
                      <a:lnTo>
                        <a:pt x="374" y="440"/>
                      </a:lnTo>
                      <a:lnTo>
                        <a:pt x="376" y="440"/>
                      </a:lnTo>
                      <a:lnTo>
                        <a:pt x="380" y="442"/>
                      </a:lnTo>
                      <a:lnTo>
                        <a:pt x="382" y="440"/>
                      </a:lnTo>
                      <a:lnTo>
                        <a:pt x="386" y="438"/>
                      </a:lnTo>
                      <a:lnTo>
                        <a:pt x="386" y="436"/>
                      </a:lnTo>
                      <a:lnTo>
                        <a:pt x="392" y="436"/>
                      </a:lnTo>
                      <a:lnTo>
                        <a:pt x="400" y="444"/>
                      </a:lnTo>
                      <a:lnTo>
                        <a:pt x="400" y="448"/>
                      </a:lnTo>
                      <a:lnTo>
                        <a:pt x="400" y="450"/>
                      </a:lnTo>
                      <a:lnTo>
                        <a:pt x="404" y="454"/>
                      </a:lnTo>
                      <a:lnTo>
                        <a:pt x="410" y="456"/>
                      </a:lnTo>
                      <a:lnTo>
                        <a:pt x="414" y="456"/>
                      </a:lnTo>
                      <a:lnTo>
                        <a:pt x="414" y="4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0" name="Freeform 244">
                  <a:extLst>
                    <a:ext uri="{FF2B5EF4-FFF2-40B4-BE49-F238E27FC236}">
                      <a16:creationId xmlns:a16="http://schemas.microsoft.com/office/drawing/2014/main" id="{4B33BF1F-8806-41B3-9CFF-01BB0092133D}"/>
                    </a:ext>
                  </a:extLst>
                </p:cNvPr>
                <p:cNvSpPr>
                  <a:spLocks/>
                </p:cNvSpPr>
                <p:nvPr/>
              </p:nvSpPr>
              <p:spPr bwMode="ltGray">
                <a:xfrm>
                  <a:off x="4728" y="1306"/>
                  <a:ext cx="82" cy="70"/>
                </a:xfrm>
                <a:custGeom>
                  <a:avLst/>
                  <a:gdLst/>
                  <a:ahLst/>
                  <a:cxnLst>
                    <a:cxn ang="0">
                      <a:pos x="28" y="52"/>
                    </a:cxn>
                    <a:cxn ang="0">
                      <a:pos x="20" y="54"/>
                    </a:cxn>
                    <a:cxn ang="0">
                      <a:pos x="14" y="56"/>
                    </a:cxn>
                    <a:cxn ang="0">
                      <a:pos x="26" y="62"/>
                    </a:cxn>
                    <a:cxn ang="0">
                      <a:pos x="30" y="64"/>
                    </a:cxn>
                    <a:cxn ang="0">
                      <a:pos x="36" y="70"/>
                    </a:cxn>
                    <a:cxn ang="0">
                      <a:pos x="20" y="70"/>
                    </a:cxn>
                    <a:cxn ang="0">
                      <a:pos x="14" y="62"/>
                    </a:cxn>
                    <a:cxn ang="0">
                      <a:pos x="12" y="58"/>
                    </a:cxn>
                    <a:cxn ang="0">
                      <a:pos x="8" y="56"/>
                    </a:cxn>
                    <a:cxn ang="0">
                      <a:pos x="10" y="50"/>
                    </a:cxn>
                    <a:cxn ang="0">
                      <a:pos x="14" y="46"/>
                    </a:cxn>
                    <a:cxn ang="0">
                      <a:pos x="12" y="44"/>
                    </a:cxn>
                    <a:cxn ang="0">
                      <a:pos x="10" y="40"/>
                    </a:cxn>
                    <a:cxn ang="0">
                      <a:pos x="18" y="40"/>
                    </a:cxn>
                    <a:cxn ang="0">
                      <a:pos x="16" y="34"/>
                    </a:cxn>
                    <a:cxn ang="0">
                      <a:pos x="14" y="28"/>
                    </a:cxn>
                    <a:cxn ang="0">
                      <a:pos x="14" y="16"/>
                    </a:cxn>
                    <a:cxn ang="0">
                      <a:pos x="10" y="12"/>
                    </a:cxn>
                    <a:cxn ang="0">
                      <a:pos x="6" y="8"/>
                    </a:cxn>
                    <a:cxn ang="0">
                      <a:pos x="2" y="4"/>
                    </a:cxn>
                    <a:cxn ang="0">
                      <a:pos x="0" y="0"/>
                    </a:cxn>
                    <a:cxn ang="0">
                      <a:pos x="4" y="0"/>
                    </a:cxn>
                    <a:cxn ang="0">
                      <a:pos x="12" y="4"/>
                    </a:cxn>
                    <a:cxn ang="0">
                      <a:pos x="24" y="14"/>
                    </a:cxn>
                    <a:cxn ang="0">
                      <a:pos x="40" y="22"/>
                    </a:cxn>
                    <a:cxn ang="0">
                      <a:pos x="46" y="24"/>
                    </a:cxn>
                    <a:cxn ang="0">
                      <a:pos x="54" y="26"/>
                    </a:cxn>
                    <a:cxn ang="0">
                      <a:pos x="60" y="26"/>
                    </a:cxn>
                    <a:cxn ang="0">
                      <a:pos x="66" y="24"/>
                    </a:cxn>
                    <a:cxn ang="0">
                      <a:pos x="74" y="20"/>
                    </a:cxn>
                    <a:cxn ang="0">
                      <a:pos x="74" y="30"/>
                    </a:cxn>
                    <a:cxn ang="0">
                      <a:pos x="74" y="34"/>
                    </a:cxn>
                    <a:cxn ang="0">
                      <a:pos x="76" y="36"/>
                    </a:cxn>
                    <a:cxn ang="0">
                      <a:pos x="82" y="42"/>
                    </a:cxn>
                    <a:cxn ang="0">
                      <a:pos x="78" y="44"/>
                    </a:cxn>
                    <a:cxn ang="0">
                      <a:pos x="72" y="44"/>
                    </a:cxn>
                    <a:cxn ang="0">
                      <a:pos x="60" y="46"/>
                    </a:cxn>
                    <a:cxn ang="0">
                      <a:pos x="60" y="62"/>
                    </a:cxn>
                    <a:cxn ang="0">
                      <a:pos x="52" y="60"/>
                    </a:cxn>
                    <a:cxn ang="0">
                      <a:pos x="44" y="56"/>
                    </a:cxn>
                    <a:cxn ang="0">
                      <a:pos x="38" y="54"/>
                    </a:cxn>
                    <a:cxn ang="0">
                      <a:pos x="28" y="52"/>
                    </a:cxn>
                  </a:cxnLst>
                  <a:rect l="0" t="0" r="r" b="b"/>
                  <a:pathLst>
                    <a:path w="82" h="70">
                      <a:moveTo>
                        <a:pt x="28" y="52"/>
                      </a:moveTo>
                      <a:lnTo>
                        <a:pt x="20" y="54"/>
                      </a:lnTo>
                      <a:lnTo>
                        <a:pt x="14" y="56"/>
                      </a:lnTo>
                      <a:lnTo>
                        <a:pt x="26" y="62"/>
                      </a:lnTo>
                      <a:lnTo>
                        <a:pt x="30" y="64"/>
                      </a:lnTo>
                      <a:lnTo>
                        <a:pt x="36" y="70"/>
                      </a:lnTo>
                      <a:lnTo>
                        <a:pt x="20" y="70"/>
                      </a:lnTo>
                      <a:lnTo>
                        <a:pt x="14" y="62"/>
                      </a:lnTo>
                      <a:lnTo>
                        <a:pt x="12" y="58"/>
                      </a:lnTo>
                      <a:lnTo>
                        <a:pt x="8" y="56"/>
                      </a:lnTo>
                      <a:lnTo>
                        <a:pt x="10" y="50"/>
                      </a:lnTo>
                      <a:lnTo>
                        <a:pt x="14" y="46"/>
                      </a:lnTo>
                      <a:lnTo>
                        <a:pt x="12" y="44"/>
                      </a:lnTo>
                      <a:lnTo>
                        <a:pt x="10" y="40"/>
                      </a:lnTo>
                      <a:lnTo>
                        <a:pt x="18" y="40"/>
                      </a:lnTo>
                      <a:lnTo>
                        <a:pt x="16" y="34"/>
                      </a:lnTo>
                      <a:lnTo>
                        <a:pt x="14" y="28"/>
                      </a:lnTo>
                      <a:lnTo>
                        <a:pt x="14" y="16"/>
                      </a:lnTo>
                      <a:lnTo>
                        <a:pt x="10" y="12"/>
                      </a:lnTo>
                      <a:lnTo>
                        <a:pt x="6" y="8"/>
                      </a:lnTo>
                      <a:lnTo>
                        <a:pt x="2" y="4"/>
                      </a:lnTo>
                      <a:lnTo>
                        <a:pt x="0" y="0"/>
                      </a:lnTo>
                      <a:lnTo>
                        <a:pt x="4" y="0"/>
                      </a:lnTo>
                      <a:lnTo>
                        <a:pt x="12" y="4"/>
                      </a:lnTo>
                      <a:lnTo>
                        <a:pt x="24" y="14"/>
                      </a:lnTo>
                      <a:lnTo>
                        <a:pt x="40" y="22"/>
                      </a:lnTo>
                      <a:lnTo>
                        <a:pt x="46" y="24"/>
                      </a:lnTo>
                      <a:lnTo>
                        <a:pt x="54" y="26"/>
                      </a:lnTo>
                      <a:lnTo>
                        <a:pt x="60" y="26"/>
                      </a:lnTo>
                      <a:lnTo>
                        <a:pt x="66" y="24"/>
                      </a:lnTo>
                      <a:lnTo>
                        <a:pt x="74" y="20"/>
                      </a:lnTo>
                      <a:lnTo>
                        <a:pt x="74" y="30"/>
                      </a:lnTo>
                      <a:lnTo>
                        <a:pt x="74" y="34"/>
                      </a:lnTo>
                      <a:lnTo>
                        <a:pt x="76" y="36"/>
                      </a:lnTo>
                      <a:lnTo>
                        <a:pt x="82" y="42"/>
                      </a:lnTo>
                      <a:lnTo>
                        <a:pt x="78" y="44"/>
                      </a:lnTo>
                      <a:lnTo>
                        <a:pt x="72" y="44"/>
                      </a:lnTo>
                      <a:lnTo>
                        <a:pt x="60" y="46"/>
                      </a:lnTo>
                      <a:lnTo>
                        <a:pt x="60" y="62"/>
                      </a:lnTo>
                      <a:lnTo>
                        <a:pt x="52" y="60"/>
                      </a:lnTo>
                      <a:lnTo>
                        <a:pt x="44" y="56"/>
                      </a:lnTo>
                      <a:lnTo>
                        <a:pt x="38" y="54"/>
                      </a:lnTo>
                      <a:lnTo>
                        <a:pt x="28" y="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1" name="Freeform 245">
                  <a:extLst>
                    <a:ext uri="{FF2B5EF4-FFF2-40B4-BE49-F238E27FC236}">
                      <a16:creationId xmlns:a16="http://schemas.microsoft.com/office/drawing/2014/main" id="{789CE560-6E45-4F15-B45A-9368ACF4761C}"/>
                    </a:ext>
                  </a:extLst>
                </p:cNvPr>
                <p:cNvSpPr>
                  <a:spLocks/>
                </p:cNvSpPr>
                <p:nvPr/>
              </p:nvSpPr>
              <p:spPr bwMode="ltGray">
                <a:xfrm>
                  <a:off x="4680" y="1380"/>
                  <a:ext cx="136" cy="148"/>
                </a:xfrm>
                <a:custGeom>
                  <a:avLst/>
                  <a:gdLst/>
                  <a:ahLst/>
                  <a:cxnLst>
                    <a:cxn ang="0">
                      <a:pos x="78" y="6"/>
                    </a:cxn>
                    <a:cxn ang="0">
                      <a:pos x="86" y="0"/>
                    </a:cxn>
                    <a:cxn ang="0">
                      <a:pos x="110" y="24"/>
                    </a:cxn>
                    <a:cxn ang="0">
                      <a:pos x="118" y="38"/>
                    </a:cxn>
                    <a:cxn ang="0">
                      <a:pos x="122" y="52"/>
                    </a:cxn>
                    <a:cxn ang="0">
                      <a:pos x="118" y="60"/>
                    </a:cxn>
                    <a:cxn ang="0">
                      <a:pos x="136" y="102"/>
                    </a:cxn>
                    <a:cxn ang="0">
                      <a:pos x="132" y="114"/>
                    </a:cxn>
                    <a:cxn ang="0">
                      <a:pos x="126" y="114"/>
                    </a:cxn>
                    <a:cxn ang="0">
                      <a:pos x="130" y="106"/>
                    </a:cxn>
                    <a:cxn ang="0">
                      <a:pos x="118" y="110"/>
                    </a:cxn>
                    <a:cxn ang="0">
                      <a:pos x="116" y="116"/>
                    </a:cxn>
                    <a:cxn ang="0">
                      <a:pos x="108" y="120"/>
                    </a:cxn>
                    <a:cxn ang="0">
                      <a:pos x="100" y="122"/>
                    </a:cxn>
                    <a:cxn ang="0">
                      <a:pos x="88" y="120"/>
                    </a:cxn>
                    <a:cxn ang="0">
                      <a:pos x="82" y="120"/>
                    </a:cxn>
                    <a:cxn ang="0">
                      <a:pos x="86" y="128"/>
                    </a:cxn>
                    <a:cxn ang="0">
                      <a:pos x="86" y="138"/>
                    </a:cxn>
                    <a:cxn ang="0">
                      <a:pos x="74" y="144"/>
                    </a:cxn>
                    <a:cxn ang="0">
                      <a:pos x="66" y="132"/>
                    </a:cxn>
                    <a:cxn ang="0">
                      <a:pos x="54" y="122"/>
                    </a:cxn>
                    <a:cxn ang="0">
                      <a:pos x="38" y="126"/>
                    </a:cxn>
                    <a:cxn ang="0">
                      <a:pos x="20" y="130"/>
                    </a:cxn>
                    <a:cxn ang="0">
                      <a:pos x="8" y="134"/>
                    </a:cxn>
                    <a:cxn ang="0">
                      <a:pos x="0" y="132"/>
                    </a:cxn>
                    <a:cxn ang="0">
                      <a:pos x="6" y="126"/>
                    </a:cxn>
                    <a:cxn ang="0">
                      <a:pos x="14" y="116"/>
                    </a:cxn>
                    <a:cxn ang="0">
                      <a:pos x="24" y="106"/>
                    </a:cxn>
                    <a:cxn ang="0">
                      <a:pos x="34" y="106"/>
                    </a:cxn>
                    <a:cxn ang="0">
                      <a:pos x="42" y="102"/>
                    </a:cxn>
                    <a:cxn ang="0">
                      <a:pos x="52" y="102"/>
                    </a:cxn>
                    <a:cxn ang="0">
                      <a:pos x="60" y="108"/>
                    </a:cxn>
                    <a:cxn ang="0">
                      <a:pos x="62" y="102"/>
                    </a:cxn>
                    <a:cxn ang="0">
                      <a:pos x="60" y="94"/>
                    </a:cxn>
                    <a:cxn ang="0">
                      <a:pos x="64" y="86"/>
                    </a:cxn>
                    <a:cxn ang="0">
                      <a:pos x="68" y="80"/>
                    </a:cxn>
                    <a:cxn ang="0">
                      <a:pos x="68" y="74"/>
                    </a:cxn>
                    <a:cxn ang="0">
                      <a:pos x="68" y="82"/>
                    </a:cxn>
                    <a:cxn ang="0">
                      <a:pos x="82" y="78"/>
                    </a:cxn>
                    <a:cxn ang="0">
                      <a:pos x="90" y="72"/>
                    </a:cxn>
                    <a:cxn ang="0">
                      <a:pos x="94" y="50"/>
                    </a:cxn>
                    <a:cxn ang="0">
                      <a:pos x="92" y="40"/>
                    </a:cxn>
                    <a:cxn ang="0">
                      <a:pos x="84" y="26"/>
                    </a:cxn>
                    <a:cxn ang="0">
                      <a:pos x="80" y="20"/>
                    </a:cxn>
                    <a:cxn ang="0">
                      <a:pos x="76" y="12"/>
                    </a:cxn>
                  </a:cxnLst>
                  <a:rect l="0" t="0" r="r" b="b"/>
                  <a:pathLst>
                    <a:path w="136" h="148">
                      <a:moveTo>
                        <a:pt x="76" y="12"/>
                      </a:moveTo>
                      <a:lnTo>
                        <a:pt x="78" y="6"/>
                      </a:lnTo>
                      <a:lnTo>
                        <a:pt x="80" y="4"/>
                      </a:lnTo>
                      <a:lnTo>
                        <a:pt x="86" y="0"/>
                      </a:lnTo>
                      <a:lnTo>
                        <a:pt x="98" y="10"/>
                      </a:lnTo>
                      <a:lnTo>
                        <a:pt x="110" y="24"/>
                      </a:lnTo>
                      <a:lnTo>
                        <a:pt x="116" y="30"/>
                      </a:lnTo>
                      <a:lnTo>
                        <a:pt x="118" y="38"/>
                      </a:lnTo>
                      <a:lnTo>
                        <a:pt x="122" y="46"/>
                      </a:lnTo>
                      <a:lnTo>
                        <a:pt x="122" y="52"/>
                      </a:lnTo>
                      <a:lnTo>
                        <a:pt x="120" y="56"/>
                      </a:lnTo>
                      <a:lnTo>
                        <a:pt x="118" y="60"/>
                      </a:lnTo>
                      <a:lnTo>
                        <a:pt x="126" y="78"/>
                      </a:lnTo>
                      <a:lnTo>
                        <a:pt x="136" y="102"/>
                      </a:lnTo>
                      <a:lnTo>
                        <a:pt x="134" y="110"/>
                      </a:lnTo>
                      <a:lnTo>
                        <a:pt x="132" y="114"/>
                      </a:lnTo>
                      <a:lnTo>
                        <a:pt x="130" y="114"/>
                      </a:lnTo>
                      <a:lnTo>
                        <a:pt x="126" y="114"/>
                      </a:lnTo>
                      <a:lnTo>
                        <a:pt x="126" y="110"/>
                      </a:lnTo>
                      <a:lnTo>
                        <a:pt x="130" y="106"/>
                      </a:lnTo>
                      <a:lnTo>
                        <a:pt x="122" y="108"/>
                      </a:lnTo>
                      <a:lnTo>
                        <a:pt x="118" y="110"/>
                      </a:lnTo>
                      <a:lnTo>
                        <a:pt x="116" y="120"/>
                      </a:lnTo>
                      <a:lnTo>
                        <a:pt x="116" y="116"/>
                      </a:lnTo>
                      <a:lnTo>
                        <a:pt x="114" y="114"/>
                      </a:lnTo>
                      <a:lnTo>
                        <a:pt x="108" y="120"/>
                      </a:lnTo>
                      <a:lnTo>
                        <a:pt x="104" y="122"/>
                      </a:lnTo>
                      <a:lnTo>
                        <a:pt x="100" y="122"/>
                      </a:lnTo>
                      <a:lnTo>
                        <a:pt x="92" y="122"/>
                      </a:lnTo>
                      <a:lnTo>
                        <a:pt x="88" y="120"/>
                      </a:lnTo>
                      <a:lnTo>
                        <a:pt x="84" y="120"/>
                      </a:lnTo>
                      <a:lnTo>
                        <a:pt x="82" y="120"/>
                      </a:lnTo>
                      <a:lnTo>
                        <a:pt x="82" y="122"/>
                      </a:lnTo>
                      <a:lnTo>
                        <a:pt x="86" y="128"/>
                      </a:lnTo>
                      <a:lnTo>
                        <a:pt x="90" y="132"/>
                      </a:lnTo>
                      <a:lnTo>
                        <a:pt x="86" y="138"/>
                      </a:lnTo>
                      <a:lnTo>
                        <a:pt x="82" y="148"/>
                      </a:lnTo>
                      <a:lnTo>
                        <a:pt x="74" y="144"/>
                      </a:lnTo>
                      <a:lnTo>
                        <a:pt x="70" y="138"/>
                      </a:lnTo>
                      <a:lnTo>
                        <a:pt x="66" y="132"/>
                      </a:lnTo>
                      <a:lnTo>
                        <a:pt x="64" y="122"/>
                      </a:lnTo>
                      <a:lnTo>
                        <a:pt x="54" y="122"/>
                      </a:lnTo>
                      <a:lnTo>
                        <a:pt x="46" y="124"/>
                      </a:lnTo>
                      <a:lnTo>
                        <a:pt x="38" y="126"/>
                      </a:lnTo>
                      <a:lnTo>
                        <a:pt x="30" y="130"/>
                      </a:lnTo>
                      <a:lnTo>
                        <a:pt x="20" y="130"/>
                      </a:lnTo>
                      <a:lnTo>
                        <a:pt x="20" y="136"/>
                      </a:lnTo>
                      <a:lnTo>
                        <a:pt x="8" y="134"/>
                      </a:lnTo>
                      <a:lnTo>
                        <a:pt x="2" y="134"/>
                      </a:lnTo>
                      <a:lnTo>
                        <a:pt x="0" y="132"/>
                      </a:lnTo>
                      <a:lnTo>
                        <a:pt x="0" y="128"/>
                      </a:lnTo>
                      <a:lnTo>
                        <a:pt x="6" y="126"/>
                      </a:lnTo>
                      <a:lnTo>
                        <a:pt x="8" y="124"/>
                      </a:lnTo>
                      <a:lnTo>
                        <a:pt x="14" y="116"/>
                      </a:lnTo>
                      <a:lnTo>
                        <a:pt x="20" y="108"/>
                      </a:lnTo>
                      <a:lnTo>
                        <a:pt x="24" y="106"/>
                      </a:lnTo>
                      <a:lnTo>
                        <a:pt x="28" y="106"/>
                      </a:lnTo>
                      <a:lnTo>
                        <a:pt x="34" y="106"/>
                      </a:lnTo>
                      <a:lnTo>
                        <a:pt x="36" y="104"/>
                      </a:lnTo>
                      <a:lnTo>
                        <a:pt x="42" y="102"/>
                      </a:lnTo>
                      <a:lnTo>
                        <a:pt x="46" y="102"/>
                      </a:lnTo>
                      <a:lnTo>
                        <a:pt x="52" y="102"/>
                      </a:lnTo>
                      <a:lnTo>
                        <a:pt x="54" y="104"/>
                      </a:lnTo>
                      <a:lnTo>
                        <a:pt x="60" y="108"/>
                      </a:lnTo>
                      <a:lnTo>
                        <a:pt x="62" y="106"/>
                      </a:lnTo>
                      <a:lnTo>
                        <a:pt x="62" y="102"/>
                      </a:lnTo>
                      <a:lnTo>
                        <a:pt x="62" y="96"/>
                      </a:lnTo>
                      <a:lnTo>
                        <a:pt x="60" y="94"/>
                      </a:lnTo>
                      <a:lnTo>
                        <a:pt x="62" y="90"/>
                      </a:lnTo>
                      <a:lnTo>
                        <a:pt x="64" y="86"/>
                      </a:lnTo>
                      <a:lnTo>
                        <a:pt x="68" y="84"/>
                      </a:lnTo>
                      <a:lnTo>
                        <a:pt x="68" y="80"/>
                      </a:lnTo>
                      <a:lnTo>
                        <a:pt x="68" y="78"/>
                      </a:lnTo>
                      <a:lnTo>
                        <a:pt x="68" y="74"/>
                      </a:lnTo>
                      <a:lnTo>
                        <a:pt x="70" y="78"/>
                      </a:lnTo>
                      <a:lnTo>
                        <a:pt x="68" y="82"/>
                      </a:lnTo>
                      <a:lnTo>
                        <a:pt x="76" y="80"/>
                      </a:lnTo>
                      <a:lnTo>
                        <a:pt x="82" y="78"/>
                      </a:lnTo>
                      <a:lnTo>
                        <a:pt x="86" y="76"/>
                      </a:lnTo>
                      <a:lnTo>
                        <a:pt x="90" y="72"/>
                      </a:lnTo>
                      <a:lnTo>
                        <a:pt x="92" y="60"/>
                      </a:lnTo>
                      <a:lnTo>
                        <a:pt x="94" y="50"/>
                      </a:lnTo>
                      <a:lnTo>
                        <a:pt x="94" y="44"/>
                      </a:lnTo>
                      <a:lnTo>
                        <a:pt x="92" y="40"/>
                      </a:lnTo>
                      <a:lnTo>
                        <a:pt x="88" y="32"/>
                      </a:lnTo>
                      <a:lnTo>
                        <a:pt x="84" y="26"/>
                      </a:lnTo>
                      <a:lnTo>
                        <a:pt x="82" y="24"/>
                      </a:lnTo>
                      <a:lnTo>
                        <a:pt x="80" y="20"/>
                      </a:lnTo>
                      <a:lnTo>
                        <a:pt x="78" y="16"/>
                      </a:lnTo>
                      <a:lnTo>
                        <a:pt x="76"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2" name="Freeform 246">
                  <a:extLst>
                    <a:ext uri="{FF2B5EF4-FFF2-40B4-BE49-F238E27FC236}">
                      <a16:creationId xmlns:a16="http://schemas.microsoft.com/office/drawing/2014/main" id="{08DD6E4E-3D3E-4C9C-B61E-040930CC2846}"/>
                    </a:ext>
                  </a:extLst>
                </p:cNvPr>
                <p:cNvSpPr>
                  <a:spLocks/>
                </p:cNvSpPr>
                <p:nvPr/>
              </p:nvSpPr>
              <p:spPr bwMode="ltGray">
                <a:xfrm>
                  <a:off x="4710" y="1510"/>
                  <a:ext cx="32" cy="26"/>
                </a:xfrm>
                <a:custGeom>
                  <a:avLst/>
                  <a:gdLst/>
                  <a:ahLst/>
                  <a:cxnLst>
                    <a:cxn ang="0">
                      <a:pos x="14" y="4"/>
                    </a:cxn>
                    <a:cxn ang="0">
                      <a:pos x="16" y="4"/>
                    </a:cxn>
                    <a:cxn ang="0">
                      <a:pos x="14" y="0"/>
                    </a:cxn>
                    <a:cxn ang="0">
                      <a:pos x="22" y="0"/>
                    </a:cxn>
                    <a:cxn ang="0">
                      <a:pos x="26" y="2"/>
                    </a:cxn>
                    <a:cxn ang="0">
                      <a:pos x="32" y="8"/>
                    </a:cxn>
                    <a:cxn ang="0">
                      <a:pos x="30" y="12"/>
                    </a:cxn>
                    <a:cxn ang="0">
                      <a:pos x="24" y="14"/>
                    </a:cxn>
                    <a:cxn ang="0">
                      <a:pos x="14" y="16"/>
                    </a:cxn>
                    <a:cxn ang="0">
                      <a:pos x="14" y="24"/>
                    </a:cxn>
                    <a:cxn ang="0">
                      <a:pos x="12" y="26"/>
                    </a:cxn>
                    <a:cxn ang="0">
                      <a:pos x="10" y="26"/>
                    </a:cxn>
                    <a:cxn ang="0">
                      <a:pos x="6" y="24"/>
                    </a:cxn>
                    <a:cxn ang="0">
                      <a:pos x="4" y="20"/>
                    </a:cxn>
                    <a:cxn ang="0">
                      <a:pos x="0" y="14"/>
                    </a:cxn>
                    <a:cxn ang="0">
                      <a:pos x="0" y="8"/>
                    </a:cxn>
                    <a:cxn ang="0">
                      <a:pos x="2" y="6"/>
                    </a:cxn>
                    <a:cxn ang="0">
                      <a:pos x="4" y="4"/>
                    </a:cxn>
                    <a:cxn ang="0">
                      <a:pos x="8" y="4"/>
                    </a:cxn>
                    <a:cxn ang="0">
                      <a:pos x="14" y="4"/>
                    </a:cxn>
                  </a:cxnLst>
                  <a:rect l="0" t="0" r="r" b="b"/>
                  <a:pathLst>
                    <a:path w="32" h="26">
                      <a:moveTo>
                        <a:pt x="14" y="4"/>
                      </a:moveTo>
                      <a:lnTo>
                        <a:pt x="16" y="4"/>
                      </a:lnTo>
                      <a:lnTo>
                        <a:pt x="14" y="0"/>
                      </a:lnTo>
                      <a:lnTo>
                        <a:pt x="22" y="0"/>
                      </a:lnTo>
                      <a:lnTo>
                        <a:pt x="26" y="2"/>
                      </a:lnTo>
                      <a:lnTo>
                        <a:pt x="32" y="8"/>
                      </a:lnTo>
                      <a:lnTo>
                        <a:pt x="30" y="12"/>
                      </a:lnTo>
                      <a:lnTo>
                        <a:pt x="24" y="14"/>
                      </a:lnTo>
                      <a:lnTo>
                        <a:pt x="14" y="16"/>
                      </a:lnTo>
                      <a:lnTo>
                        <a:pt x="14" y="24"/>
                      </a:lnTo>
                      <a:lnTo>
                        <a:pt x="12" y="26"/>
                      </a:lnTo>
                      <a:lnTo>
                        <a:pt x="10" y="26"/>
                      </a:lnTo>
                      <a:lnTo>
                        <a:pt x="6" y="24"/>
                      </a:lnTo>
                      <a:lnTo>
                        <a:pt x="4" y="20"/>
                      </a:lnTo>
                      <a:lnTo>
                        <a:pt x="0" y="14"/>
                      </a:lnTo>
                      <a:lnTo>
                        <a:pt x="0" y="8"/>
                      </a:lnTo>
                      <a:lnTo>
                        <a:pt x="2" y="6"/>
                      </a:lnTo>
                      <a:lnTo>
                        <a:pt x="4" y="4"/>
                      </a:lnTo>
                      <a:lnTo>
                        <a:pt x="8" y="4"/>
                      </a:lnTo>
                      <a:lnTo>
                        <a:pt x="14"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3" name="Freeform 247">
                  <a:extLst>
                    <a:ext uri="{FF2B5EF4-FFF2-40B4-BE49-F238E27FC236}">
                      <a16:creationId xmlns:a16="http://schemas.microsoft.com/office/drawing/2014/main" id="{3350DD88-72FE-44BF-B678-F71C9E3A8EAF}"/>
                    </a:ext>
                  </a:extLst>
                </p:cNvPr>
                <p:cNvSpPr>
                  <a:spLocks/>
                </p:cNvSpPr>
                <p:nvPr/>
              </p:nvSpPr>
              <p:spPr bwMode="ltGray">
                <a:xfrm>
                  <a:off x="4670" y="1516"/>
                  <a:ext cx="40" cy="52"/>
                </a:xfrm>
                <a:custGeom>
                  <a:avLst/>
                  <a:gdLst/>
                  <a:ahLst/>
                  <a:cxnLst>
                    <a:cxn ang="0">
                      <a:pos x="12" y="24"/>
                    </a:cxn>
                    <a:cxn ang="0">
                      <a:pos x="4" y="20"/>
                    </a:cxn>
                    <a:cxn ang="0">
                      <a:pos x="2" y="16"/>
                    </a:cxn>
                    <a:cxn ang="0">
                      <a:pos x="0" y="12"/>
                    </a:cxn>
                    <a:cxn ang="0">
                      <a:pos x="2" y="8"/>
                    </a:cxn>
                    <a:cxn ang="0">
                      <a:pos x="6" y="4"/>
                    </a:cxn>
                    <a:cxn ang="0">
                      <a:pos x="14" y="0"/>
                    </a:cxn>
                    <a:cxn ang="0">
                      <a:pos x="18" y="4"/>
                    </a:cxn>
                    <a:cxn ang="0">
                      <a:pos x="18" y="6"/>
                    </a:cxn>
                    <a:cxn ang="0">
                      <a:pos x="28" y="6"/>
                    </a:cxn>
                    <a:cxn ang="0">
                      <a:pos x="30" y="12"/>
                    </a:cxn>
                    <a:cxn ang="0">
                      <a:pos x="32" y="16"/>
                    </a:cxn>
                    <a:cxn ang="0">
                      <a:pos x="40" y="22"/>
                    </a:cxn>
                    <a:cxn ang="0">
                      <a:pos x="36" y="24"/>
                    </a:cxn>
                    <a:cxn ang="0">
                      <a:pos x="34" y="28"/>
                    </a:cxn>
                    <a:cxn ang="0">
                      <a:pos x="36" y="32"/>
                    </a:cxn>
                    <a:cxn ang="0">
                      <a:pos x="38" y="36"/>
                    </a:cxn>
                    <a:cxn ang="0">
                      <a:pos x="38" y="40"/>
                    </a:cxn>
                    <a:cxn ang="0">
                      <a:pos x="40" y="42"/>
                    </a:cxn>
                    <a:cxn ang="0">
                      <a:pos x="38" y="48"/>
                    </a:cxn>
                    <a:cxn ang="0">
                      <a:pos x="38" y="52"/>
                    </a:cxn>
                    <a:cxn ang="0">
                      <a:pos x="32" y="50"/>
                    </a:cxn>
                    <a:cxn ang="0">
                      <a:pos x="24" y="46"/>
                    </a:cxn>
                    <a:cxn ang="0">
                      <a:pos x="18" y="42"/>
                    </a:cxn>
                    <a:cxn ang="0">
                      <a:pos x="18" y="36"/>
                    </a:cxn>
                    <a:cxn ang="0">
                      <a:pos x="18" y="30"/>
                    </a:cxn>
                    <a:cxn ang="0">
                      <a:pos x="12" y="24"/>
                    </a:cxn>
                  </a:cxnLst>
                  <a:rect l="0" t="0" r="r" b="b"/>
                  <a:pathLst>
                    <a:path w="40" h="52">
                      <a:moveTo>
                        <a:pt x="12" y="24"/>
                      </a:moveTo>
                      <a:lnTo>
                        <a:pt x="4" y="20"/>
                      </a:lnTo>
                      <a:lnTo>
                        <a:pt x="2" y="16"/>
                      </a:lnTo>
                      <a:lnTo>
                        <a:pt x="0" y="12"/>
                      </a:lnTo>
                      <a:lnTo>
                        <a:pt x="2" y="8"/>
                      </a:lnTo>
                      <a:lnTo>
                        <a:pt x="6" y="4"/>
                      </a:lnTo>
                      <a:lnTo>
                        <a:pt x="14" y="0"/>
                      </a:lnTo>
                      <a:lnTo>
                        <a:pt x="18" y="4"/>
                      </a:lnTo>
                      <a:lnTo>
                        <a:pt x="18" y="6"/>
                      </a:lnTo>
                      <a:lnTo>
                        <a:pt x="28" y="6"/>
                      </a:lnTo>
                      <a:lnTo>
                        <a:pt x="30" y="12"/>
                      </a:lnTo>
                      <a:lnTo>
                        <a:pt x="32" y="16"/>
                      </a:lnTo>
                      <a:lnTo>
                        <a:pt x="40" y="22"/>
                      </a:lnTo>
                      <a:lnTo>
                        <a:pt x="36" y="24"/>
                      </a:lnTo>
                      <a:lnTo>
                        <a:pt x="34" y="28"/>
                      </a:lnTo>
                      <a:lnTo>
                        <a:pt x="36" y="32"/>
                      </a:lnTo>
                      <a:lnTo>
                        <a:pt x="38" y="36"/>
                      </a:lnTo>
                      <a:lnTo>
                        <a:pt x="38" y="40"/>
                      </a:lnTo>
                      <a:lnTo>
                        <a:pt x="40" y="42"/>
                      </a:lnTo>
                      <a:lnTo>
                        <a:pt x="38" y="48"/>
                      </a:lnTo>
                      <a:lnTo>
                        <a:pt x="38" y="52"/>
                      </a:lnTo>
                      <a:lnTo>
                        <a:pt x="32" y="50"/>
                      </a:lnTo>
                      <a:lnTo>
                        <a:pt x="24" y="46"/>
                      </a:lnTo>
                      <a:lnTo>
                        <a:pt x="18" y="42"/>
                      </a:lnTo>
                      <a:lnTo>
                        <a:pt x="18" y="36"/>
                      </a:lnTo>
                      <a:lnTo>
                        <a:pt x="18" y="30"/>
                      </a:lnTo>
                      <a:lnTo>
                        <a:pt x="12"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4" name="Freeform 248">
                  <a:extLst>
                    <a:ext uri="{FF2B5EF4-FFF2-40B4-BE49-F238E27FC236}">
                      <a16:creationId xmlns:a16="http://schemas.microsoft.com/office/drawing/2014/main" id="{F5742E18-F63A-4F61-A693-7DF33FC77E31}"/>
                    </a:ext>
                  </a:extLst>
                </p:cNvPr>
                <p:cNvSpPr>
                  <a:spLocks/>
                </p:cNvSpPr>
                <p:nvPr/>
              </p:nvSpPr>
              <p:spPr bwMode="ltGray">
                <a:xfrm>
                  <a:off x="4574" y="1674"/>
                  <a:ext cx="24" cy="56"/>
                </a:xfrm>
                <a:custGeom>
                  <a:avLst/>
                  <a:gdLst/>
                  <a:ahLst/>
                  <a:cxnLst>
                    <a:cxn ang="0">
                      <a:pos x="24" y="0"/>
                    </a:cxn>
                    <a:cxn ang="0">
                      <a:pos x="24" y="12"/>
                    </a:cxn>
                    <a:cxn ang="0">
                      <a:pos x="22" y="32"/>
                    </a:cxn>
                    <a:cxn ang="0">
                      <a:pos x="16" y="56"/>
                    </a:cxn>
                    <a:cxn ang="0">
                      <a:pos x="4" y="44"/>
                    </a:cxn>
                    <a:cxn ang="0">
                      <a:pos x="2" y="38"/>
                    </a:cxn>
                    <a:cxn ang="0">
                      <a:pos x="0" y="32"/>
                    </a:cxn>
                    <a:cxn ang="0">
                      <a:pos x="0" y="20"/>
                    </a:cxn>
                    <a:cxn ang="0">
                      <a:pos x="4" y="10"/>
                    </a:cxn>
                    <a:cxn ang="0">
                      <a:pos x="8" y="4"/>
                    </a:cxn>
                    <a:cxn ang="0">
                      <a:pos x="12" y="4"/>
                    </a:cxn>
                    <a:cxn ang="0">
                      <a:pos x="18" y="2"/>
                    </a:cxn>
                    <a:cxn ang="0">
                      <a:pos x="24" y="0"/>
                    </a:cxn>
                  </a:cxnLst>
                  <a:rect l="0" t="0" r="r" b="b"/>
                  <a:pathLst>
                    <a:path w="24" h="56">
                      <a:moveTo>
                        <a:pt x="24" y="0"/>
                      </a:moveTo>
                      <a:lnTo>
                        <a:pt x="24" y="12"/>
                      </a:lnTo>
                      <a:lnTo>
                        <a:pt x="22" y="32"/>
                      </a:lnTo>
                      <a:lnTo>
                        <a:pt x="16" y="56"/>
                      </a:lnTo>
                      <a:lnTo>
                        <a:pt x="4" y="44"/>
                      </a:lnTo>
                      <a:lnTo>
                        <a:pt x="2" y="38"/>
                      </a:lnTo>
                      <a:lnTo>
                        <a:pt x="0" y="32"/>
                      </a:lnTo>
                      <a:lnTo>
                        <a:pt x="0" y="20"/>
                      </a:lnTo>
                      <a:lnTo>
                        <a:pt x="4" y="10"/>
                      </a:lnTo>
                      <a:lnTo>
                        <a:pt x="8" y="4"/>
                      </a:lnTo>
                      <a:lnTo>
                        <a:pt x="12" y="4"/>
                      </a:lnTo>
                      <a:lnTo>
                        <a:pt x="18" y="2"/>
                      </a:lnTo>
                      <a:lnTo>
                        <a:pt x="2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5" name="Freeform 249">
                  <a:extLst>
                    <a:ext uri="{FF2B5EF4-FFF2-40B4-BE49-F238E27FC236}">
                      <a16:creationId xmlns:a16="http://schemas.microsoft.com/office/drawing/2014/main" id="{A59666A8-D433-45B3-B01C-8C74869B7B41}"/>
                    </a:ext>
                  </a:extLst>
                </p:cNvPr>
                <p:cNvSpPr>
                  <a:spLocks/>
                </p:cNvSpPr>
                <p:nvPr/>
              </p:nvSpPr>
              <p:spPr bwMode="ltGray">
                <a:xfrm>
                  <a:off x="4408" y="1766"/>
                  <a:ext cx="34" cy="36"/>
                </a:xfrm>
                <a:custGeom>
                  <a:avLst/>
                  <a:gdLst/>
                  <a:ahLst/>
                  <a:cxnLst>
                    <a:cxn ang="0">
                      <a:pos x="18" y="36"/>
                    </a:cxn>
                    <a:cxn ang="0">
                      <a:pos x="12" y="34"/>
                    </a:cxn>
                    <a:cxn ang="0">
                      <a:pos x="6" y="30"/>
                    </a:cxn>
                    <a:cxn ang="0">
                      <a:pos x="2" y="24"/>
                    </a:cxn>
                    <a:cxn ang="0">
                      <a:pos x="0" y="20"/>
                    </a:cxn>
                    <a:cxn ang="0">
                      <a:pos x="2" y="16"/>
                    </a:cxn>
                    <a:cxn ang="0">
                      <a:pos x="4" y="12"/>
                    </a:cxn>
                    <a:cxn ang="0">
                      <a:pos x="12" y="6"/>
                    </a:cxn>
                    <a:cxn ang="0">
                      <a:pos x="26" y="2"/>
                    </a:cxn>
                    <a:cxn ang="0">
                      <a:pos x="34" y="0"/>
                    </a:cxn>
                    <a:cxn ang="0">
                      <a:pos x="34" y="10"/>
                    </a:cxn>
                    <a:cxn ang="0">
                      <a:pos x="30" y="20"/>
                    </a:cxn>
                    <a:cxn ang="0">
                      <a:pos x="24" y="32"/>
                    </a:cxn>
                    <a:cxn ang="0">
                      <a:pos x="22" y="34"/>
                    </a:cxn>
                    <a:cxn ang="0">
                      <a:pos x="18" y="36"/>
                    </a:cxn>
                  </a:cxnLst>
                  <a:rect l="0" t="0" r="r" b="b"/>
                  <a:pathLst>
                    <a:path w="34" h="36">
                      <a:moveTo>
                        <a:pt x="18" y="36"/>
                      </a:moveTo>
                      <a:lnTo>
                        <a:pt x="12" y="34"/>
                      </a:lnTo>
                      <a:lnTo>
                        <a:pt x="6" y="30"/>
                      </a:lnTo>
                      <a:lnTo>
                        <a:pt x="2" y="24"/>
                      </a:lnTo>
                      <a:lnTo>
                        <a:pt x="0" y="20"/>
                      </a:lnTo>
                      <a:lnTo>
                        <a:pt x="2" y="16"/>
                      </a:lnTo>
                      <a:lnTo>
                        <a:pt x="4" y="12"/>
                      </a:lnTo>
                      <a:lnTo>
                        <a:pt x="12" y="6"/>
                      </a:lnTo>
                      <a:lnTo>
                        <a:pt x="26" y="2"/>
                      </a:lnTo>
                      <a:lnTo>
                        <a:pt x="34" y="0"/>
                      </a:lnTo>
                      <a:lnTo>
                        <a:pt x="34" y="10"/>
                      </a:lnTo>
                      <a:lnTo>
                        <a:pt x="30" y="20"/>
                      </a:lnTo>
                      <a:lnTo>
                        <a:pt x="24" y="32"/>
                      </a:lnTo>
                      <a:lnTo>
                        <a:pt x="22" y="34"/>
                      </a:lnTo>
                      <a:lnTo>
                        <a:pt x="18"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6" name="Freeform 250">
                  <a:extLst>
                    <a:ext uri="{FF2B5EF4-FFF2-40B4-BE49-F238E27FC236}">
                      <a16:creationId xmlns:a16="http://schemas.microsoft.com/office/drawing/2014/main" id="{26DD8C1E-CADC-4F6C-AA3E-36774A7AB262}"/>
                    </a:ext>
                  </a:extLst>
                </p:cNvPr>
                <p:cNvSpPr>
                  <a:spLocks/>
                </p:cNvSpPr>
                <p:nvPr/>
              </p:nvSpPr>
              <p:spPr bwMode="ltGray">
                <a:xfrm>
                  <a:off x="3964" y="1958"/>
                  <a:ext cx="36" cy="70"/>
                </a:xfrm>
                <a:custGeom>
                  <a:avLst/>
                  <a:gdLst/>
                  <a:ahLst/>
                  <a:cxnLst>
                    <a:cxn ang="0">
                      <a:pos x="36" y="52"/>
                    </a:cxn>
                    <a:cxn ang="0">
                      <a:pos x="34" y="58"/>
                    </a:cxn>
                    <a:cxn ang="0">
                      <a:pos x="30" y="64"/>
                    </a:cxn>
                    <a:cxn ang="0">
                      <a:pos x="22" y="68"/>
                    </a:cxn>
                    <a:cxn ang="0">
                      <a:pos x="16" y="70"/>
                    </a:cxn>
                    <a:cxn ang="0">
                      <a:pos x="12" y="68"/>
                    </a:cxn>
                    <a:cxn ang="0">
                      <a:pos x="8" y="64"/>
                    </a:cxn>
                    <a:cxn ang="0">
                      <a:pos x="6" y="60"/>
                    </a:cxn>
                    <a:cxn ang="0">
                      <a:pos x="4" y="54"/>
                    </a:cxn>
                    <a:cxn ang="0">
                      <a:pos x="2" y="44"/>
                    </a:cxn>
                    <a:cxn ang="0">
                      <a:pos x="0" y="34"/>
                    </a:cxn>
                    <a:cxn ang="0">
                      <a:pos x="2" y="24"/>
                    </a:cxn>
                    <a:cxn ang="0">
                      <a:pos x="4" y="18"/>
                    </a:cxn>
                    <a:cxn ang="0">
                      <a:pos x="6" y="10"/>
                    </a:cxn>
                    <a:cxn ang="0">
                      <a:pos x="8" y="0"/>
                    </a:cxn>
                    <a:cxn ang="0">
                      <a:pos x="14" y="2"/>
                    </a:cxn>
                    <a:cxn ang="0">
                      <a:pos x="16" y="8"/>
                    </a:cxn>
                    <a:cxn ang="0">
                      <a:pos x="26" y="20"/>
                    </a:cxn>
                    <a:cxn ang="0">
                      <a:pos x="34" y="36"/>
                    </a:cxn>
                    <a:cxn ang="0">
                      <a:pos x="36" y="44"/>
                    </a:cxn>
                    <a:cxn ang="0">
                      <a:pos x="36" y="52"/>
                    </a:cxn>
                  </a:cxnLst>
                  <a:rect l="0" t="0" r="r" b="b"/>
                  <a:pathLst>
                    <a:path w="36" h="70">
                      <a:moveTo>
                        <a:pt x="36" y="52"/>
                      </a:moveTo>
                      <a:lnTo>
                        <a:pt x="34" y="58"/>
                      </a:lnTo>
                      <a:lnTo>
                        <a:pt x="30" y="64"/>
                      </a:lnTo>
                      <a:lnTo>
                        <a:pt x="22" y="68"/>
                      </a:lnTo>
                      <a:lnTo>
                        <a:pt x="16" y="70"/>
                      </a:lnTo>
                      <a:lnTo>
                        <a:pt x="12" y="68"/>
                      </a:lnTo>
                      <a:lnTo>
                        <a:pt x="8" y="64"/>
                      </a:lnTo>
                      <a:lnTo>
                        <a:pt x="6" y="60"/>
                      </a:lnTo>
                      <a:lnTo>
                        <a:pt x="4" y="54"/>
                      </a:lnTo>
                      <a:lnTo>
                        <a:pt x="2" y="44"/>
                      </a:lnTo>
                      <a:lnTo>
                        <a:pt x="0" y="34"/>
                      </a:lnTo>
                      <a:lnTo>
                        <a:pt x="2" y="24"/>
                      </a:lnTo>
                      <a:lnTo>
                        <a:pt x="4" y="18"/>
                      </a:lnTo>
                      <a:lnTo>
                        <a:pt x="6" y="10"/>
                      </a:lnTo>
                      <a:lnTo>
                        <a:pt x="8" y="0"/>
                      </a:lnTo>
                      <a:lnTo>
                        <a:pt x="14" y="2"/>
                      </a:lnTo>
                      <a:lnTo>
                        <a:pt x="16" y="8"/>
                      </a:lnTo>
                      <a:lnTo>
                        <a:pt x="26" y="20"/>
                      </a:lnTo>
                      <a:lnTo>
                        <a:pt x="34" y="36"/>
                      </a:lnTo>
                      <a:lnTo>
                        <a:pt x="36" y="44"/>
                      </a:lnTo>
                      <a:lnTo>
                        <a:pt x="36" y="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7" name="Freeform 251">
                  <a:extLst>
                    <a:ext uri="{FF2B5EF4-FFF2-40B4-BE49-F238E27FC236}">
                      <a16:creationId xmlns:a16="http://schemas.microsoft.com/office/drawing/2014/main" id="{02494D81-B250-4157-9D71-BD910191CCED}"/>
                    </a:ext>
                  </a:extLst>
                </p:cNvPr>
                <p:cNvSpPr>
                  <a:spLocks/>
                </p:cNvSpPr>
                <p:nvPr/>
              </p:nvSpPr>
              <p:spPr bwMode="ltGray">
                <a:xfrm>
                  <a:off x="4290" y="1708"/>
                  <a:ext cx="150" cy="270"/>
                </a:xfrm>
                <a:custGeom>
                  <a:avLst/>
                  <a:gdLst/>
                  <a:ahLst/>
                  <a:cxnLst>
                    <a:cxn ang="0">
                      <a:pos x="70" y="228"/>
                    </a:cxn>
                    <a:cxn ang="0">
                      <a:pos x="96" y="220"/>
                    </a:cxn>
                    <a:cxn ang="0">
                      <a:pos x="90" y="216"/>
                    </a:cxn>
                    <a:cxn ang="0">
                      <a:pos x="112" y="200"/>
                    </a:cxn>
                    <a:cxn ang="0">
                      <a:pos x="116" y="194"/>
                    </a:cxn>
                    <a:cxn ang="0">
                      <a:pos x="114" y="186"/>
                    </a:cxn>
                    <a:cxn ang="0">
                      <a:pos x="112" y="176"/>
                    </a:cxn>
                    <a:cxn ang="0">
                      <a:pos x="106" y="146"/>
                    </a:cxn>
                    <a:cxn ang="0">
                      <a:pos x="86" y="118"/>
                    </a:cxn>
                    <a:cxn ang="0">
                      <a:pos x="76" y="106"/>
                    </a:cxn>
                    <a:cxn ang="0">
                      <a:pos x="68" y="102"/>
                    </a:cxn>
                    <a:cxn ang="0">
                      <a:pos x="60" y="92"/>
                    </a:cxn>
                    <a:cxn ang="0">
                      <a:pos x="42" y="78"/>
                    </a:cxn>
                    <a:cxn ang="0">
                      <a:pos x="32" y="64"/>
                    </a:cxn>
                    <a:cxn ang="0">
                      <a:pos x="38" y="58"/>
                    </a:cxn>
                    <a:cxn ang="0">
                      <a:pos x="42" y="48"/>
                    </a:cxn>
                    <a:cxn ang="0">
                      <a:pos x="14" y="38"/>
                    </a:cxn>
                    <a:cxn ang="0">
                      <a:pos x="4" y="30"/>
                    </a:cxn>
                    <a:cxn ang="0">
                      <a:pos x="0" y="18"/>
                    </a:cxn>
                    <a:cxn ang="0">
                      <a:pos x="10" y="14"/>
                    </a:cxn>
                    <a:cxn ang="0">
                      <a:pos x="26" y="12"/>
                    </a:cxn>
                    <a:cxn ang="0">
                      <a:pos x="42" y="2"/>
                    </a:cxn>
                    <a:cxn ang="0">
                      <a:pos x="56" y="2"/>
                    </a:cxn>
                    <a:cxn ang="0">
                      <a:pos x="66" y="6"/>
                    </a:cxn>
                    <a:cxn ang="0">
                      <a:pos x="72" y="12"/>
                    </a:cxn>
                    <a:cxn ang="0">
                      <a:pos x="82" y="24"/>
                    </a:cxn>
                    <a:cxn ang="0">
                      <a:pos x="98" y="30"/>
                    </a:cxn>
                    <a:cxn ang="0">
                      <a:pos x="94" y="42"/>
                    </a:cxn>
                    <a:cxn ang="0">
                      <a:pos x="84" y="42"/>
                    </a:cxn>
                    <a:cxn ang="0">
                      <a:pos x="82" y="48"/>
                    </a:cxn>
                    <a:cxn ang="0">
                      <a:pos x="76" y="56"/>
                    </a:cxn>
                    <a:cxn ang="0">
                      <a:pos x="70" y="70"/>
                    </a:cxn>
                    <a:cxn ang="0">
                      <a:pos x="76" y="88"/>
                    </a:cxn>
                    <a:cxn ang="0">
                      <a:pos x="86" y="96"/>
                    </a:cxn>
                    <a:cxn ang="0">
                      <a:pos x="110" y="124"/>
                    </a:cxn>
                    <a:cxn ang="0">
                      <a:pos x="138" y="148"/>
                    </a:cxn>
                    <a:cxn ang="0">
                      <a:pos x="142" y="170"/>
                    </a:cxn>
                    <a:cxn ang="0">
                      <a:pos x="146" y="198"/>
                    </a:cxn>
                    <a:cxn ang="0">
                      <a:pos x="146" y="210"/>
                    </a:cxn>
                    <a:cxn ang="0">
                      <a:pos x="138" y="220"/>
                    </a:cxn>
                    <a:cxn ang="0">
                      <a:pos x="120" y="232"/>
                    </a:cxn>
                    <a:cxn ang="0">
                      <a:pos x="104" y="242"/>
                    </a:cxn>
                    <a:cxn ang="0">
                      <a:pos x="88" y="266"/>
                    </a:cxn>
                    <a:cxn ang="0">
                      <a:pos x="78" y="270"/>
                    </a:cxn>
                    <a:cxn ang="0">
                      <a:pos x="74" y="268"/>
                    </a:cxn>
                    <a:cxn ang="0">
                      <a:pos x="74" y="252"/>
                    </a:cxn>
                    <a:cxn ang="0">
                      <a:pos x="76" y="242"/>
                    </a:cxn>
                    <a:cxn ang="0">
                      <a:pos x="70" y="236"/>
                    </a:cxn>
                    <a:cxn ang="0">
                      <a:pos x="62" y="234"/>
                    </a:cxn>
                    <a:cxn ang="0">
                      <a:pos x="64" y="232"/>
                    </a:cxn>
                  </a:cxnLst>
                  <a:rect l="0" t="0" r="r" b="b"/>
                  <a:pathLst>
                    <a:path w="150" h="270">
                      <a:moveTo>
                        <a:pt x="64" y="232"/>
                      </a:moveTo>
                      <a:lnTo>
                        <a:pt x="70" y="228"/>
                      </a:lnTo>
                      <a:lnTo>
                        <a:pt x="78" y="226"/>
                      </a:lnTo>
                      <a:lnTo>
                        <a:pt x="96" y="220"/>
                      </a:lnTo>
                      <a:lnTo>
                        <a:pt x="92" y="216"/>
                      </a:lnTo>
                      <a:lnTo>
                        <a:pt x="90" y="216"/>
                      </a:lnTo>
                      <a:lnTo>
                        <a:pt x="88" y="214"/>
                      </a:lnTo>
                      <a:lnTo>
                        <a:pt x="112" y="200"/>
                      </a:lnTo>
                      <a:lnTo>
                        <a:pt x="114" y="198"/>
                      </a:lnTo>
                      <a:lnTo>
                        <a:pt x="116" y="194"/>
                      </a:lnTo>
                      <a:lnTo>
                        <a:pt x="114" y="190"/>
                      </a:lnTo>
                      <a:lnTo>
                        <a:pt x="114" y="186"/>
                      </a:lnTo>
                      <a:lnTo>
                        <a:pt x="114" y="182"/>
                      </a:lnTo>
                      <a:lnTo>
                        <a:pt x="112" y="176"/>
                      </a:lnTo>
                      <a:lnTo>
                        <a:pt x="112" y="160"/>
                      </a:lnTo>
                      <a:lnTo>
                        <a:pt x="106" y="146"/>
                      </a:lnTo>
                      <a:lnTo>
                        <a:pt x="100" y="136"/>
                      </a:lnTo>
                      <a:lnTo>
                        <a:pt x="86" y="118"/>
                      </a:lnTo>
                      <a:lnTo>
                        <a:pt x="82" y="112"/>
                      </a:lnTo>
                      <a:lnTo>
                        <a:pt x="76" y="106"/>
                      </a:lnTo>
                      <a:lnTo>
                        <a:pt x="70" y="106"/>
                      </a:lnTo>
                      <a:lnTo>
                        <a:pt x="68" y="102"/>
                      </a:lnTo>
                      <a:lnTo>
                        <a:pt x="66" y="96"/>
                      </a:lnTo>
                      <a:lnTo>
                        <a:pt x="60" y="92"/>
                      </a:lnTo>
                      <a:lnTo>
                        <a:pt x="52" y="86"/>
                      </a:lnTo>
                      <a:lnTo>
                        <a:pt x="42" y="78"/>
                      </a:lnTo>
                      <a:lnTo>
                        <a:pt x="34" y="70"/>
                      </a:lnTo>
                      <a:lnTo>
                        <a:pt x="32" y="64"/>
                      </a:lnTo>
                      <a:lnTo>
                        <a:pt x="30" y="60"/>
                      </a:lnTo>
                      <a:lnTo>
                        <a:pt x="38" y="58"/>
                      </a:lnTo>
                      <a:lnTo>
                        <a:pt x="42" y="54"/>
                      </a:lnTo>
                      <a:lnTo>
                        <a:pt x="42" y="48"/>
                      </a:lnTo>
                      <a:lnTo>
                        <a:pt x="26" y="44"/>
                      </a:lnTo>
                      <a:lnTo>
                        <a:pt x="14" y="38"/>
                      </a:lnTo>
                      <a:lnTo>
                        <a:pt x="8" y="34"/>
                      </a:lnTo>
                      <a:lnTo>
                        <a:pt x="4" y="30"/>
                      </a:lnTo>
                      <a:lnTo>
                        <a:pt x="0" y="24"/>
                      </a:lnTo>
                      <a:lnTo>
                        <a:pt x="0" y="18"/>
                      </a:lnTo>
                      <a:lnTo>
                        <a:pt x="0" y="14"/>
                      </a:lnTo>
                      <a:lnTo>
                        <a:pt x="10" y="14"/>
                      </a:lnTo>
                      <a:lnTo>
                        <a:pt x="16" y="14"/>
                      </a:lnTo>
                      <a:lnTo>
                        <a:pt x="26" y="12"/>
                      </a:lnTo>
                      <a:lnTo>
                        <a:pt x="34" y="6"/>
                      </a:lnTo>
                      <a:lnTo>
                        <a:pt x="42" y="2"/>
                      </a:lnTo>
                      <a:lnTo>
                        <a:pt x="50" y="0"/>
                      </a:lnTo>
                      <a:lnTo>
                        <a:pt x="56" y="2"/>
                      </a:lnTo>
                      <a:lnTo>
                        <a:pt x="60" y="4"/>
                      </a:lnTo>
                      <a:lnTo>
                        <a:pt x="66" y="6"/>
                      </a:lnTo>
                      <a:lnTo>
                        <a:pt x="70" y="6"/>
                      </a:lnTo>
                      <a:lnTo>
                        <a:pt x="72" y="12"/>
                      </a:lnTo>
                      <a:lnTo>
                        <a:pt x="74" y="16"/>
                      </a:lnTo>
                      <a:lnTo>
                        <a:pt x="82" y="24"/>
                      </a:lnTo>
                      <a:lnTo>
                        <a:pt x="90" y="28"/>
                      </a:lnTo>
                      <a:lnTo>
                        <a:pt x="98" y="30"/>
                      </a:lnTo>
                      <a:lnTo>
                        <a:pt x="96" y="36"/>
                      </a:lnTo>
                      <a:lnTo>
                        <a:pt x="94" y="42"/>
                      </a:lnTo>
                      <a:lnTo>
                        <a:pt x="90" y="42"/>
                      </a:lnTo>
                      <a:lnTo>
                        <a:pt x="84" y="42"/>
                      </a:lnTo>
                      <a:lnTo>
                        <a:pt x="82" y="42"/>
                      </a:lnTo>
                      <a:lnTo>
                        <a:pt x="82" y="48"/>
                      </a:lnTo>
                      <a:lnTo>
                        <a:pt x="80" y="52"/>
                      </a:lnTo>
                      <a:lnTo>
                        <a:pt x="76" y="56"/>
                      </a:lnTo>
                      <a:lnTo>
                        <a:pt x="72" y="64"/>
                      </a:lnTo>
                      <a:lnTo>
                        <a:pt x="70" y="70"/>
                      </a:lnTo>
                      <a:lnTo>
                        <a:pt x="72" y="84"/>
                      </a:lnTo>
                      <a:lnTo>
                        <a:pt x="76" y="88"/>
                      </a:lnTo>
                      <a:lnTo>
                        <a:pt x="78" y="92"/>
                      </a:lnTo>
                      <a:lnTo>
                        <a:pt x="86" y="96"/>
                      </a:lnTo>
                      <a:lnTo>
                        <a:pt x="98" y="110"/>
                      </a:lnTo>
                      <a:lnTo>
                        <a:pt x="110" y="124"/>
                      </a:lnTo>
                      <a:lnTo>
                        <a:pt x="122" y="136"/>
                      </a:lnTo>
                      <a:lnTo>
                        <a:pt x="138" y="148"/>
                      </a:lnTo>
                      <a:lnTo>
                        <a:pt x="138" y="156"/>
                      </a:lnTo>
                      <a:lnTo>
                        <a:pt x="142" y="170"/>
                      </a:lnTo>
                      <a:lnTo>
                        <a:pt x="150" y="192"/>
                      </a:lnTo>
                      <a:lnTo>
                        <a:pt x="146" y="198"/>
                      </a:lnTo>
                      <a:lnTo>
                        <a:pt x="146" y="204"/>
                      </a:lnTo>
                      <a:lnTo>
                        <a:pt x="146" y="210"/>
                      </a:lnTo>
                      <a:lnTo>
                        <a:pt x="144" y="214"/>
                      </a:lnTo>
                      <a:lnTo>
                        <a:pt x="138" y="220"/>
                      </a:lnTo>
                      <a:lnTo>
                        <a:pt x="128" y="228"/>
                      </a:lnTo>
                      <a:lnTo>
                        <a:pt x="120" y="232"/>
                      </a:lnTo>
                      <a:lnTo>
                        <a:pt x="112" y="234"/>
                      </a:lnTo>
                      <a:lnTo>
                        <a:pt x="104" y="242"/>
                      </a:lnTo>
                      <a:lnTo>
                        <a:pt x="98" y="254"/>
                      </a:lnTo>
                      <a:lnTo>
                        <a:pt x="88" y="266"/>
                      </a:lnTo>
                      <a:lnTo>
                        <a:pt x="84" y="270"/>
                      </a:lnTo>
                      <a:lnTo>
                        <a:pt x="78" y="270"/>
                      </a:lnTo>
                      <a:lnTo>
                        <a:pt x="76" y="270"/>
                      </a:lnTo>
                      <a:lnTo>
                        <a:pt x="74" y="268"/>
                      </a:lnTo>
                      <a:lnTo>
                        <a:pt x="74" y="260"/>
                      </a:lnTo>
                      <a:lnTo>
                        <a:pt x="74" y="252"/>
                      </a:lnTo>
                      <a:lnTo>
                        <a:pt x="76" y="246"/>
                      </a:lnTo>
                      <a:lnTo>
                        <a:pt x="76" y="242"/>
                      </a:lnTo>
                      <a:lnTo>
                        <a:pt x="74" y="236"/>
                      </a:lnTo>
                      <a:lnTo>
                        <a:pt x="70" y="236"/>
                      </a:lnTo>
                      <a:lnTo>
                        <a:pt x="66" y="234"/>
                      </a:lnTo>
                      <a:lnTo>
                        <a:pt x="62" y="234"/>
                      </a:lnTo>
                      <a:lnTo>
                        <a:pt x="60" y="234"/>
                      </a:lnTo>
                      <a:lnTo>
                        <a:pt x="64" y="2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8" name="Freeform 252">
                  <a:extLst>
                    <a:ext uri="{FF2B5EF4-FFF2-40B4-BE49-F238E27FC236}">
                      <a16:creationId xmlns:a16="http://schemas.microsoft.com/office/drawing/2014/main" id="{D0D40573-CEAC-4846-B67F-AFEEB949303F}"/>
                    </a:ext>
                  </a:extLst>
                </p:cNvPr>
                <p:cNvSpPr>
                  <a:spLocks/>
                </p:cNvSpPr>
                <p:nvPr/>
              </p:nvSpPr>
              <p:spPr bwMode="ltGray">
                <a:xfrm>
                  <a:off x="4320" y="1868"/>
                  <a:ext cx="86" cy="76"/>
                </a:xfrm>
                <a:custGeom>
                  <a:avLst/>
                  <a:gdLst/>
                  <a:ahLst/>
                  <a:cxnLst>
                    <a:cxn ang="0">
                      <a:pos x="80" y="0"/>
                    </a:cxn>
                    <a:cxn ang="0">
                      <a:pos x="78" y="0"/>
                    </a:cxn>
                    <a:cxn ang="0">
                      <a:pos x="74" y="2"/>
                    </a:cxn>
                    <a:cxn ang="0">
                      <a:pos x="70" y="0"/>
                    </a:cxn>
                    <a:cxn ang="0">
                      <a:pos x="66" y="0"/>
                    </a:cxn>
                    <a:cxn ang="0">
                      <a:pos x="62" y="0"/>
                    </a:cxn>
                    <a:cxn ang="0">
                      <a:pos x="60" y="4"/>
                    </a:cxn>
                    <a:cxn ang="0">
                      <a:pos x="58" y="10"/>
                    </a:cxn>
                    <a:cxn ang="0">
                      <a:pos x="52" y="8"/>
                    </a:cxn>
                    <a:cxn ang="0">
                      <a:pos x="46" y="4"/>
                    </a:cxn>
                    <a:cxn ang="0">
                      <a:pos x="40" y="2"/>
                    </a:cxn>
                    <a:cxn ang="0">
                      <a:pos x="30" y="2"/>
                    </a:cxn>
                    <a:cxn ang="0">
                      <a:pos x="18" y="2"/>
                    </a:cxn>
                    <a:cxn ang="0">
                      <a:pos x="10" y="6"/>
                    </a:cxn>
                    <a:cxn ang="0">
                      <a:pos x="6" y="10"/>
                    </a:cxn>
                    <a:cxn ang="0">
                      <a:pos x="2" y="14"/>
                    </a:cxn>
                    <a:cxn ang="0">
                      <a:pos x="2" y="20"/>
                    </a:cxn>
                    <a:cxn ang="0">
                      <a:pos x="0" y="26"/>
                    </a:cxn>
                    <a:cxn ang="0">
                      <a:pos x="2" y="30"/>
                    </a:cxn>
                    <a:cxn ang="0">
                      <a:pos x="4" y="36"/>
                    </a:cxn>
                    <a:cxn ang="0">
                      <a:pos x="6" y="40"/>
                    </a:cxn>
                    <a:cxn ang="0">
                      <a:pos x="8" y="46"/>
                    </a:cxn>
                    <a:cxn ang="0">
                      <a:pos x="10" y="52"/>
                    </a:cxn>
                    <a:cxn ang="0">
                      <a:pos x="10" y="54"/>
                    </a:cxn>
                    <a:cxn ang="0">
                      <a:pos x="12" y="58"/>
                    </a:cxn>
                    <a:cxn ang="0">
                      <a:pos x="14" y="62"/>
                    </a:cxn>
                    <a:cxn ang="0">
                      <a:pos x="18" y="66"/>
                    </a:cxn>
                    <a:cxn ang="0">
                      <a:pos x="24" y="66"/>
                    </a:cxn>
                    <a:cxn ang="0">
                      <a:pos x="24" y="76"/>
                    </a:cxn>
                    <a:cxn ang="0">
                      <a:pos x="30" y="74"/>
                    </a:cxn>
                    <a:cxn ang="0">
                      <a:pos x="34" y="72"/>
                    </a:cxn>
                    <a:cxn ang="0">
                      <a:pos x="40" y="68"/>
                    </a:cxn>
                    <a:cxn ang="0">
                      <a:pos x="48" y="66"/>
                    </a:cxn>
                    <a:cxn ang="0">
                      <a:pos x="66" y="60"/>
                    </a:cxn>
                    <a:cxn ang="0">
                      <a:pos x="62" y="56"/>
                    </a:cxn>
                    <a:cxn ang="0">
                      <a:pos x="60" y="56"/>
                    </a:cxn>
                    <a:cxn ang="0">
                      <a:pos x="58" y="54"/>
                    </a:cxn>
                    <a:cxn ang="0">
                      <a:pos x="82" y="40"/>
                    </a:cxn>
                    <a:cxn ang="0">
                      <a:pos x="84" y="38"/>
                    </a:cxn>
                    <a:cxn ang="0">
                      <a:pos x="86" y="34"/>
                    </a:cxn>
                    <a:cxn ang="0">
                      <a:pos x="84" y="30"/>
                    </a:cxn>
                    <a:cxn ang="0">
                      <a:pos x="84" y="26"/>
                    </a:cxn>
                    <a:cxn ang="0">
                      <a:pos x="84" y="22"/>
                    </a:cxn>
                    <a:cxn ang="0">
                      <a:pos x="82" y="16"/>
                    </a:cxn>
                    <a:cxn ang="0">
                      <a:pos x="82" y="0"/>
                    </a:cxn>
                    <a:cxn ang="0">
                      <a:pos x="80" y="0"/>
                    </a:cxn>
                  </a:cxnLst>
                  <a:rect l="0" t="0" r="r" b="b"/>
                  <a:pathLst>
                    <a:path w="86" h="76">
                      <a:moveTo>
                        <a:pt x="80" y="0"/>
                      </a:moveTo>
                      <a:lnTo>
                        <a:pt x="78" y="0"/>
                      </a:lnTo>
                      <a:lnTo>
                        <a:pt x="74" y="2"/>
                      </a:lnTo>
                      <a:lnTo>
                        <a:pt x="70" y="0"/>
                      </a:lnTo>
                      <a:lnTo>
                        <a:pt x="66" y="0"/>
                      </a:lnTo>
                      <a:lnTo>
                        <a:pt x="62" y="0"/>
                      </a:lnTo>
                      <a:lnTo>
                        <a:pt x="60" y="4"/>
                      </a:lnTo>
                      <a:lnTo>
                        <a:pt x="58" y="10"/>
                      </a:lnTo>
                      <a:lnTo>
                        <a:pt x="52" y="8"/>
                      </a:lnTo>
                      <a:lnTo>
                        <a:pt x="46" y="4"/>
                      </a:lnTo>
                      <a:lnTo>
                        <a:pt x="40" y="2"/>
                      </a:lnTo>
                      <a:lnTo>
                        <a:pt x="30" y="2"/>
                      </a:lnTo>
                      <a:lnTo>
                        <a:pt x="18" y="2"/>
                      </a:lnTo>
                      <a:lnTo>
                        <a:pt x="10" y="6"/>
                      </a:lnTo>
                      <a:lnTo>
                        <a:pt x="6" y="10"/>
                      </a:lnTo>
                      <a:lnTo>
                        <a:pt x="2" y="14"/>
                      </a:lnTo>
                      <a:lnTo>
                        <a:pt x="2" y="20"/>
                      </a:lnTo>
                      <a:lnTo>
                        <a:pt x="0" y="26"/>
                      </a:lnTo>
                      <a:lnTo>
                        <a:pt x="2" y="30"/>
                      </a:lnTo>
                      <a:lnTo>
                        <a:pt x="4" y="36"/>
                      </a:lnTo>
                      <a:lnTo>
                        <a:pt x="6" y="40"/>
                      </a:lnTo>
                      <a:lnTo>
                        <a:pt x="8" y="46"/>
                      </a:lnTo>
                      <a:lnTo>
                        <a:pt x="10" y="52"/>
                      </a:lnTo>
                      <a:lnTo>
                        <a:pt x="10" y="54"/>
                      </a:lnTo>
                      <a:lnTo>
                        <a:pt x="12" y="58"/>
                      </a:lnTo>
                      <a:lnTo>
                        <a:pt x="14" y="62"/>
                      </a:lnTo>
                      <a:lnTo>
                        <a:pt x="18" y="66"/>
                      </a:lnTo>
                      <a:lnTo>
                        <a:pt x="24" y="66"/>
                      </a:lnTo>
                      <a:lnTo>
                        <a:pt x="24" y="76"/>
                      </a:lnTo>
                      <a:lnTo>
                        <a:pt x="30" y="74"/>
                      </a:lnTo>
                      <a:lnTo>
                        <a:pt x="34" y="72"/>
                      </a:lnTo>
                      <a:lnTo>
                        <a:pt x="40" y="68"/>
                      </a:lnTo>
                      <a:lnTo>
                        <a:pt x="48" y="66"/>
                      </a:lnTo>
                      <a:lnTo>
                        <a:pt x="66" y="60"/>
                      </a:lnTo>
                      <a:lnTo>
                        <a:pt x="62" y="56"/>
                      </a:lnTo>
                      <a:lnTo>
                        <a:pt x="60" y="56"/>
                      </a:lnTo>
                      <a:lnTo>
                        <a:pt x="58" y="54"/>
                      </a:lnTo>
                      <a:lnTo>
                        <a:pt x="82" y="40"/>
                      </a:lnTo>
                      <a:lnTo>
                        <a:pt x="84" y="38"/>
                      </a:lnTo>
                      <a:lnTo>
                        <a:pt x="86" y="34"/>
                      </a:lnTo>
                      <a:lnTo>
                        <a:pt x="84" y="30"/>
                      </a:lnTo>
                      <a:lnTo>
                        <a:pt x="84" y="26"/>
                      </a:lnTo>
                      <a:lnTo>
                        <a:pt x="84" y="22"/>
                      </a:lnTo>
                      <a:lnTo>
                        <a:pt x="82" y="16"/>
                      </a:lnTo>
                      <a:lnTo>
                        <a:pt x="82" y="0"/>
                      </a:lnTo>
                      <a:lnTo>
                        <a:pt x="8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89" name="Freeform 253">
                  <a:extLst>
                    <a:ext uri="{FF2B5EF4-FFF2-40B4-BE49-F238E27FC236}">
                      <a16:creationId xmlns:a16="http://schemas.microsoft.com/office/drawing/2014/main" id="{6C44F3FE-3DF3-46D1-847B-2DAB0356F81A}"/>
                    </a:ext>
                  </a:extLst>
                </p:cNvPr>
                <p:cNvSpPr>
                  <a:spLocks/>
                </p:cNvSpPr>
                <p:nvPr/>
              </p:nvSpPr>
              <p:spPr bwMode="ltGray">
                <a:xfrm>
                  <a:off x="4262" y="1722"/>
                  <a:ext cx="140" cy="156"/>
                </a:xfrm>
                <a:custGeom>
                  <a:avLst/>
                  <a:gdLst/>
                  <a:ahLst/>
                  <a:cxnLst>
                    <a:cxn ang="0">
                      <a:pos x="102" y="124"/>
                    </a:cxn>
                    <a:cxn ang="0">
                      <a:pos x="94" y="116"/>
                    </a:cxn>
                    <a:cxn ang="0">
                      <a:pos x="88" y="102"/>
                    </a:cxn>
                    <a:cxn ang="0">
                      <a:pos x="86" y="94"/>
                    </a:cxn>
                    <a:cxn ang="0">
                      <a:pos x="74" y="84"/>
                    </a:cxn>
                    <a:cxn ang="0">
                      <a:pos x="66" y="76"/>
                    </a:cxn>
                    <a:cxn ang="0">
                      <a:pos x="58" y="82"/>
                    </a:cxn>
                    <a:cxn ang="0">
                      <a:pos x="52" y="88"/>
                    </a:cxn>
                    <a:cxn ang="0">
                      <a:pos x="48" y="84"/>
                    </a:cxn>
                    <a:cxn ang="0">
                      <a:pos x="44" y="80"/>
                    </a:cxn>
                    <a:cxn ang="0">
                      <a:pos x="36" y="84"/>
                    </a:cxn>
                    <a:cxn ang="0">
                      <a:pos x="26" y="70"/>
                    </a:cxn>
                    <a:cxn ang="0">
                      <a:pos x="26" y="58"/>
                    </a:cxn>
                    <a:cxn ang="0">
                      <a:pos x="18" y="56"/>
                    </a:cxn>
                    <a:cxn ang="0">
                      <a:pos x="12" y="56"/>
                    </a:cxn>
                    <a:cxn ang="0">
                      <a:pos x="6" y="44"/>
                    </a:cxn>
                    <a:cxn ang="0">
                      <a:pos x="0" y="38"/>
                    </a:cxn>
                    <a:cxn ang="0">
                      <a:pos x="10" y="28"/>
                    </a:cxn>
                    <a:cxn ang="0">
                      <a:pos x="12" y="22"/>
                    </a:cxn>
                    <a:cxn ang="0">
                      <a:pos x="20" y="22"/>
                    </a:cxn>
                    <a:cxn ang="0">
                      <a:pos x="26" y="20"/>
                    </a:cxn>
                    <a:cxn ang="0">
                      <a:pos x="20" y="8"/>
                    </a:cxn>
                    <a:cxn ang="0">
                      <a:pos x="22" y="2"/>
                    </a:cxn>
                    <a:cxn ang="0">
                      <a:pos x="28" y="4"/>
                    </a:cxn>
                    <a:cxn ang="0">
                      <a:pos x="32" y="16"/>
                    </a:cxn>
                    <a:cxn ang="0">
                      <a:pos x="42" y="24"/>
                    </a:cxn>
                    <a:cxn ang="0">
                      <a:pos x="70" y="34"/>
                    </a:cxn>
                    <a:cxn ang="0">
                      <a:pos x="66" y="44"/>
                    </a:cxn>
                    <a:cxn ang="0">
                      <a:pos x="60" y="50"/>
                    </a:cxn>
                    <a:cxn ang="0">
                      <a:pos x="70" y="64"/>
                    </a:cxn>
                    <a:cxn ang="0">
                      <a:pos x="88" y="78"/>
                    </a:cxn>
                    <a:cxn ang="0">
                      <a:pos x="96" y="88"/>
                    </a:cxn>
                    <a:cxn ang="0">
                      <a:pos x="104" y="92"/>
                    </a:cxn>
                    <a:cxn ang="0">
                      <a:pos x="114" y="104"/>
                    </a:cxn>
                    <a:cxn ang="0">
                      <a:pos x="134" y="132"/>
                    </a:cxn>
                    <a:cxn ang="0">
                      <a:pos x="138" y="146"/>
                    </a:cxn>
                    <a:cxn ang="0">
                      <a:pos x="132" y="148"/>
                    </a:cxn>
                    <a:cxn ang="0">
                      <a:pos x="124" y="146"/>
                    </a:cxn>
                    <a:cxn ang="0">
                      <a:pos x="118" y="150"/>
                    </a:cxn>
                    <a:cxn ang="0">
                      <a:pos x="110" y="154"/>
                    </a:cxn>
                  </a:cxnLst>
                  <a:rect l="0" t="0" r="r" b="b"/>
                  <a:pathLst>
                    <a:path w="140" h="156">
                      <a:moveTo>
                        <a:pt x="104" y="150"/>
                      </a:moveTo>
                      <a:lnTo>
                        <a:pt x="102" y="124"/>
                      </a:lnTo>
                      <a:lnTo>
                        <a:pt x="98" y="120"/>
                      </a:lnTo>
                      <a:lnTo>
                        <a:pt x="94" y="116"/>
                      </a:lnTo>
                      <a:lnTo>
                        <a:pt x="90" y="108"/>
                      </a:lnTo>
                      <a:lnTo>
                        <a:pt x="88" y="102"/>
                      </a:lnTo>
                      <a:lnTo>
                        <a:pt x="88" y="98"/>
                      </a:lnTo>
                      <a:lnTo>
                        <a:pt x="86" y="94"/>
                      </a:lnTo>
                      <a:lnTo>
                        <a:pt x="80" y="90"/>
                      </a:lnTo>
                      <a:lnTo>
                        <a:pt x="74" y="84"/>
                      </a:lnTo>
                      <a:lnTo>
                        <a:pt x="70" y="76"/>
                      </a:lnTo>
                      <a:lnTo>
                        <a:pt x="66" y="76"/>
                      </a:lnTo>
                      <a:lnTo>
                        <a:pt x="62" y="78"/>
                      </a:lnTo>
                      <a:lnTo>
                        <a:pt x="58" y="82"/>
                      </a:lnTo>
                      <a:lnTo>
                        <a:pt x="56" y="86"/>
                      </a:lnTo>
                      <a:lnTo>
                        <a:pt x="52" y="88"/>
                      </a:lnTo>
                      <a:lnTo>
                        <a:pt x="50" y="86"/>
                      </a:lnTo>
                      <a:lnTo>
                        <a:pt x="48" y="84"/>
                      </a:lnTo>
                      <a:lnTo>
                        <a:pt x="46" y="82"/>
                      </a:lnTo>
                      <a:lnTo>
                        <a:pt x="44" y="80"/>
                      </a:lnTo>
                      <a:lnTo>
                        <a:pt x="40" y="80"/>
                      </a:lnTo>
                      <a:lnTo>
                        <a:pt x="36" y="84"/>
                      </a:lnTo>
                      <a:lnTo>
                        <a:pt x="28" y="90"/>
                      </a:lnTo>
                      <a:lnTo>
                        <a:pt x="26" y="70"/>
                      </a:lnTo>
                      <a:lnTo>
                        <a:pt x="26" y="64"/>
                      </a:lnTo>
                      <a:lnTo>
                        <a:pt x="26" y="58"/>
                      </a:lnTo>
                      <a:lnTo>
                        <a:pt x="22" y="56"/>
                      </a:lnTo>
                      <a:lnTo>
                        <a:pt x="18" y="56"/>
                      </a:lnTo>
                      <a:lnTo>
                        <a:pt x="16" y="56"/>
                      </a:lnTo>
                      <a:lnTo>
                        <a:pt x="12" y="56"/>
                      </a:lnTo>
                      <a:lnTo>
                        <a:pt x="8" y="52"/>
                      </a:lnTo>
                      <a:lnTo>
                        <a:pt x="6" y="44"/>
                      </a:lnTo>
                      <a:lnTo>
                        <a:pt x="4" y="40"/>
                      </a:lnTo>
                      <a:lnTo>
                        <a:pt x="0" y="38"/>
                      </a:lnTo>
                      <a:lnTo>
                        <a:pt x="8" y="32"/>
                      </a:lnTo>
                      <a:lnTo>
                        <a:pt x="10" y="28"/>
                      </a:lnTo>
                      <a:lnTo>
                        <a:pt x="10" y="24"/>
                      </a:lnTo>
                      <a:lnTo>
                        <a:pt x="12" y="22"/>
                      </a:lnTo>
                      <a:lnTo>
                        <a:pt x="16" y="18"/>
                      </a:lnTo>
                      <a:lnTo>
                        <a:pt x="20" y="22"/>
                      </a:lnTo>
                      <a:lnTo>
                        <a:pt x="22" y="22"/>
                      </a:lnTo>
                      <a:lnTo>
                        <a:pt x="26" y="20"/>
                      </a:lnTo>
                      <a:lnTo>
                        <a:pt x="22" y="14"/>
                      </a:lnTo>
                      <a:lnTo>
                        <a:pt x="20" y="8"/>
                      </a:lnTo>
                      <a:lnTo>
                        <a:pt x="20" y="4"/>
                      </a:lnTo>
                      <a:lnTo>
                        <a:pt x="22" y="2"/>
                      </a:lnTo>
                      <a:lnTo>
                        <a:pt x="28" y="0"/>
                      </a:lnTo>
                      <a:lnTo>
                        <a:pt x="28" y="4"/>
                      </a:lnTo>
                      <a:lnTo>
                        <a:pt x="28" y="10"/>
                      </a:lnTo>
                      <a:lnTo>
                        <a:pt x="32" y="16"/>
                      </a:lnTo>
                      <a:lnTo>
                        <a:pt x="36" y="20"/>
                      </a:lnTo>
                      <a:lnTo>
                        <a:pt x="42" y="24"/>
                      </a:lnTo>
                      <a:lnTo>
                        <a:pt x="54" y="30"/>
                      </a:lnTo>
                      <a:lnTo>
                        <a:pt x="70" y="34"/>
                      </a:lnTo>
                      <a:lnTo>
                        <a:pt x="70" y="40"/>
                      </a:lnTo>
                      <a:lnTo>
                        <a:pt x="66" y="44"/>
                      </a:lnTo>
                      <a:lnTo>
                        <a:pt x="58" y="46"/>
                      </a:lnTo>
                      <a:lnTo>
                        <a:pt x="60" y="50"/>
                      </a:lnTo>
                      <a:lnTo>
                        <a:pt x="62" y="56"/>
                      </a:lnTo>
                      <a:lnTo>
                        <a:pt x="70" y="64"/>
                      </a:lnTo>
                      <a:lnTo>
                        <a:pt x="80" y="72"/>
                      </a:lnTo>
                      <a:lnTo>
                        <a:pt x="88" y="78"/>
                      </a:lnTo>
                      <a:lnTo>
                        <a:pt x="94" y="82"/>
                      </a:lnTo>
                      <a:lnTo>
                        <a:pt x="96" y="88"/>
                      </a:lnTo>
                      <a:lnTo>
                        <a:pt x="98" y="92"/>
                      </a:lnTo>
                      <a:lnTo>
                        <a:pt x="104" y="92"/>
                      </a:lnTo>
                      <a:lnTo>
                        <a:pt x="110" y="98"/>
                      </a:lnTo>
                      <a:lnTo>
                        <a:pt x="114" y="104"/>
                      </a:lnTo>
                      <a:lnTo>
                        <a:pt x="128" y="122"/>
                      </a:lnTo>
                      <a:lnTo>
                        <a:pt x="134" y="132"/>
                      </a:lnTo>
                      <a:lnTo>
                        <a:pt x="140" y="146"/>
                      </a:lnTo>
                      <a:lnTo>
                        <a:pt x="138" y="146"/>
                      </a:lnTo>
                      <a:lnTo>
                        <a:pt x="136" y="146"/>
                      </a:lnTo>
                      <a:lnTo>
                        <a:pt x="132" y="148"/>
                      </a:lnTo>
                      <a:lnTo>
                        <a:pt x="128" y="146"/>
                      </a:lnTo>
                      <a:lnTo>
                        <a:pt x="124" y="146"/>
                      </a:lnTo>
                      <a:lnTo>
                        <a:pt x="120" y="146"/>
                      </a:lnTo>
                      <a:lnTo>
                        <a:pt x="118" y="150"/>
                      </a:lnTo>
                      <a:lnTo>
                        <a:pt x="116" y="156"/>
                      </a:lnTo>
                      <a:lnTo>
                        <a:pt x="110" y="154"/>
                      </a:lnTo>
                      <a:lnTo>
                        <a:pt x="104" y="1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0" name="Freeform 254">
                  <a:extLst>
                    <a:ext uri="{FF2B5EF4-FFF2-40B4-BE49-F238E27FC236}">
                      <a16:creationId xmlns:a16="http://schemas.microsoft.com/office/drawing/2014/main" id="{E61BD0AC-3158-4544-995C-9A9C214EBB9F}"/>
                    </a:ext>
                  </a:extLst>
                </p:cNvPr>
                <p:cNvSpPr>
                  <a:spLocks/>
                </p:cNvSpPr>
                <p:nvPr/>
              </p:nvSpPr>
              <p:spPr bwMode="ltGray">
                <a:xfrm>
                  <a:off x="4230" y="1760"/>
                  <a:ext cx="136" cy="272"/>
                </a:xfrm>
                <a:custGeom>
                  <a:avLst/>
                  <a:gdLst/>
                  <a:ahLst/>
                  <a:cxnLst>
                    <a:cxn ang="0">
                      <a:pos x="96" y="266"/>
                    </a:cxn>
                    <a:cxn ang="0">
                      <a:pos x="92" y="272"/>
                    </a:cxn>
                    <a:cxn ang="0">
                      <a:pos x="84" y="272"/>
                    </a:cxn>
                    <a:cxn ang="0">
                      <a:pos x="76" y="264"/>
                    </a:cxn>
                    <a:cxn ang="0">
                      <a:pos x="68" y="254"/>
                    </a:cxn>
                    <a:cxn ang="0">
                      <a:pos x="56" y="242"/>
                    </a:cxn>
                    <a:cxn ang="0">
                      <a:pos x="44" y="230"/>
                    </a:cxn>
                    <a:cxn ang="0">
                      <a:pos x="34" y="232"/>
                    </a:cxn>
                    <a:cxn ang="0">
                      <a:pos x="30" y="220"/>
                    </a:cxn>
                    <a:cxn ang="0">
                      <a:pos x="32" y="172"/>
                    </a:cxn>
                    <a:cxn ang="0">
                      <a:pos x="42" y="166"/>
                    </a:cxn>
                    <a:cxn ang="0">
                      <a:pos x="44" y="156"/>
                    </a:cxn>
                    <a:cxn ang="0">
                      <a:pos x="40" y="134"/>
                    </a:cxn>
                    <a:cxn ang="0">
                      <a:pos x="30" y="116"/>
                    </a:cxn>
                    <a:cxn ang="0">
                      <a:pos x="20" y="100"/>
                    </a:cxn>
                    <a:cxn ang="0">
                      <a:pos x="22" y="88"/>
                    </a:cxn>
                    <a:cxn ang="0">
                      <a:pos x="22" y="74"/>
                    </a:cxn>
                    <a:cxn ang="0">
                      <a:pos x="12" y="58"/>
                    </a:cxn>
                    <a:cxn ang="0">
                      <a:pos x="2" y="44"/>
                    </a:cxn>
                    <a:cxn ang="0">
                      <a:pos x="2" y="26"/>
                    </a:cxn>
                    <a:cxn ang="0">
                      <a:pos x="8" y="16"/>
                    </a:cxn>
                    <a:cxn ang="0">
                      <a:pos x="22" y="6"/>
                    </a:cxn>
                    <a:cxn ang="0">
                      <a:pos x="36" y="2"/>
                    </a:cxn>
                    <a:cxn ang="0">
                      <a:pos x="40" y="14"/>
                    </a:cxn>
                    <a:cxn ang="0">
                      <a:pos x="48" y="18"/>
                    </a:cxn>
                    <a:cxn ang="0">
                      <a:pos x="54" y="18"/>
                    </a:cxn>
                    <a:cxn ang="0">
                      <a:pos x="58" y="26"/>
                    </a:cxn>
                    <a:cxn ang="0">
                      <a:pos x="60" y="52"/>
                    </a:cxn>
                    <a:cxn ang="0">
                      <a:pos x="72" y="42"/>
                    </a:cxn>
                    <a:cxn ang="0">
                      <a:pos x="78" y="44"/>
                    </a:cxn>
                    <a:cxn ang="0">
                      <a:pos x="82" y="48"/>
                    </a:cxn>
                    <a:cxn ang="0">
                      <a:pos x="88" y="48"/>
                    </a:cxn>
                    <a:cxn ang="0">
                      <a:pos x="94" y="40"/>
                    </a:cxn>
                    <a:cxn ang="0">
                      <a:pos x="102" y="38"/>
                    </a:cxn>
                    <a:cxn ang="0">
                      <a:pos x="112" y="52"/>
                    </a:cxn>
                    <a:cxn ang="0">
                      <a:pos x="120" y="60"/>
                    </a:cxn>
                    <a:cxn ang="0">
                      <a:pos x="122" y="70"/>
                    </a:cxn>
                    <a:cxn ang="0">
                      <a:pos x="130" y="82"/>
                    </a:cxn>
                    <a:cxn ang="0">
                      <a:pos x="136" y="112"/>
                    </a:cxn>
                    <a:cxn ang="0">
                      <a:pos x="120" y="110"/>
                    </a:cxn>
                    <a:cxn ang="0">
                      <a:pos x="100" y="114"/>
                    </a:cxn>
                    <a:cxn ang="0">
                      <a:pos x="92" y="122"/>
                    </a:cxn>
                    <a:cxn ang="0">
                      <a:pos x="90" y="134"/>
                    </a:cxn>
                    <a:cxn ang="0">
                      <a:pos x="94" y="144"/>
                    </a:cxn>
                    <a:cxn ang="0">
                      <a:pos x="98" y="154"/>
                    </a:cxn>
                    <a:cxn ang="0">
                      <a:pos x="86" y="150"/>
                    </a:cxn>
                    <a:cxn ang="0">
                      <a:pos x="68" y="136"/>
                    </a:cxn>
                    <a:cxn ang="0">
                      <a:pos x="52" y="128"/>
                    </a:cxn>
                    <a:cxn ang="0">
                      <a:pos x="50" y="158"/>
                    </a:cxn>
                    <a:cxn ang="0">
                      <a:pos x="48" y="176"/>
                    </a:cxn>
                    <a:cxn ang="0">
                      <a:pos x="48" y="192"/>
                    </a:cxn>
                    <a:cxn ang="0">
                      <a:pos x="52" y="204"/>
                    </a:cxn>
                    <a:cxn ang="0">
                      <a:pos x="60" y="216"/>
                    </a:cxn>
                    <a:cxn ang="0">
                      <a:pos x="66" y="224"/>
                    </a:cxn>
                    <a:cxn ang="0">
                      <a:pos x="68" y="238"/>
                    </a:cxn>
                    <a:cxn ang="0">
                      <a:pos x="74" y="244"/>
                    </a:cxn>
                    <a:cxn ang="0">
                      <a:pos x="104" y="266"/>
                    </a:cxn>
                  </a:cxnLst>
                  <a:rect l="0" t="0" r="r" b="b"/>
                  <a:pathLst>
                    <a:path w="136" h="272">
                      <a:moveTo>
                        <a:pt x="104" y="266"/>
                      </a:moveTo>
                      <a:lnTo>
                        <a:pt x="96" y="266"/>
                      </a:lnTo>
                      <a:lnTo>
                        <a:pt x="94" y="272"/>
                      </a:lnTo>
                      <a:lnTo>
                        <a:pt x="92" y="272"/>
                      </a:lnTo>
                      <a:lnTo>
                        <a:pt x="88" y="272"/>
                      </a:lnTo>
                      <a:lnTo>
                        <a:pt x="84" y="272"/>
                      </a:lnTo>
                      <a:lnTo>
                        <a:pt x="82" y="272"/>
                      </a:lnTo>
                      <a:lnTo>
                        <a:pt x="76" y="264"/>
                      </a:lnTo>
                      <a:lnTo>
                        <a:pt x="72" y="258"/>
                      </a:lnTo>
                      <a:lnTo>
                        <a:pt x="68" y="254"/>
                      </a:lnTo>
                      <a:lnTo>
                        <a:pt x="62" y="254"/>
                      </a:lnTo>
                      <a:lnTo>
                        <a:pt x="56" y="242"/>
                      </a:lnTo>
                      <a:lnTo>
                        <a:pt x="50" y="236"/>
                      </a:lnTo>
                      <a:lnTo>
                        <a:pt x="44" y="230"/>
                      </a:lnTo>
                      <a:lnTo>
                        <a:pt x="38" y="226"/>
                      </a:lnTo>
                      <a:lnTo>
                        <a:pt x="34" y="232"/>
                      </a:lnTo>
                      <a:lnTo>
                        <a:pt x="32" y="228"/>
                      </a:lnTo>
                      <a:lnTo>
                        <a:pt x="30" y="220"/>
                      </a:lnTo>
                      <a:lnTo>
                        <a:pt x="30" y="206"/>
                      </a:lnTo>
                      <a:lnTo>
                        <a:pt x="32" y="172"/>
                      </a:lnTo>
                      <a:lnTo>
                        <a:pt x="38" y="172"/>
                      </a:lnTo>
                      <a:lnTo>
                        <a:pt x="42" y="166"/>
                      </a:lnTo>
                      <a:lnTo>
                        <a:pt x="44" y="162"/>
                      </a:lnTo>
                      <a:lnTo>
                        <a:pt x="44" y="156"/>
                      </a:lnTo>
                      <a:lnTo>
                        <a:pt x="44" y="146"/>
                      </a:lnTo>
                      <a:lnTo>
                        <a:pt x="40" y="134"/>
                      </a:lnTo>
                      <a:lnTo>
                        <a:pt x="34" y="124"/>
                      </a:lnTo>
                      <a:lnTo>
                        <a:pt x="30" y="116"/>
                      </a:lnTo>
                      <a:lnTo>
                        <a:pt x="18" y="106"/>
                      </a:lnTo>
                      <a:lnTo>
                        <a:pt x="20" y="100"/>
                      </a:lnTo>
                      <a:lnTo>
                        <a:pt x="20" y="94"/>
                      </a:lnTo>
                      <a:lnTo>
                        <a:pt x="22" y="88"/>
                      </a:lnTo>
                      <a:lnTo>
                        <a:pt x="22" y="82"/>
                      </a:lnTo>
                      <a:lnTo>
                        <a:pt x="22" y="74"/>
                      </a:lnTo>
                      <a:lnTo>
                        <a:pt x="20" y="68"/>
                      </a:lnTo>
                      <a:lnTo>
                        <a:pt x="12" y="58"/>
                      </a:lnTo>
                      <a:lnTo>
                        <a:pt x="4" y="50"/>
                      </a:lnTo>
                      <a:lnTo>
                        <a:pt x="2" y="44"/>
                      </a:lnTo>
                      <a:lnTo>
                        <a:pt x="0" y="34"/>
                      </a:lnTo>
                      <a:lnTo>
                        <a:pt x="2" y="26"/>
                      </a:lnTo>
                      <a:lnTo>
                        <a:pt x="4" y="22"/>
                      </a:lnTo>
                      <a:lnTo>
                        <a:pt x="8" y="16"/>
                      </a:lnTo>
                      <a:lnTo>
                        <a:pt x="10" y="14"/>
                      </a:lnTo>
                      <a:lnTo>
                        <a:pt x="22" y="6"/>
                      </a:lnTo>
                      <a:lnTo>
                        <a:pt x="32" y="0"/>
                      </a:lnTo>
                      <a:lnTo>
                        <a:pt x="36" y="2"/>
                      </a:lnTo>
                      <a:lnTo>
                        <a:pt x="38" y="6"/>
                      </a:lnTo>
                      <a:lnTo>
                        <a:pt x="40" y="14"/>
                      </a:lnTo>
                      <a:lnTo>
                        <a:pt x="44" y="18"/>
                      </a:lnTo>
                      <a:lnTo>
                        <a:pt x="48" y="18"/>
                      </a:lnTo>
                      <a:lnTo>
                        <a:pt x="50" y="18"/>
                      </a:lnTo>
                      <a:lnTo>
                        <a:pt x="54" y="18"/>
                      </a:lnTo>
                      <a:lnTo>
                        <a:pt x="58" y="20"/>
                      </a:lnTo>
                      <a:lnTo>
                        <a:pt x="58" y="26"/>
                      </a:lnTo>
                      <a:lnTo>
                        <a:pt x="58" y="32"/>
                      </a:lnTo>
                      <a:lnTo>
                        <a:pt x="60" y="52"/>
                      </a:lnTo>
                      <a:lnTo>
                        <a:pt x="68" y="46"/>
                      </a:lnTo>
                      <a:lnTo>
                        <a:pt x="72" y="42"/>
                      </a:lnTo>
                      <a:lnTo>
                        <a:pt x="76" y="42"/>
                      </a:lnTo>
                      <a:lnTo>
                        <a:pt x="78" y="44"/>
                      </a:lnTo>
                      <a:lnTo>
                        <a:pt x="80" y="46"/>
                      </a:lnTo>
                      <a:lnTo>
                        <a:pt x="82" y="48"/>
                      </a:lnTo>
                      <a:lnTo>
                        <a:pt x="84" y="50"/>
                      </a:lnTo>
                      <a:lnTo>
                        <a:pt x="88" y="48"/>
                      </a:lnTo>
                      <a:lnTo>
                        <a:pt x="90" y="44"/>
                      </a:lnTo>
                      <a:lnTo>
                        <a:pt x="94" y="40"/>
                      </a:lnTo>
                      <a:lnTo>
                        <a:pt x="98" y="38"/>
                      </a:lnTo>
                      <a:lnTo>
                        <a:pt x="102" y="38"/>
                      </a:lnTo>
                      <a:lnTo>
                        <a:pt x="106" y="46"/>
                      </a:lnTo>
                      <a:lnTo>
                        <a:pt x="112" y="52"/>
                      </a:lnTo>
                      <a:lnTo>
                        <a:pt x="118" y="56"/>
                      </a:lnTo>
                      <a:lnTo>
                        <a:pt x="120" y="60"/>
                      </a:lnTo>
                      <a:lnTo>
                        <a:pt x="120" y="64"/>
                      </a:lnTo>
                      <a:lnTo>
                        <a:pt x="122" y="70"/>
                      </a:lnTo>
                      <a:lnTo>
                        <a:pt x="126" y="78"/>
                      </a:lnTo>
                      <a:lnTo>
                        <a:pt x="130" y="82"/>
                      </a:lnTo>
                      <a:lnTo>
                        <a:pt x="134" y="86"/>
                      </a:lnTo>
                      <a:lnTo>
                        <a:pt x="136" y="112"/>
                      </a:lnTo>
                      <a:lnTo>
                        <a:pt x="130" y="110"/>
                      </a:lnTo>
                      <a:lnTo>
                        <a:pt x="120" y="110"/>
                      </a:lnTo>
                      <a:lnTo>
                        <a:pt x="108" y="110"/>
                      </a:lnTo>
                      <a:lnTo>
                        <a:pt x="100" y="114"/>
                      </a:lnTo>
                      <a:lnTo>
                        <a:pt x="96" y="118"/>
                      </a:lnTo>
                      <a:lnTo>
                        <a:pt x="92" y="122"/>
                      </a:lnTo>
                      <a:lnTo>
                        <a:pt x="92" y="128"/>
                      </a:lnTo>
                      <a:lnTo>
                        <a:pt x="90" y="134"/>
                      </a:lnTo>
                      <a:lnTo>
                        <a:pt x="92" y="138"/>
                      </a:lnTo>
                      <a:lnTo>
                        <a:pt x="94" y="144"/>
                      </a:lnTo>
                      <a:lnTo>
                        <a:pt x="96" y="148"/>
                      </a:lnTo>
                      <a:lnTo>
                        <a:pt x="98" y="154"/>
                      </a:lnTo>
                      <a:lnTo>
                        <a:pt x="92" y="152"/>
                      </a:lnTo>
                      <a:lnTo>
                        <a:pt x="86" y="150"/>
                      </a:lnTo>
                      <a:lnTo>
                        <a:pt x="76" y="144"/>
                      </a:lnTo>
                      <a:lnTo>
                        <a:pt x="68" y="136"/>
                      </a:lnTo>
                      <a:lnTo>
                        <a:pt x="60" y="128"/>
                      </a:lnTo>
                      <a:lnTo>
                        <a:pt x="52" y="128"/>
                      </a:lnTo>
                      <a:lnTo>
                        <a:pt x="52" y="150"/>
                      </a:lnTo>
                      <a:lnTo>
                        <a:pt x="50" y="158"/>
                      </a:lnTo>
                      <a:lnTo>
                        <a:pt x="48" y="166"/>
                      </a:lnTo>
                      <a:lnTo>
                        <a:pt x="48" y="176"/>
                      </a:lnTo>
                      <a:lnTo>
                        <a:pt x="46" y="188"/>
                      </a:lnTo>
                      <a:lnTo>
                        <a:pt x="48" y="192"/>
                      </a:lnTo>
                      <a:lnTo>
                        <a:pt x="48" y="200"/>
                      </a:lnTo>
                      <a:lnTo>
                        <a:pt x="52" y="204"/>
                      </a:lnTo>
                      <a:lnTo>
                        <a:pt x="60" y="206"/>
                      </a:lnTo>
                      <a:lnTo>
                        <a:pt x="60" y="216"/>
                      </a:lnTo>
                      <a:lnTo>
                        <a:pt x="62" y="220"/>
                      </a:lnTo>
                      <a:lnTo>
                        <a:pt x="66" y="224"/>
                      </a:lnTo>
                      <a:lnTo>
                        <a:pt x="66" y="234"/>
                      </a:lnTo>
                      <a:lnTo>
                        <a:pt x="68" y="238"/>
                      </a:lnTo>
                      <a:lnTo>
                        <a:pt x="70" y="240"/>
                      </a:lnTo>
                      <a:lnTo>
                        <a:pt x="74" y="244"/>
                      </a:lnTo>
                      <a:lnTo>
                        <a:pt x="84" y="248"/>
                      </a:lnTo>
                      <a:lnTo>
                        <a:pt x="104" y="26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1" name="Freeform 255">
                  <a:extLst>
                    <a:ext uri="{FF2B5EF4-FFF2-40B4-BE49-F238E27FC236}">
                      <a16:creationId xmlns:a16="http://schemas.microsoft.com/office/drawing/2014/main" id="{F7B5C3C3-39FA-4F93-B5DA-5B9BFFAA84A6}"/>
                    </a:ext>
                  </a:extLst>
                </p:cNvPr>
                <p:cNvSpPr>
                  <a:spLocks/>
                </p:cNvSpPr>
                <p:nvPr/>
              </p:nvSpPr>
              <p:spPr bwMode="ltGray">
                <a:xfrm>
                  <a:off x="4292" y="2014"/>
                  <a:ext cx="72" cy="102"/>
                </a:xfrm>
                <a:custGeom>
                  <a:avLst/>
                  <a:gdLst/>
                  <a:ahLst/>
                  <a:cxnLst>
                    <a:cxn ang="0">
                      <a:pos x="42" y="12"/>
                    </a:cxn>
                    <a:cxn ang="0">
                      <a:pos x="34" y="12"/>
                    </a:cxn>
                    <a:cxn ang="0">
                      <a:pos x="32" y="18"/>
                    </a:cxn>
                    <a:cxn ang="0">
                      <a:pos x="30" y="18"/>
                    </a:cxn>
                    <a:cxn ang="0">
                      <a:pos x="26" y="18"/>
                    </a:cxn>
                    <a:cxn ang="0">
                      <a:pos x="22" y="18"/>
                    </a:cxn>
                    <a:cxn ang="0">
                      <a:pos x="20" y="18"/>
                    </a:cxn>
                    <a:cxn ang="0">
                      <a:pos x="14" y="10"/>
                    </a:cxn>
                    <a:cxn ang="0">
                      <a:pos x="10" y="4"/>
                    </a:cxn>
                    <a:cxn ang="0">
                      <a:pos x="6" y="0"/>
                    </a:cxn>
                    <a:cxn ang="0">
                      <a:pos x="0" y="0"/>
                    </a:cxn>
                    <a:cxn ang="0">
                      <a:pos x="2" y="8"/>
                    </a:cxn>
                    <a:cxn ang="0">
                      <a:pos x="4" y="14"/>
                    </a:cxn>
                    <a:cxn ang="0">
                      <a:pos x="6" y="24"/>
                    </a:cxn>
                    <a:cxn ang="0">
                      <a:pos x="10" y="36"/>
                    </a:cxn>
                    <a:cxn ang="0">
                      <a:pos x="14" y="46"/>
                    </a:cxn>
                    <a:cxn ang="0">
                      <a:pos x="18" y="54"/>
                    </a:cxn>
                    <a:cxn ang="0">
                      <a:pos x="34" y="72"/>
                    </a:cxn>
                    <a:cxn ang="0">
                      <a:pos x="50" y="86"/>
                    </a:cxn>
                    <a:cxn ang="0">
                      <a:pos x="58" y="96"/>
                    </a:cxn>
                    <a:cxn ang="0">
                      <a:pos x="66" y="102"/>
                    </a:cxn>
                    <a:cxn ang="0">
                      <a:pos x="68" y="100"/>
                    </a:cxn>
                    <a:cxn ang="0">
                      <a:pos x="70" y="100"/>
                    </a:cxn>
                    <a:cxn ang="0">
                      <a:pos x="72" y="96"/>
                    </a:cxn>
                    <a:cxn ang="0">
                      <a:pos x="72" y="90"/>
                    </a:cxn>
                    <a:cxn ang="0">
                      <a:pos x="70" y="84"/>
                    </a:cxn>
                    <a:cxn ang="0">
                      <a:pos x="66" y="74"/>
                    </a:cxn>
                    <a:cxn ang="0">
                      <a:pos x="62" y="68"/>
                    </a:cxn>
                    <a:cxn ang="0">
                      <a:pos x="60" y="64"/>
                    </a:cxn>
                    <a:cxn ang="0">
                      <a:pos x="58" y="60"/>
                    </a:cxn>
                    <a:cxn ang="0">
                      <a:pos x="58" y="40"/>
                    </a:cxn>
                    <a:cxn ang="0">
                      <a:pos x="58" y="32"/>
                    </a:cxn>
                    <a:cxn ang="0">
                      <a:pos x="52" y="24"/>
                    </a:cxn>
                    <a:cxn ang="0">
                      <a:pos x="42" y="12"/>
                    </a:cxn>
                  </a:cxnLst>
                  <a:rect l="0" t="0" r="r" b="b"/>
                  <a:pathLst>
                    <a:path w="72" h="102">
                      <a:moveTo>
                        <a:pt x="42" y="12"/>
                      </a:moveTo>
                      <a:lnTo>
                        <a:pt x="34" y="12"/>
                      </a:lnTo>
                      <a:lnTo>
                        <a:pt x="32" y="18"/>
                      </a:lnTo>
                      <a:lnTo>
                        <a:pt x="30" y="18"/>
                      </a:lnTo>
                      <a:lnTo>
                        <a:pt x="26" y="18"/>
                      </a:lnTo>
                      <a:lnTo>
                        <a:pt x="22" y="18"/>
                      </a:lnTo>
                      <a:lnTo>
                        <a:pt x="20" y="18"/>
                      </a:lnTo>
                      <a:lnTo>
                        <a:pt x="14" y="10"/>
                      </a:lnTo>
                      <a:lnTo>
                        <a:pt x="10" y="4"/>
                      </a:lnTo>
                      <a:lnTo>
                        <a:pt x="6" y="0"/>
                      </a:lnTo>
                      <a:lnTo>
                        <a:pt x="0" y="0"/>
                      </a:lnTo>
                      <a:lnTo>
                        <a:pt x="2" y="8"/>
                      </a:lnTo>
                      <a:lnTo>
                        <a:pt x="4" y="14"/>
                      </a:lnTo>
                      <a:lnTo>
                        <a:pt x="6" y="24"/>
                      </a:lnTo>
                      <a:lnTo>
                        <a:pt x="10" y="36"/>
                      </a:lnTo>
                      <a:lnTo>
                        <a:pt x="14" y="46"/>
                      </a:lnTo>
                      <a:lnTo>
                        <a:pt x="18" y="54"/>
                      </a:lnTo>
                      <a:lnTo>
                        <a:pt x="34" y="72"/>
                      </a:lnTo>
                      <a:lnTo>
                        <a:pt x="50" y="86"/>
                      </a:lnTo>
                      <a:lnTo>
                        <a:pt x="58" y="96"/>
                      </a:lnTo>
                      <a:lnTo>
                        <a:pt x="66" y="102"/>
                      </a:lnTo>
                      <a:lnTo>
                        <a:pt x="68" y="100"/>
                      </a:lnTo>
                      <a:lnTo>
                        <a:pt x="70" y="100"/>
                      </a:lnTo>
                      <a:lnTo>
                        <a:pt x="72" y="96"/>
                      </a:lnTo>
                      <a:lnTo>
                        <a:pt x="72" y="90"/>
                      </a:lnTo>
                      <a:lnTo>
                        <a:pt x="70" y="84"/>
                      </a:lnTo>
                      <a:lnTo>
                        <a:pt x="66" y="74"/>
                      </a:lnTo>
                      <a:lnTo>
                        <a:pt x="62" y="68"/>
                      </a:lnTo>
                      <a:lnTo>
                        <a:pt x="60" y="64"/>
                      </a:lnTo>
                      <a:lnTo>
                        <a:pt x="58" y="60"/>
                      </a:lnTo>
                      <a:lnTo>
                        <a:pt x="58" y="40"/>
                      </a:lnTo>
                      <a:lnTo>
                        <a:pt x="58" y="32"/>
                      </a:lnTo>
                      <a:lnTo>
                        <a:pt x="52" y="24"/>
                      </a:lnTo>
                      <a:lnTo>
                        <a:pt x="4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2" name="Freeform 256">
                  <a:extLst>
                    <a:ext uri="{FF2B5EF4-FFF2-40B4-BE49-F238E27FC236}">
                      <a16:creationId xmlns:a16="http://schemas.microsoft.com/office/drawing/2014/main" id="{DE4DD0E5-61D8-4921-AC84-7BF5AD559C6E}"/>
                    </a:ext>
                  </a:extLst>
                </p:cNvPr>
                <p:cNvSpPr>
                  <a:spLocks/>
                </p:cNvSpPr>
                <p:nvPr/>
              </p:nvSpPr>
              <p:spPr bwMode="ltGray">
                <a:xfrm>
                  <a:off x="4140" y="1614"/>
                  <a:ext cx="134" cy="318"/>
                </a:xfrm>
                <a:custGeom>
                  <a:avLst/>
                  <a:gdLst/>
                  <a:ahLst/>
                  <a:cxnLst>
                    <a:cxn ang="0">
                      <a:pos x="0" y="140"/>
                    </a:cxn>
                    <a:cxn ang="0">
                      <a:pos x="28" y="166"/>
                    </a:cxn>
                    <a:cxn ang="0">
                      <a:pos x="42" y="180"/>
                    </a:cxn>
                    <a:cxn ang="0">
                      <a:pos x="48" y="198"/>
                    </a:cxn>
                    <a:cxn ang="0">
                      <a:pos x="46" y="212"/>
                    </a:cxn>
                    <a:cxn ang="0">
                      <a:pos x="44" y="224"/>
                    </a:cxn>
                    <a:cxn ang="0">
                      <a:pos x="48" y="226"/>
                    </a:cxn>
                    <a:cxn ang="0">
                      <a:pos x="58" y="228"/>
                    </a:cxn>
                    <a:cxn ang="0">
                      <a:pos x="66" y="228"/>
                    </a:cxn>
                    <a:cxn ang="0">
                      <a:pos x="80" y="224"/>
                    </a:cxn>
                    <a:cxn ang="0">
                      <a:pos x="84" y="206"/>
                    </a:cxn>
                    <a:cxn ang="0">
                      <a:pos x="96" y="220"/>
                    </a:cxn>
                    <a:cxn ang="0">
                      <a:pos x="106" y="252"/>
                    </a:cxn>
                    <a:cxn ang="0">
                      <a:pos x="118" y="276"/>
                    </a:cxn>
                    <a:cxn ang="0">
                      <a:pos x="122" y="286"/>
                    </a:cxn>
                    <a:cxn ang="0">
                      <a:pos x="124" y="310"/>
                    </a:cxn>
                    <a:cxn ang="0">
                      <a:pos x="128" y="318"/>
                    </a:cxn>
                    <a:cxn ang="0">
                      <a:pos x="134" y="308"/>
                    </a:cxn>
                    <a:cxn ang="0">
                      <a:pos x="134" y="292"/>
                    </a:cxn>
                    <a:cxn ang="0">
                      <a:pos x="124" y="270"/>
                    </a:cxn>
                    <a:cxn ang="0">
                      <a:pos x="108" y="252"/>
                    </a:cxn>
                    <a:cxn ang="0">
                      <a:pos x="110" y="240"/>
                    </a:cxn>
                    <a:cxn ang="0">
                      <a:pos x="112" y="228"/>
                    </a:cxn>
                    <a:cxn ang="0">
                      <a:pos x="110" y="214"/>
                    </a:cxn>
                    <a:cxn ang="0">
                      <a:pos x="94" y="196"/>
                    </a:cxn>
                    <a:cxn ang="0">
                      <a:pos x="90" y="180"/>
                    </a:cxn>
                    <a:cxn ang="0">
                      <a:pos x="94" y="168"/>
                    </a:cxn>
                    <a:cxn ang="0">
                      <a:pos x="106" y="156"/>
                    </a:cxn>
                    <a:cxn ang="0">
                      <a:pos x="124" y="144"/>
                    </a:cxn>
                    <a:cxn ang="0">
                      <a:pos x="132" y="134"/>
                    </a:cxn>
                    <a:cxn ang="0">
                      <a:pos x="132" y="128"/>
                    </a:cxn>
                    <a:cxn ang="0">
                      <a:pos x="120" y="122"/>
                    </a:cxn>
                    <a:cxn ang="0">
                      <a:pos x="108" y="116"/>
                    </a:cxn>
                    <a:cxn ang="0">
                      <a:pos x="110" y="102"/>
                    </a:cxn>
                    <a:cxn ang="0">
                      <a:pos x="104" y="96"/>
                    </a:cxn>
                    <a:cxn ang="0">
                      <a:pos x="98" y="90"/>
                    </a:cxn>
                    <a:cxn ang="0">
                      <a:pos x="94" y="82"/>
                    </a:cxn>
                    <a:cxn ang="0">
                      <a:pos x="84" y="82"/>
                    </a:cxn>
                    <a:cxn ang="0">
                      <a:pos x="78" y="76"/>
                    </a:cxn>
                    <a:cxn ang="0">
                      <a:pos x="76" y="64"/>
                    </a:cxn>
                    <a:cxn ang="0">
                      <a:pos x="82" y="52"/>
                    </a:cxn>
                    <a:cxn ang="0">
                      <a:pos x="86" y="48"/>
                    </a:cxn>
                    <a:cxn ang="0">
                      <a:pos x="84" y="28"/>
                    </a:cxn>
                    <a:cxn ang="0">
                      <a:pos x="80" y="14"/>
                    </a:cxn>
                    <a:cxn ang="0">
                      <a:pos x="72" y="12"/>
                    </a:cxn>
                    <a:cxn ang="0">
                      <a:pos x="68" y="4"/>
                    </a:cxn>
                    <a:cxn ang="0">
                      <a:pos x="62" y="0"/>
                    </a:cxn>
                    <a:cxn ang="0">
                      <a:pos x="56" y="8"/>
                    </a:cxn>
                    <a:cxn ang="0">
                      <a:pos x="56" y="20"/>
                    </a:cxn>
                    <a:cxn ang="0">
                      <a:pos x="44" y="22"/>
                    </a:cxn>
                    <a:cxn ang="0">
                      <a:pos x="30" y="34"/>
                    </a:cxn>
                    <a:cxn ang="0">
                      <a:pos x="30" y="40"/>
                    </a:cxn>
                    <a:cxn ang="0">
                      <a:pos x="26" y="60"/>
                    </a:cxn>
                    <a:cxn ang="0">
                      <a:pos x="28" y="64"/>
                    </a:cxn>
                    <a:cxn ang="0">
                      <a:pos x="28" y="70"/>
                    </a:cxn>
                    <a:cxn ang="0">
                      <a:pos x="20" y="84"/>
                    </a:cxn>
                    <a:cxn ang="0">
                      <a:pos x="16" y="82"/>
                    </a:cxn>
                    <a:cxn ang="0">
                      <a:pos x="10" y="86"/>
                    </a:cxn>
                    <a:cxn ang="0">
                      <a:pos x="12" y="100"/>
                    </a:cxn>
                    <a:cxn ang="0">
                      <a:pos x="10" y="118"/>
                    </a:cxn>
                    <a:cxn ang="0">
                      <a:pos x="2" y="124"/>
                    </a:cxn>
                    <a:cxn ang="0">
                      <a:pos x="0" y="136"/>
                    </a:cxn>
                  </a:cxnLst>
                  <a:rect l="0" t="0" r="r" b="b"/>
                  <a:pathLst>
                    <a:path w="134" h="318">
                      <a:moveTo>
                        <a:pt x="0" y="136"/>
                      </a:moveTo>
                      <a:lnTo>
                        <a:pt x="0" y="140"/>
                      </a:lnTo>
                      <a:lnTo>
                        <a:pt x="14" y="152"/>
                      </a:lnTo>
                      <a:lnTo>
                        <a:pt x="28" y="166"/>
                      </a:lnTo>
                      <a:lnTo>
                        <a:pt x="36" y="172"/>
                      </a:lnTo>
                      <a:lnTo>
                        <a:pt x="42" y="180"/>
                      </a:lnTo>
                      <a:lnTo>
                        <a:pt x="46" y="190"/>
                      </a:lnTo>
                      <a:lnTo>
                        <a:pt x="48" y="198"/>
                      </a:lnTo>
                      <a:lnTo>
                        <a:pt x="48" y="204"/>
                      </a:lnTo>
                      <a:lnTo>
                        <a:pt x="46" y="212"/>
                      </a:lnTo>
                      <a:lnTo>
                        <a:pt x="44" y="218"/>
                      </a:lnTo>
                      <a:lnTo>
                        <a:pt x="44" y="224"/>
                      </a:lnTo>
                      <a:lnTo>
                        <a:pt x="44" y="226"/>
                      </a:lnTo>
                      <a:lnTo>
                        <a:pt x="48" y="226"/>
                      </a:lnTo>
                      <a:lnTo>
                        <a:pt x="56" y="224"/>
                      </a:lnTo>
                      <a:lnTo>
                        <a:pt x="58" y="228"/>
                      </a:lnTo>
                      <a:lnTo>
                        <a:pt x="62" y="228"/>
                      </a:lnTo>
                      <a:lnTo>
                        <a:pt x="66" y="228"/>
                      </a:lnTo>
                      <a:lnTo>
                        <a:pt x="72" y="228"/>
                      </a:lnTo>
                      <a:lnTo>
                        <a:pt x="80" y="224"/>
                      </a:lnTo>
                      <a:lnTo>
                        <a:pt x="84" y="216"/>
                      </a:lnTo>
                      <a:lnTo>
                        <a:pt x="84" y="206"/>
                      </a:lnTo>
                      <a:lnTo>
                        <a:pt x="90" y="212"/>
                      </a:lnTo>
                      <a:lnTo>
                        <a:pt x="96" y="220"/>
                      </a:lnTo>
                      <a:lnTo>
                        <a:pt x="102" y="234"/>
                      </a:lnTo>
                      <a:lnTo>
                        <a:pt x="106" y="252"/>
                      </a:lnTo>
                      <a:lnTo>
                        <a:pt x="110" y="268"/>
                      </a:lnTo>
                      <a:lnTo>
                        <a:pt x="118" y="276"/>
                      </a:lnTo>
                      <a:lnTo>
                        <a:pt x="122" y="282"/>
                      </a:lnTo>
                      <a:lnTo>
                        <a:pt x="122" y="286"/>
                      </a:lnTo>
                      <a:lnTo>
                        <a:pt x="124" y="304"/>
                      </a:lnTo>
                      <a:lnTo>
                        <a:pt x="124" y="310"/>
                      </a:lnTo>
                      <a:lnTo>
                        <a:pt x="122" y="318"/>
                      </a:lnTo>
                      <a:lnTo>
                        <a:pt x="128" y="318"/>
                      </a:lnTo>
                      <a:lnTo>
                        <a:pt x="132" y="312"/>
                      </a:lnTo>
                      <a:lnTo>
                        <a:pt x="134" y="308"/>
                      </a:lnTo>
                      <a:lnTo>
                        <a:pt x="134" y="302"/>
                      </a:lnTo>
                      <a:lnTo>
                        <a:pt x="134" y="292"/>
                      </a:lnTo>
                      <a:lnTo>
                        <a:pt x="130" y="280"/>
                      </a:lnTo>
                      <a:lnTo>
                        <a:pt x="124" y="270"/>
                      </a:lnTo>
                      <a:lnTo>
                        <a:pt x="120" y="262"/>
                      </a:lnTo>
                      <a:lnTo>
                        <a:pt x="108" y="252"/>
                      </a:lnTo>
                      <a:lnTo>
                        <a:pt x="110" y="246"/>
                      </a:lnTo>
                      <a:lnTo>
                        <a:pt x="110" y="240"/>
                      </a:lnTo>
                      <a:lnTo>
                        <a:pt x="112" y="234"/>
                      </a:lnTo>
                      <a:lnTo>
                        <a:pt x="112" y="228"/>
                      </a:lnTo>
                      <a:lnTo>
                        <a:pt x="112" y="220"/>
                      </a:lnTo>
                      <a:lnTo>
                        <a:pt x="110" y="214"/>
                      </a:lnTo>
                      <a:lnTo>
                        <a:pt x="102" y="204"/>
                      </a:lnTo>
                      <a:lnTo>
                        <a:pt x="94" y="196"/>
                      </a:lnTo>
                      <a:lnTo>
                        <a:pt x="92" y="190"/>
                      </a:lnTo>
                      <a:lnTo>
                        <a:pt x="90" y="180"/>
                      </a:lnTo>
                      <a:lnTo>
                        <a:pt x="92" y="172"/>
                      </a:lnTo>
                      <a:lnTo>
                        <a:pt x="94" y="168"/>
                      </a:lnTo>
                      <a:lnTo>
                        <a:pt x="98" y="162"/>
                      </a:lnTo>
                      <a:lnTo>
                        <a:pt x="106" y="156"/>
                      </a:lnTo>
                      <a:lnTo>
                        <a:pt x="118" y="148"/>
                      </a:lnTo>
                      <a:lnTo>
                        <a:pt x="124" y="144"/>
                      </a:lnTo>
                      <a:lnTo>
                        <a:pt x="130" y="140"/>
                      </a:lnTo>
                      <a:lnTo>
                        <a:pt x="132" y="134"/>
                      </a:lnTo>
                      <a:lnTo>
                        <a:pt x="134" y="130"/>
                      </a:lnTo>
                      <a:lnTo>
                        <a:pt x="132" y="128"/>
                      </a:lnTo>
                      <a:lnTo>
                        <a:pt x="126" y="126"/>
                      </a:lnTo>
                      <a:lnTo>
                        <a:pt x="120" y="122"/>
                      </a:lnTo>
                      <a:lnTo>
                        <a:pt x="114" y="118"/>
                      </a:lnTo>
                      <a:lnTo>
                        <a:pt x="108" y="116"/>
                      </a:lnTo>
                      <a:lnTo>
                        <a:pt x="110" y="106"/>
                      </a:lnTo>
                      <a:lnTo>
                        <a:pt x="110" y="102"/>
                      </a:lnTo>
                      <a:lnTo>
                        <a:pt x="108" y="98"/>
                      </a:lnTo>
                      <a:lnTo>
                        <a:pt x="104" y="96"/>
                      </a:lnTo>
                      <a:lnTo>
                        <a:pt x="100" y="94"/>
                      </a:lnTo>
                      <a:lnTo>
                        <a:pt x="98" y="90"/>
                      </a:lnTo>
                      <a:lnTo>
                        <a:pt x="96" y="84"/>
                      </a:lnTo>
                      <a:lnTo>
                        <a:pt x="94" y="82"/>
                      </a:lnTo>
                      <a:lnTo>
                        <a:pt x="90" y="82"/>
                      </a:lnTo>
                      <a:lnTo>
                        <a:pt x="84" y="82"/>
                      </a:lnTo>
                      <a:lnTo>
                        <a:pt x="80" y="80"/>
                      </a:lnTo>
                      <a:lnTo>
                        <a:pt x="78" y="76"/>
                      </a:lnTo>
                      <a:lnTo>
                        <a:pt x="76" y="68"/>
                      </a:lnTo>
                      <a:lnTo>
                        <a:pt x="76" y="64"/>
                      </a:lnTo>
                      <a:lnTo>
                        <a:pt x="78" y="58"/>
                      </a:lnTo>
                      <a:lnTo>
                        <a:pt x="82" y="52"/>
                      </a:lnTo>
                      <a:lnTo>
                        <a:pt x="88" y="50"/>
                      </a:lnTo>
                      <a:lnTo>
                        <a:pt x="86" y="48"/>
                      </a:lnTo>
                      <a:lnTo>
                        <a:pt x="88" y="44"/>
                      </a:lnTo>
                      <a:lnTo>
                        <a:pt x="84" y="28"/>
                      </a:lnTo>
                      <a:lnTo>
                        <a:pt x="82" y="18"/>
                      </a:lnTo>
                      <a:lnTo>
                        <a:pt x="80" y="14"/>
                      </a:lnTo>
                      <a:lnTo>
                        <a:pt x="76" y="14"/>
                      </a:lnTo>
                      <a:lnTo>
                        <a:pt x="72" y="12"/>
                      </a:lnTo>
                      <a:lnTo>
                        <a:pt x="72" y="10"/>
                      </a:lnTo>
                      <a:lnTo>
                        <a:pt x="68" y="4"/>
                      </a:lnTo>
                      <a:lnTo>
                        <a:pt x="66" y="2"/>
                      </a:lnTo>
                      <a:lnTo>
                        <a:pt x="62" y="0"/>
                      </a:lnTo>
                      <a:lnTo>
                        <a:pt x="56" y="0"/>
                      </a:lnTo>
                      <a:lnTo>
                        <a:pt x="56" y="8"/>
                      </a:lnTo>
                      <a:lnTo>
                        <a:pt x="54" y="14"/>
                      </a:lnTo>
                      <a:lnTo>
                        <a:pt x="56" y="20"/>
                      </a:lnTo>
                      <a:lnTo>
                        <a:pt x="50" y="20"/>
                      </a:lnTo>
                      <a:lnTo>
                        <a:pt x="44" y="22"/>
                      </a:lnTo>
                      <a:lnTo>
                        <a:pt x="36" y="28"/>
                      </a:lnTo>
                      <a:lnTo>
                        <a:pt x="30" y="34"/>
                      </a:lnTo>
                      <a:lnTo>
                        <a:pt x="28" y="36"/>
                      </a:lnTo>
                      <a:lnTo>
                        <a:pt x="30" y="40"/>
                      </a:lnTo>
                      <a:lnTo>
                        <a:pt x="32" y="42"/>
                      </a:lnTo>
                      <a:lnTo>
                        <a:pt x="26" y="60"/>
                      </a:lnTo>
                      <a:lnTo>
                        <a:pt x="26" y="62"/>
                      </a:lnTo>
                      <a:lnTo>
                        <a:pt x="28" y="64"/>
                      </a:lnTo>
                      <a:lnTo>
                        <a:pt x="30" y="64"/>
                      </a:lnTo>
                      <a:lnTo>
                        <a:pt x="28" y="70"/>
                      </a:lnTo>
                      <a:lnTo>
                        <a:pt x="26" y="74"/>
                      </a:lnTo>
                      <a:lnTo>
                        <a:pt x="20" y="84"/>
                      </a:lnTo>
                      <a:lnTo>
                        <a:pt x="18" y="84"/>
                      </a:lnTo>
                      <a:lnTo>
                        <a:pt x="16" y="82"/>
                      </a:lnTo>
                      <a:lnTo>
                        <a:pt x="12" y="86"/>
                      </a:lnTo>
                      <a:lnTo>
                        <a:pt x="10" y="86"/>
                      </a:lnTo>
                      <a:lnTo>
                        <a:pt x="12" y="92"/>
                      </a:lnTo>
                      <a:lnTo>
                        <a:pt x="12" y="100"/>
                      </a:lnTo>
                      <a:lnTo>
                        <a:pt x="10" y="110"/>
                      </a:lnTo>
                      <a:lnTo>
                        <a:pt x="10" y="118"/>
                      </a:lnTo>
                      <a:lnTo>
                        <a:pt x="4" y="118"/>
                      </a:lnTo>
                      <a:lnTo>
                        <a:pt x="2" y="124"/>
                      </a:lnTo>
                      <a:lnTo>
                        <a:pt x="0" y="130"/>
                      </a:lnTo>
                      <a:lnTo>
                        <a:pt x="0" y="1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3" name="Freeform 257">
                  <a:extLst>
                    <a:ext uri="{FF2B5EF4-FFF2-40B4-BE49-F238E27FC236}">
                      <a16:creationId xmlns:a16="http://schemas.microsoft.com/office/drawing/2014/main" id="{6646ED9B-D6F6-4140-BC77-D975467332E9}"/>
                    </a:ext>
                  </a:extLst>
                </p:cNvPr>
                <p:cNvSpPr>
                  <a:spLocks/>
                </p:cNvSpPr>
                <p:nvPr/>
              </p:nvSpPr>
              <p:spPr bwMode="ltGray">
                <a:xfrm>
                  <a:off x="4062" y="1652"/>
                  <a:ext cx="84" cy="96"/>
                </a:xfrm>
                <a:custGeom>
                  <a:avLst/>
                  <a:gdLst/>
                  <a:ahLst/>
                  <a:cxnLst>
                    <a:cxn ang="0">
                      <a:pos x="80" y="86"/>
                    </a:cxn>
                    <a:cxn ang="0">
                      <a:pos x="74" y="88"/>
                    </a:cxn>
                    <a:cxn ang="0">
                      <a:pos x="70" y="76"/>
                    </a:cxn>
                    <a:cxn ang="0">
                      <a:pos x="58" y="72"/>
                    </a:cxn>
                    <a:cxn ang="0">
                      <a:pos x="50" y="70"/>
                    </a:cxn>
                    <a:cxn ang="0">
                      <a:pos x="46" y="66"/>
                    </a:cxn>
                    <a:cxn ang="0">
                      <a:pos x="40" y="80"/>
                    </a:cxn>
                    <a:cxn ang="0">
                      <a:pos x="26" y="86"/>
                    </a:cxn>
                    <a:cxn ang="0">
                      <a:pos x="22" y="70"/>
                    </a:cxn>
                    <a:cxn ang="0">
                      <a:pos x="20" y="58"/>
                    </a:cxn>
                    <a:cxn ang="0">
                      <a:pos x="14" y="52"/>
                    </a:cxn>
                    <a:cxn ang="0">
                      <a:pos x="16" y="40"/>
                    </a:cxn>
                    <a:cxn ang="0">
                      <a:pos x="8" y="34"/>
                    </a:cxn>
                    <a:cxn ang="0">
                      <a:pos x="6" y="28"/>
                    </a:cxn>
                    <a:cxn ang="0">
                      <a:pos x="10" y="26"/>
                    </a:cxn>
                    <a:cxn ang="0">
                      <a:pos x="10" y="18"/>
                    </a:cxn>
                    <a:cxn ang="0">
                      <a:pos x="2" y="10"/>
                    </a:cxn>
                    <a:cxn ang="0">
                      <a:pos x="0" y="4"/>
                    </a:cxn>
                    <a:cxn ang="0">
                      <a:pos x="6" y="0"/>
                    </a:cxn>
                    <a:cxn ang="0">
                      <a:pos x="24" y="10"/>
                    </a:cxn>
                    <a:cxn ang="0">
                      <a:pos x="28" y="16"/>
                    </a:cxn>
                    <a:cxn ang="0">
                      <a:pos x="28" y="22"/>
                    </a:cxn>
                    <a:cxn ang="0">
                      <a:pos x="34" y="26"/>
                    </a:cxn>
                    <a:cxn ang="0">
                      <a:pos x="46" y="26"/>
                    </a:cxn>
                    <a:cxn ang="0">
                      <a:pos x="70" y="30"/>
                    </a:cxn>
                    <a:cxn ang="0">
                      <a:pos x="56" y="56"/>
                    </a:cxn>
                    <a:cxn ang="0">
                      <a:pos x="62" y="62"/>
                    </a:cxn>
                    <a:cxn ang="0">
                      <a:pos x="68" y="56"/>
                    </a:cxn>
                    <a:cxn ang="0">
                      <a:pos x="70" y="50"/>
                    </a:cxn>
                    <a:cxn ang="0">
                      <a:pos x="78" y="66"/>
                    </a:cxn>
                    <a:cxn ang="0">
                      <a:pos x="82" y="78"/>
                    </a:cxn>
                    <a:cxn ang="0">
                      <a:pos x="82" y="82"/>
                    </a:cxn>
                  </a:cxnLst>
                  <a:rect l="0" t="0" r="r" b="b"/>
                  <a:pathLst>
                    <a:path w="84" h="96">
                      <a:moveTo>
                        <a:pt x="82" y="82"/>
                      </a:moveTo>
                      <a:lnTo>
                        <a:pt x="80" y="86"/>
                      </a:lnTo>
                      <a:lnTo>
                        <a:pt x="78" y="96"/>
                      </a:lnTo>
                      <a:lnTo>
                        <a:pt x="74" y="88"/>
                      </a:lnTo>
                      <a:lnTo>
                        <a:pt x="72" y="84"/>
                      </a:lnTo>
                      <a:lnTo>
                        <a:pt x="70" y="76"/>
                      </a:lnTo>
                      <a:lnTo>
                        <a:pt x="64" y="70"/>
                      </a:lnTo>
                      <a:lnTo>
                        <a:pt x="58" y="72"/>
                      </a:lnTo>
                      <a:lnTo>
                        <a:pt x="52" y="72"/>
                      </a:lnTo>
                      <a:lnTo>
                        <a:pt x="50" y="70"/>
                      </a:lnTo>
                      <a:lnTo>
                        <a:pt x="48" y="68"/>
                      </a:lnTo>
                      <a:lnTo>
                        <a:pt x="46" y="66"/>
                      </a:lnTo>
                      <a:lnTo>
                        <a:pt x="46" y="72"/>
                      </a:lnTo>
                      <a:lnTo>
                        <a:pt x="40" y="80"/>
                      </a:lnTo>
                      <a:lnTo>
                        <a:pt x="32" y="84"/>
                      </a:lnTo>
                      <a:lnTo>
                        <a:pt x="26" y="86"/>
                      </a:lnTo>
                      <a:lnTo>
                        <a:pt x="24" y="76"/>
                      </a:lnTo>
                      <a:lnTo>
                        <a:pt x="22" y="70"/>
                      </a:lnTo>
                      <a:lnTo>
                        <a:pt x="22" y="62"/>
                      </a:lnTo>
                      <a:lnTo>
                        <a:pt x="20" y="58"/>
                      </a:lnTo>
                      <a:lnTo>
                        <a:pt x="18" y="54"/>
                      </a:lnTo>
                      <a:lnTo>
                        <a:pt x="14" y="52"/>
                      </a:lnTo>
                      <a:lnTo>
                        <a:pt x="14" y="50"/>
                      </a:lnTo>
                      <a:lnTo>
                        <a:pt x="16" y="40"/>
                      </a:lnTo>
                      <a:lnTo>
                        <a:pt x="10" y="36"/>
                      </a:lnTo>
                      <a:lnTo>
                        <a:pt x="8" y="34"/>
                      </a:lnTo>
                      <a:lnTo>
                        <a:pt x="6" y="30"/>
                      </a:lnTo>
                      <a:lnTo>
                        <a:pt x="6" y="28"/>
                      </a:lnTo>
                      <a:lnTo>
                        <a:pt x="8" y="26"/>
                      </a:lnTo>
                      <a:lnTo>
                        <a:pt x="10" y="26"/>
                      </a:lnTo>
                      <a:lnTo>
                        <a:pt x="12" y="22"/>
                      </a:lnTo>
                      <a:lnTo>
                        <a:pt x="10" y="18"/>
                      </a:lnTo>
                      <a:lnTo>
                        <a:pt x="6" y="14"/>
                      </a:lnTo>
                      <a:lnTo>
                        <a:pt x="2" y="10"/>
                      </a:lnTo>
                      <a:lnTo>
                        <a:pt x="0" y="6"/>
                      </a:lnTo>
                      <a:lnTo>
                        <a:pt x="0" y="4"/>
                      </a:lnTo>
                      <a:lnTo>
                        <a:pt x="2" y="2"/>
                      </a:lnTo>
                      <a:lnTo>
                        <a:pt x="6" y="0"/>
                      </a:lnTo>
                      <a:lnTo>
                        <a:pt x="20" y="6"/>
                      </a:lnTo>
                      <a:lnTo>
                        <a:pt x="24" y="10"/>
                      </a:lnTo>
                      <a:lnTo>
                        <a:pt x="28" y="12"/>
                      </a:lnTo>
                      <a:lnTo>
                        <a:pt x="28" y="16"/>
                      </a:lnTo>
                      <a:lnTo>
                        <a:pt x="28" y="20"/>
                      </a:lnTo>
                      <a:lnTo>
                        <a:pt x="28" y="22"/>
                      </a:lnTo>
                      <a:lnTo>
                        <a:pt x="30" y="24"/>
                      </a:lnTo>
                      <a:lnTo>
                        <a:pt x="34" y="26"/>
                      </a:lnTo>
                      <a:lnTo>
                        <a:pt x="38" y="26"/>
                      </a:lnTo>
                      <a:lnTo>
                        <a:pt x="46" y="26"/>
                      </a:lnTo>
                      <a:lnTo>
                        <a:pt x="70" y="26"/>
                      </a:lnTo>
                      <a:lnTo>
                        <a:pt x="70" y="30"/>
                      </a:lnTo>
                      <a:lnTo>
                        <a:pt x="52" y="50"/>
                      </a:lnTo>
                      <a:lnTo>
                        <a:pt x="56" y="56"/>
                      </a:lnTo>
                      <a:lnTo>
                        <a:pt x="60" y="60"/>
                      </a:lnTo>
                      <a:lnTo>
                        <a:pt x="62" y="62"/>
                      </a:lnTo>
                      <a:lnTo>
                        <a:pt x="66" y="60"/>
                      </a:lnTo>
                      <a:lnTo>
                        <a:pt x="68" y="56"/>
                      </a:lnTo>
                      <a:lnTo>
                        <a:pt x="68" y="52"/>
                      </a:lnTo>
                      <a:lnTo>
                        <a:pt x="70" y="50"/>
                      </a:lnTo>
                      <a:lnTo>
                        <a:pt x="74" y="56"/>
                      </a:lnTo>
                      <a:lnTo>
                        <a:pt x="78" y="66"/>
                      </a:lnTo>
                      <a:lnTo>
                        <a:pt x="78" y="76"/>
                      </a:lnTo>
                      <a:lnTo>
                        <a:pt x="82" y="78"/>
                      </a:lnTo>
                      <a:lnTo>
                        <a:pt x="84" y="80"/>
                      </a:lnTo>
                      <a:lnTo>
                        <a:pt x="82"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4" name="Freeform 258">
                  <a:extLst>
                    <a:ext uri="{FF2B5EF4-FFF2-40B4-BE49-F238E27FC236}">
                      <a16:creationId xmlns:a16="http://schemas.microsoft.com/office/drawing/2014/main" id="{5096CFD7-1CAC-467C-A49D-2EA514EDDB4E}"/>
                    </a:ext>
                  </a:extLst>
                </p:cNvPr>
                <p:cNvSpPr>
                  <a:spLocks/>
                </p:cNvSpPr>
                <p:nvPr/>
              </p:nvSpPr>
              <p:spPr bwMode="ltGray">
                <a:xfrm>
                  <a:off x="3762" y="1482"/>
                  <a:ext cx="434" cy="502"/>
                </a:xfrm>
                <a:custGeom>
                  <a:avLst/>
                  <a:gdLst/>
                  <a:ahLst/>
                  <a:cxnLst>
                    <a:cxn ang="0">
                      <a:pos x="428" y="152"/>
                    </a:cxn>
                    <a:cxn ang="0">
                      <a:pos x="408" y="172"/>
                    </a:cxn>
                    <a:cxn ang="0">
                      <a:pos x="408" y="196"/>
                    </a:cxn>
                    <a:cxn ang="0">
                      <a:pos x="394" y="214"/>
                    </a:cxn>
                    <a:cxn ang="0">
                      <a:pos x="388" y="250"/>
                    </a:cxn>
                    <a:cxn ang="0">
                      <a:pos x="374" y="226"/>
                    </a:cxn>
                    <a:cxn ang="0">
                      <a:pos x="362" y="232"/>
                    </a:cxn>
                    <a:cxn ang="0">
                      <a:pos x="370" y="196"/>
                    </a:cxn>
                    <a:cxn ang="0">
                      <a:pos x="328" y="192"/>
                    </a:cxn>
                    <a:cxn ang="0">
                      <a:pos x="320" y="176"/>
                    </a:cxn>
                    <a:cxn ang="0">
                      <a:pos x="302" y="180"/>
                    </a:cxn>
                    <a:cxn ang="0">
                      <a:pos x="308" y="196"/>
                    </a:cxn>
                    <a:cxn ang="0">
                      <a:pos x="316" y="210"/>
                    </a:cxn>
                    <a:cxn ang="0">
                      <a:pos x="322" y="232"/>
                    </a:cxn>
                    <a:cxn ang="0">
                      <a:pos x="310" y="256"/>
                    </a:cxn>
                    <a:cxn ang="0">
                      <a:pos x="292" y="288"/>
                    </a:cxn>
                    <a:cxn ang="0">
                      <a:pos x="266" y="306"/>
                    </a:cxn>
                    <a:cxn ang="0">
                      <a:pos x="222" y="360"/>
                    </a:cxn>
                    <a:cxn ang="0">
                      <a:pos x="198" y="382"/>
                    </a:cxn>
                    <a:cxn ang="0">
                      <a:pos x="206" y="426"/>
                    </a:cxn>
                    <a:cxn ang="0">
                      <a:pos x="204" y="450"/>
                    </a:cxn>
                    <a:cxn ang="0">
                      <a:pos x="194" y="472"/>
                    </a:cxn>
                    <a:cxn ang="0">
                      <a:pos x="186" y="490"/>
                    </a:cxn>
                    <a:cxn ang="0">
                      <a:pos x="170" y="502"/>
                    </a:cxn>
                    <a:cxn ang="0">
                      <a:pos x="142" y="466"/>
                    </a:cxn>
                    <a:cxn ang="0">
                      <a:pos x="110" y="388"/>
                    </a:cxn>
                    <a:cxn ang="0">
                      <a:pos x="76" y="284"/>
                    </a:cxn>
                    <a:cxn ang="0">
                      <a:pos x="66" y="258"/>
                    </a:cxn>
                    <a:cxn ang="0">
                      <a:pos x="44" y="276"/>
                    </a:cxn>
                    <a:cxn ang="0">
                      <a:pos x="20" y="246"/>
                    </a:cxn>
                    <a:cxn ang="0">
                      <a:pos x="24" y="240"/>
                    </a:cxn>
                    <a:cxn ang="0">
                      <a:pos x="0" y="220"/>
                    </a:cxn>
                    <a:cxn ang="0">
                      <a:pos x="12" y="210"/>
                    </a:cxn>
                    <a:cxn ang="0">
                      <a:pos x="38" y="204"/>
                    </a:cxn>
                    <a:cxn ang="0">
                      <a:pos x="20" y="178"/>
                    </a:cxn>
                    <a:cxn ang="0">
                      <a:pos x="8" y="160"/>
                    </a:cxn>
                    <a:cxn ang="0">
                      <a:pos x="26" y="144"/>
                    </a:cxn>
                    <a:cxn ang="0">
                      <a:pos x="52" y="124"/>
                    </a:cxn>
                    <a:cxn ang="0">
                      <a:pos x="68" y="92"/>
                    </a:cxn>
                    <a:cxn ang="0">
                      <a:pos x="78" y="66"/>
                    </a:cxn>
                    <a:cxn ang="0">
                      <a:pos x="52" y="34"/>
                    </a:cxn>
                    <a:cxn ang="0">
                      <a:pos x="62" y="20"/>
                    </a:cxn>
                    <a:cxn ang="0">
                      <a:pos x="88" y="18"/>
                    </a:cxn>
                    <a:cxn ang="0">
                      <a:pos x="128" y="0"/>
                    </a:cxn>
                    <a:cxn ang="0">
                      <a:pos x="140" y="16"/>
                    </a:cxn>
                    <a:cxn ang="0">
                      <a:pos x="134" y="48"/>
                    </a:cxn>
                    <a:cxn ang="0">
                      <a:pos x="134" y="68"/>
                    </a:cxn>
                    <a:cxn ang="0">
                      <a:pos x="156" y="88"/>
                    </a:cxn>
                    <a:cxn ang="0">
                      <a:pos x="168" y="126"/>
                    </a:cxn>
                    <a:cxn ang="0">
                      <a:pos x="220" y="154"/>
                    </a:cxn>
                    <a:cxn ang="0">
                      <a:pos x="248" y="164"/>
                    </a:cxn>
                    <a:cxn ang="0">
                      <a:pos x="298" y="168"/>
                    </a:cxn>
                    <a:cxn ang="0">
                      <a:pos x="294" y="148"/>
                    </a:cxn>
                    <a:cxn ang="0">
                      <a:pos x="308" y="158"/>
                    </a:cxn>
                    <a:cxn ang="0">
                      <a:pos x="348" y="166"/>
                    </a:cxn>
                    <a:cxn ang="0">
                      <a:pos x="364" y="140"/>
                    </a:cxn>
                    <a:cxn ang="0">
                      <a:pos x="394" y="120"/>
                    </a:cxn>
                    <a:cxn ang="0">
                      <a:pos x="406" y="116"/>
                    </a:cxn>
                    <a:cxn ang="0">
                      <a:pos x="424" y="134"/>
                    </a:cxn>
                  </a:cxnLst>
                  <a:rect l="0" t="0" r="r" b="b"/>
                  <a:pathLst>
                    <a:path w="434" h="502">
                      <a:moveTo>
                        <a:pt x="434" y="132"/>
                      </a:moveTo>
                      <a:lnTo>
                        <a:pt x="434" y="140"/>
                      </a:lnTo>
                      <a:lnTo>
                        <a:pt x="432" y="146"/>
                      </a:lnTo>
                      <a:lnTo>
                        <a:pt x="434" y="152"/>
                      </a:lnTo>
                      <a:lnTo>
                        <a:pt x="428" y="152"/>
                      </a:lnTo>
                      <a:lnTo>
                        <a:pt x="422" y="154"/>
                      </a:lnTo>
                      <a:lnTo>
                        <a:pt x="414" y="160"/>
                      </a:lnTo>
                      <a:lnTo>
                        <a:pt x="408" y="166"/>
                      </a:lnTo>
                      <a:lnTo>
                        <a:pt x="406" y="168"/>
                      </a:lnTo>
                      <a:lnTo>
                        <a:pt x="408" y="172"/>
                      </a:lnTo>
                      <a:lnTo>
                        <a:pt x="410" y="174"/>
                      </a:lnTo>
                      <a:lnTo>
                        <a:pt x="404" y="192"/>
                      </a:lnTo>
                      <a:lnTo>
                        <a:pt x="404" y="194"/>
                      </a:lnTo>
                      <a:lnTo>
                        <a:pt x="406" y="196"/>
                      </a:lnTo>
                      <a:lnTo>
                        <a:pt x="408" y="196"/>
                      </a:lnTo>
                      <a:lnTo>
                        <a:pt x="406" y="202"/>
                      </a:lnTo>
                      <a:lnTo>
                        <a:pt x="404" y="206"/>
                      </a:lnTo>
                      <a:lnTo>
                        <a:pt x="398" y="216"/>
                      </a:lnTo>
                      <a:lnTo>
                        <a:pt x="396" y="216"/>
                      </a:lnTo>
                      <a:lnTo>
                        <a:pt x="394" y="214"/>
                      </a:lnTo>
                      <a:lnTo>
                        <a:pt x="390" y="218"/>
                      </a:lnTo>
                      <a:lnTo>
                        <a:pt x="388" y="218"/>
                      </a:lnTo>
                      <a:lnTo>
                        <a:pt x="390" y="222"/>
                      </a:lnTo>
                      <a:lnTo>
                        <a:pt x="390" y="226"/>
                      </a:lnTo>
                      <a:lnTo>
                        <a:pt x="388" y="250"/>
                      </a:lnTo>
                      <a:lnTo>
                        <a:pt x="384" y="250"/>
                      </a:lnTo>
                      <a:lnTo>
                        <a:pt x="382" y="248"/>
                      </a:lnTo>
                      <a:lnTo>
                        <a:pt x="380" y="246"/>
                      </a:lnTo>
                      <a:lnTo>
                        <a:pt x="378" y="236"/>
                      </a:lnTo>
                      <a:lnTo>
                        <a:pt x="374" y="226"/>
                      </a:lnTo>
                      <a:lnTo>
                        <a:pt x="370" y="220"/>
                      </a:lnTo>
                      <a:lnTo>
                        <a:pt x="368" y="222"/>
                      </a:lnTo>
                      <a:lnTo>
                        <a:pt x="368" y="226"/>
                      </a:lnTo>
                      <a:lnTo>
                        <a:pt x="366" y="230"/>
                      </a:lnTo>
                      <a:lnTo>
                        <a:pt x="362" y="232"/>
                      </a:lnTo>
                      <a:lnTo>
                        <a:pt x="360" y="230"/>
                      </a:lnTo>
                      <a:lnTo>
                        <a:pt x="356" y="226"/>
                      </a:lnTo>
                      <a:lnTo>
                        <a:pt x="352" y="220"/>
                      </a:lnTo>
                      <a:lnTo>
                        <a:pt x="370" y="200"/>
                      </a:lnTo>
                      <a:lnTo>
                        <a:pt x="370" y="196"/>
                      </a:lnTo>
                      <a:lnTo>
                        <a:pt x="346" y="196"/>
                      </a:lnTo>
                      <a:lnTo>
                        <a:pt x="338" y="196"/>
                      </a:lnTo>
                      <a:lnTo>
                        <a:pt x="334" y="196"/>
                      </a:lnTo>
                      <a:lnTo>
                        <a:pt x="330" y="194"/>
                      </a:lnTo>
                      <a:lnTo>
                        <a:pt x="328" y="192"/>
                      </a:lnTo>
                      <a:lnTo>
                        <a:pt x="328" y="190"/>
                      </a:lnTo>
                      <a:lnTo>
                        <a:pt x="328" y="186"/>
                      </a:lnTo>
                      <a:lnTo>
                        <a:pt x="328" y="182"/>
                      </a:lnTo>
                      <a:lnTo>
                        <a:pt x="324" y="180"/>
                      </a:lnTo>
                      <a:lnTo>
                        <a:pt x="320" y="176"/>
                      </a:lnTo>
                      <a:lnTo>
                        <a:pt x="306" y="170"/>
                      </a:lnTo>
                      <a:lnTo>
                        <a:pt x="302" y="172"/>
                      </a:lnTo>
                      <a:lnTo>
                        <a:pt x="300" y="174"/>
                      </a:lnTo>
                      <a:lnTo>
                        <a:pt x="300" y="176"/>
                      </a:lnTo>
                      <a:lnTo>
                        <a:pt x="302" y="180"/>
                      </a:lnTo>
                      <a:lnTo>
                        <a:pt x="306" y="184"/>
                      </a:lnTo>
                      <a:lnTo>
                        <a:pt x="310" y="188"/>
                      </a:lnTo>
                      <a:lnTo>
                        <a:pt x="312" y="192"/>
                      </a:lnTo>
                      <a:lnTo>
                        <a:pt x="310" y="196"/>
                      </a:lnTo>
                      <a:lnTo>
                        <a:pt x="308" y="196"/>
                      </a:lnTo>
                      <a:lnTo>
                        <a:pt x="306" y="198"/>
                      </a:lnTo>
                      <a:lnTo>
                        <a:pt x="306" y="200"/>
                      </a:lnTo>
                      <a:lnTo>
                        <a:pt x="308" y="204"/>
                      </a:lnTo>
                      <a:lnTo>
                        <a:pt x="310" y="206"/>
                      </a:lnTo>
                      <a:lnTo>
                        <a:pt x="316" y="210"/>
                      </a:lnTo>
                      <a:lnTo>
                        <a:pt x="314" y="220"/>
                      </a:lnTo>
                      <a:lnTo>
                        <a:pt x="314" y="222"/>
                      </a:lnTo>
                      <a:lnTo>
                        <a:pt x="318" y="224"/>
                      </a:lnTo>
                      <a:lnTo>
                        <a:pt x="320" y="228"/>
                      </a:lnTo>
                      <a:lnTo>
                        <a:pt x="322" y="232"/>
                      </a:lnTo>
                      <a:lnTo>
                        <a:pt x="322" y="240"/>
                      </a:lnTo>
                      <a:lnTo>
                        <a:pt x="324" y="246"/>
                      </a:lnTo>
                      <a:lnTo>
                        <a:pt x="326" y="256"/>
                      </a:lnTo>
                      <a:lnTo>
                        <a:pt x="318" y="256"/>
                      </a:lnTo>
                      <a:lnTo>
                        <a:pt x="310" y="256"/>
                      </a:lnTo>
                      <a:lnTo>
                        <a:pt x="312" y="256"/>
                      </a:lnTo>
                      <a:lnTo>
                        <a:pt x="302" y="260"/>
                      </a:lnTo>
                      <a:lnTo>
                        <a:pt x="298" y="266"/>
                      </a:lnTo>
                      <a:lnTo>
                        <a:pt x="296" y="282"/>
                      </a:lnTo>
                      <a:lnTo>
                        <a:pt x="292" y="288"/>
                      </a:lnTo>
                      <a:lnTo>
                        <a:pt x="286" y="290"/>
                      </a:lnTo>
                      <a:lnTo>
                        <a:pt x="280" y="292"/>
                      </a:lnTo>
                      <a:lnTo>
                        <a:pt x="272" y="296"/>
                      </a:lnTo>
                      <a:lnTo>
                        <a:pt x="270" y="300"/>
                      </a:lnTo>
                      <a:lnTo>
                        <a:pt x="266" y="306"/>
                      </a:lnTo>
                      <a:lnTo>
                        <a:pt x="260" y="318"/>
                      </a:lnTo>
                      <a:lnTo>
                        <a:pt x="246" y="334"/>
                      </a:lnTo>
                      <a:lnTo>
                        <a:pt x="232" y="352"/>
                      </a:lnTo>
                      <a:lnTo>
                        <a:pt x="226" y="358"/>
                      </a:lnTo>
                      <a:lnTo>
                        <a:pt x="222" y="360"/>
                      </a:lnTo>
                      <a:lnTo>
                        <a:pt x="212" y="364"/>
                      </a:lnTo>
                      <a:lnTo>
                        <a:pt x="206" y="366"/>
                      </a:lnTo>
                      <a:lnTo>
                        <a:pt x="202" y="370"/>
                      </a:lnTo>
                      <a:lnTo>
                        <a:pt x="200" y="376"/>
                      </a:lnTo>
                      <a:lnTo>
                        <a:pt x="198" y="382"/>
                      </a:lnTo>
                      <a:lnTo>
                        <a:pt x="200" y="388"/>
                      </a:lnTo>
                      <a:lnTo>
                        <a:pt x="202" y="398"/>
                      </a:lnTo>
                      <a:lnTo>
                        <a:pt x="206" y="406"/>
                      </a:lnTo>
                      <a:lnTo>
                        <a:pt x="208" y="416"/>
                      </a:lnTo>
                      <a:lnTo>
                        <a:pt x="206" y="426"/>
                      </a:lnTo>
                      <a:lnTo>
                        <a:pt x="204" y="432"/>
                      </a:lnTo>
                      <a:lnTo>
                        <a:pt x="202" y="436"/>
                      </a:lnTo>
                      <a:lnTo>
                        <a:pt x="202" y="442"/>
                      </a:lnTo>
                      <a:lnTo>
                        <a:pt x="202" y="446"/>
                      </a:lnTo>
                      <a:lnTo>
                        <a:pt x="204" y="450"/>
                      </a:lnTo>
                      <a:lnTo>
                        <a:pt x="206" y="452"/>
                      </a:lnTo>
                      <a:lnTo>
                        <a:pt x="206" y="456"/>
                      </a:lnTo>
                      <a:lnTo>
                        <a:pt x="204" y="464"/>
                      </a:lnTo>
                      <a:lnTo>
                        <a:pt x="198" y="468"/>
                      </a:lnTo>
                      <a:lnTo>
                        <a:pt x="194" y="472"/>
                      </a:lnTo>
                      <a:lnTo>
                        <a:pt x="192" y="478"/>
                      </a:lnTo>
                      <a:lnTo>
                        <a:pt x="194" y="484"/>
                      </a:lnTo>
                      <a:lnTo>
                        <a:pt x="196" y="486"/>
                      </a:lnTo>
                      <a:lnTo>
                        <a:pt x="188" y="488"/>
                      </a:lnTo>
                      <a:lnTo>
                        <a:pt x="186" y="490"/>
                      </a:lnTo>
                      <a:lnTo>
                        <a:pt x="184" y="492"/>
                      </a:lnTo>
                      <a:lnTo>
                        <a:pt x="182" y="496"/>
                      </a:lnTo>
                      <a:lnTo>
                        <a:pt x="178" y="500"/>
                      </a:lnTo>
                      <a:lnTo>
                        <a:pt x="174" y="502"/>
                      </a:lnTo>
                      <a:lnTo>
                        <a:pt x="170" y="502"/>
                      </a:lnTo>
                      <a:lnTo>
                        <a:pt x="164" y="500"/>
                      </a:lnTo>
                      <a:lnTo>
                        <a:pt x="160" y="496"/>
                      </a:lnTo>
                      <a:lnTo>
                        <a:pt x="154" y="490"/>
                      </a:lnTo>
                      <a:lnTo>
                        <a:pt x="150" y="482"/>
                      </a:lnTo>
                      <a:lnTo>
                        <a:pt x="142" y="466"/>
                      </a:lnTo>
                      <a:lnTo>
                        <a:pt x="138" y="450"/>
                      </a:lnTo>
                      <a:lnTo>
                        <a:pt x="134" y="438"/>
                      </a:lnTo>
                      <a:lnTo>
                        <a:pt x="126" y="420"/>
                      </a:lnTo>
                      <a:lnTo>
                        <a:pt x="118" y="404"/>
                      </a:lnTo>
                      <a:lnTo>
                        <a:pt x="110" y="388"/>
                      </a:lnTo>
                      <a:lnTo>
                        <a:pt x="100" y="360"/>
                      </a:lnTo>
                      <a:lnTo>
                        <a:pt x="86" y="332"/>
                      </a:lnTo>
                      <a:lnTo>
                        <a:pt x="82" y="316"/>
                      </a:lnTo>
                      <a:lnTo>
                        <a:pt x="78" y="302"/>
                      </a:lnTo>
                      <a:lnTo>
                        <a:pt x="76" y="284"/>
                      </a:lnTo>
                      <a:lnTo>
                        <a:pt x="76" y="268"/>
                      </a:lnTo>
                      <a:lnTo>
                        <a:pt x="74" y="260"/>
                      </a:lnTo>
                      <a:lnTo>
                        <a:pt x="72" y="256"/>
                      </a:lnTo>
                      <a:lnTo>
                        <a:pt x="68" y="248"/>
                      </a:lnTo>
                      <a:lnTo>
                        <a:pt x="66" y="258"/>
                      </a:lnTo>
                      <a:lnTo>
                        <a:pt x="62" y="268"/>
                      </a:lnTo>
                      <a:lnTo>
                        <a:pt x="58" y="276"/>
                      </a:lnTo>
                      <a:lnTo>
                        <a:pt x="54" y="278"/>
                      </a:lnTo>
                      <a:lnTo>
                        <a:pt x="50" y="278"/>
                      </a:lnTo>
                      <a:lnTo>
                        <a:pt x="44" y="276"/>
                      </a:lnTo>
                      <a:lnTo>
                        <a:pt x="38" y="274"/>
                      </a:lnTo>
                      <a:lnTo>
                        <a:pt x="28" y="266"/>
                      </a:lnTo>
                      <a:lnTo>
                        <a:pt x="20" y="256"/>
                      </a:lnTo>
                      <a:lnTo>
                        <a:pt x="14" y="248"/>
                      </a:lnTo>
                      <a:lnTo>
                        <a:pt x="20" y="246"/>
                      </a:lnTo>
                      <a:lnTo>
                        <a:pt x="24" y="244"/>
                      </a:lnTo>
                      <a:lnTo>
                        <a:pt x="30" y="240"/>
                      </a:lnTo>
                      <a:lnTo>
                        <a:pt x="32" y="234"/>
                      </a:lnTo>
                      <a:lnTo>
                        <a:pt x="24" y="238"/>
                      </a:lnTo>
                      <a:lnTo>
                        <a:pt x="24" y="240"/>
                      </a:lnTo>
                      <a:lnTo>
                        <a:pt x="20" y="242"/>
                      </a:lnTo>
                      <a:lnTo>
                        <a:pt x="14" y="238"/>
                      </a:lnTo>
                      <a:lnTo>
                        <a:pt x="8" y="232"/>
                      </a:lnTo>
                      <a:lnTo>
                        <a:pt x="2" y="224"/>
                      </a:lnTo>
                      <a:lnTo>
                        <a:pt x="0" y="220"/>
                      </a:lnTo>
                      <a:lnTo>
                        <a:pt x="0" y="214"/>
                      </a:lnTo>
                      <a:lnTo>
                        <a:pt x="2" y="212"/>
                      </a:lnTo>
                      <a:lnTo>
                        <a:pt x="4" y="210"/>
                      </a:lnTo>
                      <a:lnTo>
                        <a:pt x="8" y="210"/>
                      </a:lnTo>
                      <a:lnTo>
                        <a:pt x="12" y="210"/>
                      </a:lnTo>
                      <a:lnTo>
                        <a:pt x="16" y="212"/>
                      </a:lnTo>
                      <a:lnTo>
                        <a:pt x="20" y="214"/>
                      </a:lnTo>
                      <a:lnTo>
                        <a:pt x="30" y="212"/>
                      </a:lnTo>
                      <a:lnTo>
                        <a:pt x="36" y="208"/>
                      </a:lnTo>
                      <a:lnTo>
                        <a:pt x="38" y="204"/>
                      </a:lnTo>
                      <a:lnTo>
                        <a:pt x="36" y="196"/>
                      </a:lnTo>
                      <a:lnTo>
                        <a:pt x="32" y="192"/>
                      </a:lnTo>
                      <a:lnTo>
                        <a:pt x="24" y="184"/>
                      </a:lnTo>
                      <a:lnTo>
                        <a:pt x="22" y="182"/>
                      </a:lnTo>
                      <a:lnTo>
                        <a:pt x="20" y="178"/>
                      </a:lnTo>
                      <a:lnTo>
                        <a:pt x="20" y="170"/>
                      </a:lnTo>
                      <a:lnTo>
                        <a:pt x="18" y="168"/>
                      </a:lnTo>
                      <a:lnTo>
                        <a:pt x="14" y="168"/>
                      </a:lnTo>
                      <a:lnTo>
                        <a:pt x="10" y="164"/>
                      </a:lnTo>
                      <a:lnTo>
                        <a:pt x="8" y="160"/>
                      </a:lnTo>
                      <a:lnTo>
                        <a:pt x="10" y="156"/>
                      </a:lnTo>
                      <a:lnTo>
                        <a:pt x="14" y="150"/>
                      </a:lnTo>
                      <a:lnTo>
                        <a:pt x="18" y="144"/>
                      </a:lnTo>
                      <a:lnTo>
                        <a:pt x="22" y="142"/>
                      </a:lnTo>
                      <a:lnTo>
                        <a:pt x="26" y="144"/>
                      </a:lnTo>
                      <a:lnTo>
                        <a:pt x="30" y="146"/>
                      </a:lnTo>
                      <a:lnTo>
                        <a:pt x="34" y="146"/>
                      </a:lnTo>
                      <a:lnTo>
                        <a:pt x="38" y="142"/>
                      </a:lnTo>
                      <a:lnTo>
                        <a:pt x="44" y="136"/>
                      </a:lnTo>
                      <a:lnTo>
                        <a:pt x="52" y="124"/>
                      </a:lnTo>
                      <a:lnTo>
                        <a:pt x="56" y="118"/>
                      </a:lnTo>
                      <a:lnTo>
                        <a:pt x="58" y="110"/>
                      </a:lnTo>
                      <a:lnTo>
                        <a:pt x="62" y="104"/>
                      </a:lnTo>
                      <a:lnTo>
                        <a:pt x="66" y="98"/>
                      </a:lnTo>
                      <a:lnTo>
                        <a:pt x="68" y="92"/>
                      </a:lnTo>
                      <a:lnTo>
                        <a:pt x="72" y="88"/>
                      </a:lnTo>
                      <a:lnTo>
                        <a:pt x="72" y="74"/>
                      </a:lnTo>
                      <a:lnTo>
                        <a:pt x="74" y="70"/>
                      </a:lnTo>
                      <a:lnTo>
                        <a:pt x="78" y="68"/>
                      </a:lnTo>
                      <a:lnTo>
                        <a:pt x="78" y="66"/>
                      </a:lnTo>
                      <a:lnTo>
                        <a:pt x="80" y="62"/>
                      </a:lnTo>
                      <a:lnTo>
                        <a:pt x="72" y="58"/>
                      </a:lnTo>
                      <a:lnTo>
                        <a:pt x="62" y="50"/>
                      </a:lnTo>
                      <a:lnTo>
                        <a:pt x="54" y="38"/>
                      </a:lnTo>
                      <a:lnTo>
                        <a:pt x="52" y="34"/>
                      </a:lnTo>
                      <a:lnTo>
                        <a:pt x="52" y="30"/>
                      </a:lnTo>
                      <a:lnTo>
                        <a:pt x="50" y="28"/>
                      </a:lnTo>
                      <a:lnTo>
                        <a:pt x="54" y="22"/>
                      </a:lnTo>
                      <a:lnTo>
                        <a:pt x="58" y="18"/>
                      </a:lnTo>
                      <a:lnTo>
                        <a:pt x="62" y="20"/>
                      </a:lnTo>
                      <a:lnTo>
                        <a:pt x="66" y="22"/>
                      </a:lnTo>
                      <a:lnTo>
                        <a:pt x="68" y="22"/>
                      </a:lnTo>
                      <a:lnTo>
                        <a:pt x="72" y="24"/>
                      </a:lnTo>
                      <a:lnTo>
                        <a:pt x="80" y="22"/>
                      </a:lnTo>
                      <a:lnTo>
                        <a:pt x="88" y="18"/>
                      </a:lnTo>
                      <a:lnTo>
                        <a:pt x="98" y="10"/>
                      </a:lnTo>
                      <a:lnTo>
                        <a:pt x="108" y="4"/>
                      </a:lnTo>
                      <a:lnTo>
                        <a:pt x="114" y="0"/>
                      </a:lnTo>
                      <a:lnTo>
                        <a:pt x="120" y="0"/>
                      </a:lnTo>
                      <a:lnTo>
                        <a:pt x="128" y="0"/>
                      </a:lnTo>
                      <a:lnTo>
                        <a:pt x="134" y="4"/>
                      </a:lnTo>
                      <a:lnTo>
                        <a:pt x="136" y="4"/>
                      </a:lnTo>
                      <a:lnTo>
                        <a:pt x="142" y="6"/>
                      </a:lnTo>
                      <a:lnTo>
                        <a:pt x="142" y="12"/>
                      </a:lnTo>
                      <a:lnTo>
                        <a:pt x="140" y="16"/>
                      </a:lnTo>
                      <a:lnTo>
                        <a:pt x="134" y="24"/>
                      </a:lnTo>
                      <a:lnTo>
                        <a:pt x="132" y="32"/>
                      </a:lnTo>
                      <a:lnTo>
                        <a:pt x="130" y="38"/>
                      </a:lnTo>
                      <a:lnTo>
                        <a:pt x="132" y="42"/>
                      </a:lnTo>
                      <a:lnTo>
                        <a:pt x="134" y="48"/>
                      </a:lnTo>
                      <a:lnTo>
                        <a:pt x="142" y="56"/>
                      </a:lnTo>
                      <a:lnTo>
                        <a:pt x="140" y="58"/>
                      </a:lnTo>
                      <a:lnTo>
                        <a:pt x="138" y="58"/>
                      </a:lnTo>
                      <a:lnTo>
                        <a:pt x="132" y="60"/>
                      </a:lnTo>
                      <a:lnTo>
                        <a:pt x="134" y="68"/>
                      </a:lnTo>
                      <a:lnTo>
                        <a:pt x="134" y="72"/>
                      </a:lnTo>
                      <a:lnTo>
                        <a:pt x="136" y="76"/>
                      </a:lnTo>
                      <a:lnTo>
                        <a:pt x="138" y="80"/>
                      </a:lnTo>
                      <a:lnTo>
                        <a:pt x="146" y="84"/>
                      </a:lnTo>
                      <a:lnTo>
                        <a:pt x="156" y="88"/>
                      </a:lnTo>
                      <a:lnTo>
                        <a:pt x="164" y="96"/>
                      </a:lnTo>
                      <a:lnTo>
                        <a:pt x="172" y="104"/>
                      </a:lnTo>
                      <a:lnTo>
                        <a:pt x="168" y="112"/>
                      </a:lnTo>
                      <a:lnTo>
                        <a:pt x="166" y="122"/>
                      </a:lnTo>
                      <a:lnTo>
                        <a:pt x="168" y="126"/>
                      </a:lnTo>
                      <a:lnTo>
                        <a:pt x="170" y="128"/>
                      </a:lnTo>
                      <a:lnTo>
                        <a:pt x="176" y="132"/>
                      </a:lnTo>
                      <a:lnTo>
                        <a:pt x="198" y="142"/>
                      </a:lnTo>
                      <a:lnTo>
                        <a:pt x="210" y="150"/>
                      </a:lnTo>
                      <a:lnTo>
                        <a:pt x="220" y="154"/>
                      </a:lnTo>
                      <a:lnTo>
                        <a:pt x="230" y="150"/>
                      </a:lnTo>
                      <a:lnTo>
                        <a:pt x="234" y="152"/>
                      </a:lnTo>
                      <a:lnTo>
                        <a:pt x="238" y="152"/>
                      </a:lnTo>
                      <a:lnTo>
                        <a:pt x="244" y="158"/>
                      </a:lnTo>
                      <a:lnTo>
                        <a:pt x="248" y="164"/>
                      </a:lnTo>
                      <a:lnTo>
                        <a:pt x="264" y="168"/>
                      </a:lnTo>
                      <a:lnTo>
                        <a:pt x="278" y="170"/>
                      </a:lnTo>
                      <a:lnTo>
                        <a:pt x="288" y="170"/>
                      </a:lnTo>
                      <a:lnTo>
                        <a:pt x="296" y="170"/>
                      </a:lnTo>
                      <a:lnTo>
                        <a:pt x="298" y="168"/>
                      </a:lnTo>
                      <a:lnTo>
                        <a:pt x="298" y="166"/>
                      </a:lnTo>
                      <a:lnTo>
                        <a:pt x="298" y="162"/>
                      </a:lnTo>
                      <a:lnTo>
                        <a:pt x="296" y="158"/>
                      </a:lnTo>
                      <a:lnTo>
                        <a:pt x="294" y="154"/>
                      </a:lnTo>
                      <a:lnTo>
                        <a:pt x="294" y="148"/>
                      </a:lnTo>
                      <a:lnTo>
                        <a:pt x="294" y="144"/>
                      </a:lnTo>
                      <a:lnTo>
                        <a:pt x="298" y="142"/>
                      </a:lnTo>
                      <a:lnTo>
                        <a:pt x="304" y="140"/>
                      </a:lnTo>
                      <a:lnTo>
                        <a:pt x="306" y="148"/>
                      </a:lnTo>
                      <a:lnTo>
                        <a:pt x="308" y="158"/>
                      </a:lnTo>
                      <a:lnTo>
                        <a:pt x="314" y="164"/>
                      </a:lnTo>
                      <a:lnTo>
                        <a:pt x="318" y="166"/>
                      </a:lnTo>
                      <a:lnTo>
                        <a:pt x="322" y="166"/>
                      </a:lnTo>
                      <a:lnTo>
                        <a:pt x="342" y="166"/>
                      </a:lnTo>
                      <a:lnTo>
                        <a:pt x="348" y="166"/>
                      </a:lnTo>
                      <a:lnTo>
                        <a:pt x="352" y="164"/>
                      </a:lnTo>
                      <a:lnTo>
                        <a:pt x="354" y="162"/>
                      </a:lnTo>
                      <a:lnTo>
                        <a:pt x="358" y="158"/>
                      </a:lnTo>
                      <a:lnTo>
                        <a:pt x="360" y="150"/>
                      </a:lnTo>
                      <a:lnTo>
                        <a:pt x="364" y="140"/>
                      </a:lnTo>
                      <a:lnTo>
                        <a:pt x="368" y="134"/>
                      </a:lnTo>
                      <a:lnTo>
                        <a:pt x="376" y="126"/>
                      </a:lnTo>
                      <a:lnTo>
                        <a:pt x="382" y="122"/>
                      </a:lnTo>
                      <a:lnTo>
                        <a:pt x="392" y="118"/>
                      </a:lnTo>
                      <a:lnTo>
                        <a:pt x="394" y="120"/>
                      </a:lnTo>
                      <a:lnTo>
                        <a:pt x="396" y="120"/>
                      </a:lnTo>
                      <a:lnTo>
                        <a:pt x="400" y="122"/>
                      </a:lnTo>
                      <a:lnTo>
                        <a:pt x="402" y="120"/>
                      </a:lnTo>
                      <a:lnTo>
                        <a:pt x="406" y="118"/>
                      </a:lnTo>
                      <a:lnTo>
                        <a:pt x="406" y="116"/>
                      </a:lnTo>
                      <a:lnTo>
                        <a:pt x="412" y="116"/>
                      </a:lnTo>
                      <a:lnTo>
                        <a:pt x="420" y="124"/>
                      </a:lnTo>
                      <a:lnTo>
                        <a:pt x="420" y="128"/>
                      </a:lnTo>
                      <a:lnTo>
                        <a:pt x="420" y="130"/>
                      </a:lnTo>
                      <a:lnTo>
                        <a:pt x="424" y="134"/>
                      </a:lnTo>
                      <a:lnTo>
                        <a:pt x="430" y="136"/>
                      </a:lnTo>
                      <a:lnTo>
                        <a:pt x="434" y="136"/>
                      </a:lnTo>
                      <a:lnTo>
                        <a:pt x="434" y="1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5" name="Freeform 259">
                  <a:extLst>
                    <a:ext uri="{FF2B5EF4-FFF2-40B4-BE49-F238E27FC236}">
                      <a16:creationId xmlns:a16="http://schemas.microsoft.com/office/drawing/2014/main" id="{5B4B2E18-51D2-489F-B150-E95156D7683E}"/>
                    </a:ext>
                  </a:extLst>
                </p:cNvPr>
                <p:cNvSpPr>
                  <a:spLocks/>
                </p:cNvSpPr>
                <p:nvPr/>
              </p:nvSpPr>
              <p:spPr bwMode="ltGray">
                <a:xfrm>
                  <a:off x="4068" y="1620"/>
                  <a:ext cx="50" cy="28"/>
                </a:xfrm>
                <a:custGeom>
                  <a:avLst/>
                  <a:gdLst/>
                  <a:ahLst/>
                  <a:cxnLst>
                    <a:cxn ang="0">
                      <a:pos x="50" y="20"/>
                    </a:cxn>
                    <a:cxn ang="0">
                      <a:pos x="46" y="14"/>
                    </a:cxn>
                    <a:cxn ang="0">
                      <a:pos x="36" y="6"/>
                    </a:cxn>
                    <a:cxn ang="0">
                      <a:pos x="26" y="2"/>
                    </a:cxn>
                    <a:cxn ang="0">
                      <a:pos x="16" y="0"/>
                    </a:cxn>
                    <a:cxn ang="0">
                      <a:pos x="12" y="2"/>
                    </a:cxn>
                    <a:cxn ang="0">
                      <a:pos x="8" y="4"/>
                    </a:cxn>
                    <a:cxn ang="0">
                      <a:pos x="4" y="10"/>
                    </a:cxn>
                    <a:cxn ang="0">
                      <a:pos x="0" y="14"/>
                    </a:cxn>
                    <a:cxn ang="0">
                      <a:pos x="2" y="18"/>
                    </a:cxn>
                    <a:cxn ang="0">
                      <a:pos x="2" y="20"/>
                    </a:cxn>
                    <a:cxn ang="0">
                      <a:pos x="10" y="28"/>
                    </a:cxn>
                    <a:cxn ang="0">
                      <a:pos x="16" y="28"/>
                    </a:cxn>
                    <a:cxn ang="0">
                      <a:pos x="36" y="28"/>
                    </a:cxn>
                    <a:cxn ang="0">
                      <a:pos x="42" y="28"/>
                    </a:cxn>
                    <a:cxn ang="0">
                      <a:pos x="46" y="26"/>
                    </a:cxn>
                    <a:cxn ang="0">
                      <a:pos x="50" y="22"/>
                    </a:cxn>
                    <a:cxn ang="0">
                      <a:pos x="50" y="20"/>
                    </a:cxn>
                  </a:cxnLst>
                  <a:rect l="0" t="0" r="r" b="b"/>
                  <a:pathLst>
                    <a:path w="50" h="28">
                      <a:moveTo>
                        <a:pt x="50" y="20"/>
                      </a:moveTo>
                      <a:lnTo>
                        <a:pt x="46" y="14"/>
                      </a:lnTo>
                      <a:lnTo>
                        <a:pt x="36" y="6"/>
                      </a:lnTo>
                      <a:lnTo>
                        <a:pt x="26" y="2"/>
                      </a:lnTo>
                      <a:lnTo>
                        <a:pt x="16" y="0"/>
                      </a:lnTo>
                      <a:lnTo>
                        <a:pt x="12" y="2"/>
                      </a:lnTo>
                      <a:lnTo>
                        <a:pt x="8" y="4"/>
                      </a:lnTo>
                      <a:lnTo>
                        <a:pt x="4" y="10"/>
                      </a:lnTo>
                      <a:lnTo>
                        <a:pt x="0" y="14"/>
                      </a:lnTo>
                      <a:lnTo>
                        <a:pt x="2" y="18"/>
                      </a:lnTo>
                      <a:lnTo>
                        <a:pt x="2" y="20"/>
                      </a:lnTo>
                      <a:lnTo>
                        <a:pt x="10" y="28"/>
                      </a:lnTo>
                      <a:lnTo>
                        <a:pt x="16" y="28"/>
                      </a:lnTo>
                      <a:lnTo>
                        <a:pt x="36" y="28"/>
                      </a:lnTo>
                      <a:lnTo>
                        <a:pt x="42" y="28"/>
                      </a:lnTo>
                      <a:lnTo>
                        <a:pt x="46" y="26"/>
                      </a:lnTo>
                      <a:lnTo>
                        <a:pt x="50" y="22"/>
                      </a:lnTo>
                      <a:lnTo>
                        <a:pt x="50"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6" name="Freeform 260">
                  <a:extLst>
                    <a:ext uri="{FF2B5EF4-FFF2-40B4-BE49-F238E27FC236}">
                      <a16:creationId xmlns:a16="http://schemas.microsoft.com/office/drawing/2014/main" id="{E0F86CF8-0AF1-489B-BDFC-9CD8F5DC3A04}"/>
                    </a:ext>
                  </a:extLst>
                </p:cNvPr>
                <p:cNvSpPr>
                  <a:spLocks/>
                </p:cNvSpPr>
                <p:nvPr/>
              </p:nvSpPr>
              <p:spPr bwMode="ltGray">
                <a:xfrm>
                  <a:off x="3928" y="1582"/>
                  <a:ext cx="132" cy="70"/>
                </a:xfrm>
                <a:custGeom>
                  <a:avLst/>
                  <a:gdLst/>
                  <a:ahLst/>
                  <a:cxnLst>
                    <a:cxn ang="0">
                      <a:pos x="128" y="46"/>
                    </a:cxn>
                    <a:cxn ang="0">
                      <a:pos x="110" y="46"/>
                    </a:cxn>
                    <a:cxn ang="0">
                      <a:pos x="104" y="44"/>
                    </a:cxn>
                    <a:cxn ang="0">
                      <a:pos x="98" y="40"/>
                    </a:cxn>
                    <a:cxn ang="0">
                      <a:pos x="96" y="40"/>
                    </a:cxn>
                    <a:cxn ang="0">
                      <a:pos x="94" y="40"/>
                    </a:cxn>
                    <a:cxn ang="0">
                      <a:pos x="90" y="40"/>
                    </a:cxn>
                    <a:cxn ang="0">
                      <a:pos x="84" y="38"/>
                    </a:cxn>
                    <a:cxn ang="0">
                      <a:pos x="80" y="36"/>
                    </a:cxn>
                    <a:cxn ang="0">
                      <a:pos x="76" y="32"/>
                    </a:cxn>
                    <a:cxn ang="0">
                      <a:pos x="74" y="30"/>
                    </a:cxn>
                    <a:cxn ang="0">
                      <a:pos x="62" y="26"/>
                    </a:cxn>
                    <a:cxn ang="0">
                      <a:pos x="52" y="22"/>
                    </a:cxn>
                    <a:cxn ang="0">
                      <a:pos x="44" y="16"/>
                    </a:cxn>
                    <a:cxn ang="0">
                      <a:pos x="34" y="8"/>
                    </a:cxn>
                    <a:cxn ang="0">
                      <a:pos x="22" y="0"/>
                    </a:cxn>
                    <a:cxn ang="0">
                      <a:pos x="20" y="0"/>
                    </a:cxn>
                    <a:cxn ang="0">
                      <a:pos x="18" y="2"/>
                    </a:cxn>
                    <a:cxn ang="0">
                      <a:pos x="16" y="4"/>
                    </a:cxn>
                    <a:cxn ang="0">
                      <a:pos x="12" y="4"/>
                    </a:cxn>
                    <a:cxn ang="0">
                      <a:pos x="6" y="4"/>
                    </a:cxn>
                    <a:cxn ang="0">
                      <a:pos x="2" y="12"/>
                    </a:cxn>
                    <a:cxn ang="0">
                      <a:pos x="0" y="22"/>
                    </a:cxn>
                    <a:cxn ang="0">
                      <a:pos x="2" y="26"/>
                    </a:cxn>
                    <a:cxn ang="0">
                      <a:pos x="4" y="28"/>
                    </a:cxn>
                    <a:cxn ang="0">
                      <a:pos x="10" y="32"/>
                    </a:cxn>
                    <a:cxn ang="0">
                      <a:pos x="32" y="42"/>
                    </a:cxn>
                    <a:cxn ang="0">
                      <a:pos x="44" y="50"/>
                    </a:cxn>
                    <a:cxn ang="0">
                      <a:pos x="54" y="54"/>
                    </a:cxn>
                    <a:cxn ang="0">
                      <a:pos x="64" y="50"/>
                    </a:cxn>
                    <a:cxn ang="0">
                      <a:pos x="68" y="52"/>
                    </a:cxn>
                    <a:cxn ang="0">
                      <a:pos x="72" y="52"/>
                    </a:cxn>
                    <a:cxn ang="0">
                      <a:pos x="78" y="58"/>
                    </a:cxn>
                    <a:cxn ang="0">
                      <a:pos x="82" y="64"/>
                    </a:cxn>
                    <a:cxn ang="0">
                      <a:pos x="98" y="68"/>
                    </a:cxn>
                    <a:cxn ang="0">
                      <a:pos x="112" y="70"/>
                    </a:cxn>
                    <a:cxn ang="0">
                      <a:pos x="122" y="70"/>
                    </a:cxn>
                    <a:cxn ang="0">
                      <a:pos x="130" y="70"/>
                    </a:cxn>
                    <a:cxn ang="0">
                      <a:pos x="132" y="68"/>
                    </a:cxn>
                    <a:cxn ang="0">
                      <a:pos x="132" y="66"/>
                    </a:cxn>
                    <a:cxn ang="0">
                      <a:pos x="132" y="62"/>
                    </a:cxn>
                    <a:cxn ang="0">
                      <a:pos x="130" y="58"/>
                    </a:cxn>
                    <a:cxn ang="0">
                      <a:pos x="128" y="54"/>
                    </a:cxn>
                    <a:cxn ang="0">
                      <a:pos x="128" y="48"/>
                    </a:cxn>
                    <a:cxn ang="0">
                      <a:pos x="128" y="46"/>
                    </a:cxn>
                  </a:cxnLst>
                  <a:rect l="0" t="0" r="r" b="b"/>
                  <a:pathLst>
                    <a:path w="132" h="70">
                      <a:moveTo>
                        <a:pt x="128" y="46"/>
                      </a:moveTo>
                      <a:lnTo>
                        <a:pt x="110" y="46"/>
                      </a:lnTo>
                      <a:lnTo>
                        <a:pt x="104" y="44"/>
                      </a:lnTo>
                      <a:lnTo>
                        <a:pt x="98" y="40"/>
                      </a:lnTo>
                      <a:lnTo>
                        <a:pt x="96" y="40"/>
                      </a:lnTo>
                      <a:lnTo>
                        <a:pt x="94" y="40"/>
                      </a:lnTo>
                      <a:lnTo>
                        <a:pt x="90" y="40"/>
                      </a:lnTo>
                      <a:lnTo>
                        <a:pt x="84" y="38"/>
                      </a:lnTo>
                      <a:lnTo>
                        <a:pt x="80" y="36"/>
                      </a:lnTo>
                      <a:lnTo>
                        <a:pt x="76" y="32"/>
                      </a:lnTo>
                      <a:lnTo>
                        <a:pt x="74" y="30"/>
                      </a:lnTo>
                      <a:lnTo>
                        <a:pt x="62" y="26"/>
                      </a:lnTo>
                      <a:lnTo>
                        <a:pt x="52" y="22"/>
                      </a:lnTo>
                      <a:lnTo>
                        <a:pt x="44" y="16"/>
                      </a:lnTo>
                      <a:lnTo>
                        <a:pt x="34" y="8"/>
                      </a:lnTo>
                      <a:lnTo>
                        <a:pt x="22" y="0"/>
                      </a:lnTo>
                      <a:lnTo>
                        <a:pt x="20" y="0"/>
                      </a:lnTo>
                      <a:lnTo>
                        <a:pt x="18" y="2"/>
                      </a:lnTo>
                      <a:lnTo>
                        <a:pt x="16" y="4"/>
                      </a:lnTo>
                      <a:lnTo>
                        <a:pt x="12" y="4"/>
                      </a:lnTo>
                      <a:lnTo>
                        <a:pt x="6" y="4"/>
                      </a:lnTo>
                      <a:lnTo>
                        <a:pt x="2" y="12"/>
                      </a:lnTo>
                      <a:lnTo>
                        <a:pt x="0" y="22"/>
                      </a:lnTo>
                      <a:lnTo>
                        <a:pt x="2" y="26"/>
                      </a:lnTo>
                      <a:lnTo>
                        <a:pt x="4" y="28"/>
                      </a:lnTo>
                      <a:lnTo>
                        <a:pt x="10" y="32"/>
                      </a:lnTo>
                      <a:lnTo>
                        <a:pt x="32" y="42"/>
                      </a:lnTo>
                      <a:lnTo>
                        <a:pt x="44" y="50"/>
                      </a:lnTo>
                      <a:lnTo>
                        <a:pt x="54" y="54"/>
                      </a:lnTo>
                      <a:lnTo>
                        <a:pt x="64" y="50"/>
                      </a:lnTo>
                      <a:lnTo>
                        <a:pt x="68" y="52"/>
                      </a:lnTo>
                      <a:lnTo>
                        <a:pt x="72" y="52"/>
                      </a:lnTo>
                      <a:lnTo>
                        <a:pt x="78" y="58"/>
                      </a:lnTo>
                      <a:lnTo>
                        <a:pt x="82" y="64"/>
                      </a:lnTo>
                      <a:lnTo>
                        <a:pt x="98" y="68"/>
                      </a:lnTo>
                      <a:lnTo>
                        <a:pt x="112" y="70"/>
                      </a:lnTo>
                      <a:lnTo>
                        <a:pt x="122" y="70"/>
                      </a:lnTo>
                      <a:lnTo>
                        <a:pt x="130" y="70"/>
                      </a:lnTo>
                      <a:lnTo>
                        <a:pt x="132" y="68"/>
                      </a:lnTo>
                      <a:lnTo>
                        <a:pt x="132" y="66"/>
                      </a:lnTo>
                      <a:lnTo>
                        <a:pt x="132" y="62"/>
                      </a:lnTo>
                      <a:lnTo>
                        <a:pt x="130" y="58"/>
                      </a:lnTo>
                      <a:lnTo>
                        <a:pt x="128" y="54"/>
                      </a:lnTo>
                      <a:lnTo>
                        <a:pt x="128" y="48"/>
                      </a:lnTo>
                      <a:lnTo>
                        <a:pt x="128"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7" name="Freeform 261">
                  <a:extLst>
                    <a:ext uri="{FF2B5EF4-FFF2-40B4-BE49-F238E27FC236}">
                      <a16:creationId xmlns:a16="http://schemas.microsoft.com/office/drawing/2014/main" id="{BEAED695-B3DA-4E4E-AE18-EC76AAFD0169}"/>
                    </a:ext>
                  </a:extLst>
                </p:cNvPr>
                <p:cNvSpPr>
                  <a:spLocks/>
                </p:cNvSpPr>
                <p:nvPr/>
              </p:nvSpPr>
              <p:spPr bwMode="ltGray">
                <a:xfrm>
                  <a:off x="3626" y="1460"/>
                  <a:ext cx="240" cy="242"/>
                </a:xfrm>
                <a:custGeom>
                  <a:avLst/>
                  <a:gdLst/>
                  <a:ahLst/>
                  <a:cxnLst>
                    <a:cxn ang="0">
                      <a:pos x="230" y="26"/>
                    </a:cxn>
                    <a:cxn ang="0">
                      <a:pos x="214" y="22"/>
                    </a:cxn>
                    <a:cxn ang="0">
                      <a:pos x="200" y="4"/>
                    </a:cxn>
                    <a:cxn ang="0">
                      <a:pos x="174" y="2"/>
                    </a:cxn>
                    <a:cxn ang="0">
                      <a:pos x="148" y="6"/>
                    </a:cxn>
                    <a:cxn ang="0">
                      <a:pos x="138" y="16"/>
                    </a:cxn>
                    <a:cxn ang="0">
                      <a:pos x="146" y="28"/>
                    </a:cxn>
                    <a:cxn ang="0">
                      <a:pos x="140" y="48"/>
                    </a:cxn>
                    <a:cxn ang="0">
                      <a:pos x="132" y="64"/>
                    </a:cxn>
                    <a:cxn ang="0">
                      <a:pos x="126" y="76"/>
                    </a:cxn>
                    <a:cxn ang="0">
                      <a:pos x="122" y="88"/>
                    </a:cxn>
                    <a:cxn ang="0">
                      <a:pos x="120" y="96"/>
                    </a:cxn>
                    <a:cxn ang="0">
                      <a:pos x="104" y="100"/>
                    </a:cxn>
                    <a:cxn ang="0">
                      <a:pos x="96" y="108"/>
                    </a:cxn>
                    <a:cxn ang="0">
                      <a:pos x="82" y="112"/>
                    </a:cxn>
                    <a:cxn ang="0">
                      <a:pos x="84" y="126"/>
                    </a:cxn>
                    <a:cxn ang="0">
                      <a:pos x="68" y="136"/>
                    </a:cxn>
                    <a:cxn ang="0">
                      <a:pos x="34" y="138"/>
                    </a:cxn>
                    <a:cxn ang="0">
                      <a:pos x="0" y="134"/>
                    </a:cxn>
                    <a:cxn ang="0">
                      <a:pos x="18" y="148"/>
                    </a:cxn>
                    <a:cxn ang="0">
                      <a:pos x="32" y="156"/>
                    </a:cxn>
                    <a:cxn ang="0">
                      <a:pos x="42" y="174"/>
                    </a:cxn>
                    <a:cxn ang="0">
                      <a:pos x="40" y="184"/>
                    </a:cxn>
                    <a:cxn ang="0">
                      <a:pos x="24" y="198"/>
                    </a:cxn>
                    <a:cxn ang="0">
                      <a:pos x="30" y="216"/>
                    </a:cxn>
                    <a:cxn ang="0">
                      <a:pos x="72" y="218"/>
                    </a:cxn>
                    <a:cxn ang="0">
                      <a:pos x="104" y="208"/>
                    </a:cxn>
                    <a:cxn ang="0">
                      <a:pos x="118" y="234"/>
                    </a:cxn>
                    <a:cxn ang="0">
                      <a:pos x="136" y="242"/>
                    </a:cxn>
                    <a:cxn ang="0">
                      <a:pos x="140" y="232"/>
                    </a:cxn>
                    <a:cxn ang="0">
                      <a:pos x="152" y="234"/>
                    </a:cxn>
                    <a:cxn ang="0">
                      <a:pos x="172" y="230"/>
                    </a:cxn>
                    <a:cxn ang="0">
                      <a:pos x="168" y="214"/>
                    </a:cxn>
                    <a:cxn ang="0">
                      <a:pos x="156" y="200"/>
                    </a:cxn>
                    <a:cxn ang="0">
                      <a:pos x="150" y="190"/>
                    </a:cxn>
                    <a:cxn ang="0">
                      <a:pos x="146" y="178"/>
                    </a:cxn>
                    <a:cxn ang="0">
                      <a:pos x="158" y="164"/>
                    </a:cxn>
                    <a:cxn ang="0">
                      <a:pos x="170" y="168"/>
                    </a:cxn>
                    <a:cxn ang="0">
                      <a:pos x="188" y="146"/>
                    </a:cxn>
                    <a:cxn ang="0">
                      <a:pos x="198" y="126"/>
                    </a:cxn>
                    <a:cxn ang="0">
                      <a:pos x="208" y="110"/>
                    </a:cxn>
                    <a:cxn ang="0">
                      <a:pos x="214" y="90"/>
                    </a:cxn>
                    <a:cxn ang="0">
                      <a:pos x="208" y="80"/>
                    </a:cxn>
                    <a:cxn ang="0">
                      <a:pos x="188" y="56"/>
                    </a:cxn>
                    <a:cxn ang="0">
                      <a:pos x="190" y="44"/>
                    </a:cxn>
                    <a:cxn ang="0">
                      <a:pos x="202" y="44"/>
                    </a:cxn>
                    <a:cxn ang="0">
                      <a:pos x="216" y="44"/>
                    </a:cxn>
                    <a:cxn ang="0">
                      <a:pos x="238" y="28"/>
                    </a:cxn>
                  </a:cxnLst>
                  <a:rect l="0" t="0" r="r" b="b"/>
                  <a:pathLst>
                    <a:path w="240" h="242">
                      <a:moveTo>
                        <a:pt x="238" y="28"/>
                      </a:moveTo>
                      <a:lnTo>
                        <a:pt x="234" y="26"/>
                      </a:lnTo>
                      <a:lnTo>
                        <a:pt x="230" y="26"/>
                      </a:lnTo>
                      <a:lnTo>
                        <a:pt x="224" y="24"/>
                      </a:lnTo>
                      <a:lnTo>
                        <a:pt x="218" y="24"/>
                      </a:lnTo>
                      <a:lnTo>
                        <a:pt x="214" y="22"/>
                      </a:lnTo>
                      <a:lnTo>
                        <a:pt x="210" y="18"/>
                      </a:lnTo>
                      <a:lnTo>
                        <a:pt x="206" y="10"/>
                      </a:lnTo>
                      <a:lnTo>
                        <a:pt x="200" y="4"/>
                      </a:lnTo>
                      <a:lnTo>
                        <a:pt x="192" y="0"/>
                      </a:lnTo>
                      <a:lnTo>
                        <a:pt x="184" y="0"/>
                      </a:lnTo>
                      <a:lnTo>
                        <a:pt x="174" y="2"/>
                      </a:lnTo>
                      <a:lnTo>
                        <a:pt x="164" y="2"/>
                      </a:lnTo>
                      <a:lnTo>
                        <a:pt x="154" y="4"/>
                      </a:lnTo>
                      <a:lnTo>
                        <a:pt x="148" y="6"/>
                      </a:lnTo>
                      <a:lnTo>
                        <a:pt x="142" y="8"/>
                      </a:lnTo>
                      <a:lnTo>
                        <a:pt x="140" y="12"/>
                      </a:lnTo>
                      <a:lnTo>
                        <a:pt x="138" y="16"/>
                      </a:lnTo>
                      <a:lnTo>
                        <a:pt x="140" y="20"/>
                      </a:lnTo>
                      <a:lnTo>
                        <a:pt x="142" y="24"/>
                      </a:lnTo>
                      <a:lnTo>
                        <a:pt x="146" y="28"/>
                      </a:lnTo>
                      <a:lnTo>
                        <a:pt x="148" y="34"/>
                      </a:lnTo>
                      <a:lnTo>
                        <a:pt x="146" y="40"/>
                      </a:lnTo>
                      <a:lnTo>
                        <a:pt x="140" y="48"/>
                      </a:lnTo>
                      <a:lnTo>
                        <a:pt x="136" y="54"/>
                      </a:lnTo>
                      <a:lnTo>
                        <a:pt x="132" y="60"/>
                      </a:lnTo>
                      <a:lnTo>
                        <a:pt x="132" y="64"/>
                      </a:lnTo>
                      <a:lnTo>
                        <a:pt x="132" y="68"/>
                      </a:lnTo>
                      <a:lnTo>
                        <a:pt x="132" y="70"/>
                      </a:lnTo>
                      <a:lnTo>
                        <a:pt x="126" y="76"/>
                      </a:lnTo>
                      <a:lnTo>
                        <a:pt x="124" y="80"/>
                      </a:lnTo>
                      <a:lnTo>
                        <a:pt x="122" y="84"/>
                      </a:lnTo>
                      <a:lnTo>
                        <a:pt x="122" y="88"/>
                      </a:lnTo>
                      <a:lnTo>
                        <a:pt x="126" y="90"/>
                      </a:lnTo>
                      <a:lnTo>
                        <a:pt x="124" y="94"/>
                      </a:lnTo>
                      <a:lnTo>
                        <a:pt x="120" y="96"/>
                      </a:lnTo>
                      <a:lnTo>
                        <a:pt x="114" y="96"/>
                      </a:lnTo>
                      <a:lnTo>
                        <a:pt x="106" y="96"/>
                      </a:lnTo>
                      <a:lnTo>
                        <a:pt x="104" y="100"/>
                      </a:lnTo>
                      <a:lnTo>
                        <a:pt x="100" y="104"/>
                      </a:lnTo>
                      <a:lnTo>
                        <a:pt x="98" y="106"/>
                      </a:lnTo>
                      <a:lnTo>
                        <a:pt x="96" y="108"/>
                      </a:lnTo>
                      <a:lnTo>
                        <a:pt x="90" y="108"/>
                      </a:lnTo>
                      <a:lnTo>
                        <a:pt x="86" y="108"/>
                      </a:lnTo>
                      <a:lnTo>
                        <a:pt x="82" y="112"/>
                      </a:lnTo>
                      <a:lnTo>
                        <a:pt x="80" y="116"/>
                      </a:lnTo>
                      <a:lnTo>
                        <a:pt x="82" y="120"/>
                      </a:lnTo>
                      <a:lnTo>
                        <a:pt x="84" y="126"/>
                      </a:lnTo>
                      <a:lnTo>
                        <a:pt x="84" y="128"/>
                      </a:lnTo>
                      <a:lnTo>
                        <a:pt x="80" y="132"/>
                      </a:lnTo>
                      <a:lnTo>
                        <a:pt x="68" y="136"/>
                      </a:lnTo>
                      <a:lnTo>
                        <a:pt x="54" y="138"/>
                      </a:lnTo>
                      <a:lnTo>
                        <a:pt x="44" y="138"/>
                      </a:lnTo>
                      <a:lnTo>
                        <a:pt x="34" y="138"/>
                      </a:lnTo>
                      <a:lnTo>
                        <a:pt x="24" y="136"/>
                      </a:lnTo>
                      <a:lnTo>
                        <a:pt x="12" y="136"/>
                      </a:lnTo>
                      <a:lnTo>
                        <a:pt x="0" y="134"/>
                      </a:lnTo>
                      <a:lnTo>
                        <a:pt x="6" y="136"/>
                      </a:lnTo>
                      <a:lnTo>
                        <a:pt x="12" y="140"/>
                      </a:lnTo>
                      <a:lnTo>
                        <a:pt x="18" y="148"/>
                      </a:lnTo>
                      <a:lnTo>
                        <a:pt x="24" y="154"/>
                      </a:lnTo>
                      <a:lnTo>
                        <a:pt x="28" y="154"/>
                      </a:lnTo>
                      <a:lnTo>
                        <a:pt x="32" y="156"/>
                      </a:lnTo>
                      <a:lnTo>
                        <a:pt x="34" y="162"/>
                      </a:lnTo>
                      <a:lnTo>
                        <a:pt x="36" y="170"/>
                      </a:lnTo>
                      <a:lnTo>
                        <a:pt x="42" y="174"/>
                      </a:lnTo>
                      <a:lnTo>
                        <a:pt x="46" y="178"/>
                      </a:lnTo>
                      <a:lnTo>
                        <a:pt x="44" y="182"/>
                      </a:lnTo>
                      <a:lnTo>
                        <a:pt x="40" y="184"/>
                      </a:lnTo>
                      <a:lnTo>
                        <a:pt x="30" y="190"/>
                      </a:lnTo>
                      <a:lnTo>
                        <a:pt x="26" y="192"/>
                      </a:lnTo>
                      <a:lnTo>
                        <a:pt x="24" y="198"/>
                      </a:lnTo>
                      <a:lnTo>
                        <a:pt x="22" y="202"/>
                      </a:lnTo>
                      <a:lnTo>
                        <a:pt x="22" y="210"/>
                      </a:lnTo>
                      <a:lnTo>
                        <a:pt x="30" y="216"/>
                      </a:lnTo>
                      <a:lnTo>
                        <a:pt x="34" y="216"/>
                      </a:lnTo>
                      <a:lnTo>
                        <a:pt x="42" y="218"/>
                      </a:lnTo>
                      <a:lnTo>
                        <a:pt x="72" y="218"/>
                      </a:lnTo>
                      <a:lnTo>
                        <a:pt x="80" y="216"/>
                      </a:lnTo>
                      <a:lnTo>
                        <a:pt x="88" y="214"/>
                      </a:lnTo>
                      <a:lnTo>
                        <a:pt x="104" y="208"/>
                      </a:lnTo>
                      <a:lnTo>
                        <a:pt x="108" y="220"/>
                      </a:lnTo>
                      <a:lnTo>
                        <a:pt x="114" y="230"/>
                      </a:lnTo>
                      <a:lnTo>
                        <a:pt x="118" y="234"/>
                      </a:lnTo>
                      <a:lnTo>
                        <a:pt x="122" y="238"/>
                      </a:lnTo>
                      <a:lnTo>
                        <a:pt x="128" y="240"/>
                      </a:lnTo>
                      <a:lnTo>
                        <a:pt x="136" y="242"/>
                      </a:lnTo>
                      <a:lnTo>
                        <a:pt x="136" y="236"/>
                      </a:lnTo>
                      <a:lnTo>
                        <a:pt x="138" y="234"/>
                      </a:lnTo>
                      <a:lnTo>
                        <a:pt x="140" y="232"/>
                      </a:lnTo>
                      <a:lnTo>
                        <a:pt x="144" y="232"/>
                      </a:lnTo>
                      <a:lnTo>
                        <a:pt x="148" y="232"/>
                      </a:lnTo>
                      <a:lnTo>
                        <a:pt x="152" y="234"/>
                      </a:lnTo>
                      <a:lnTo>
                        <a:pt x="156" y="236"/>
                      </a:lnTo>
                      <a:lnTo>
                        <a:pt x="166" y="234"/>
                      </a:lnTo>
                      <a:lnTo>
                        <a:pt x="172" y="230"/>
                      </a:lnTo>
                      <a:lnTo>
                        <a:pt x="174" y="226"/>
                      </a:lnTo>
                      <a:lnTo>
                        <a:pt x="172" y="218"/>
                      </a:lnTo>
                      <a:lnTo>
                        <a:pt x="168" y="214"/>
                      </a:lnTo>
                      <a:lnTo>
                        <a:pt x="160" y="206"/>
                      </a:lnTo>
                      <a:lnTo>
                        <a:pt x="158" y="204"/>
                      </a:lnTo>
                      <a:lnTo>
                        <a:pt x="156" y="200"/>
                      </a:lnTo>
                      <a:lnTo>
                        <a:pt x="156" y="192"/>
                      </a:lnTo>
                      <a:lnTo>
                        <a:pt x="154" y="190"/>
                      </a:lnTo>
                      <a:lnTo>
                        <a:pt x="150" y="190"/>
                      </a:lnTo>
                      <a:lnTo>
                        <a:pt x="146" y="186"/>
                      </a:lnTo>
                      <a:lnTo>
                        <a:pt x="144" y="182"/>
                      </a:lnTo>
                      <a:lnTo>
                        <a:pt x="146" y="178"/>
                      </a:lnTo>
                      <a:lnTo>
                        <a:pt x="150" y="172"/>
                      </a:lnTo>
                      <a:lnTo>
                        <a:pt x="154" y="166"/>
                      </a:lnTo>
                      <a:lnTo>
                        <a:pt x="158" y="164"/>
                      </a:lnTo>
                      <a:lnTo>
                        <a:pt x="162" y="166"/>
                      </a:lnTo>
                      <a:lnTo>
                        <a:pt x="166" y="168"/>
                      </a:lnTo>
                      <a:lnTo>
                        <a:pt x="170" y="168"/>
                      </a:lnTo>
                      <a:lnTo>
                        <a:pt x="174" y="164"/>
                      </a:lnTo>
                      <a:lnTo>
                        <a:pt x="180" y="158"/>
                      </a:lnTo>
                      <a:lnTo>
                        <a:pt x="188" y="146"/>
                      </a:lnTo>
                      <a:lnTo>
                        <a:pt x="192" y="140"/>
                      </a:lnTo>
                      <a:lnTo>
                        <a:pt x="194" y="132"/>
                      </a:lnTo>
                      <a:lnTo>
                        <a:pt x="198" y="126"/>
                      </a:lnTo>
                      <a:lnTo>
                        <a:pt x="202" y="120"/>
                      </a:lnTo>
                      <a:lnTo>
                        <a:pt x="204" y="114"/>
                      </a:lnTo>
                      <a:lnTo>
                        <a:pt x="208" y="110"/>
                      </a:lnTo>
                      <a:lnTo>
                        <a:pt x="208" y="96"/>
                      </a:lnTo>
                      <a:lnTo>
                        <a:pt x="210" y="92"/>
                      </a:lnTo>
                      <a:lnTo>
                        <a:pt x="214" y="90"/>
                      </a:lnTo>
                      <a:lnTo>
                        <a:pt x="214" y="88"/>
                      </a:lnTo>
                      <a:lnTo>
                        <a:pt x="216" y="84"/>
                      </a:lnTo>
                      <a:lnTo>
                        <a:pt x="208" y="80"/>
                      </a:lnTo>
                      <a:lnTo>
                        <a:pt x="198" y="72"/>
                      </a:lnTo>
                      <a:lnTo>
                        <a:pt x="190" y="60"/>
                      </a:lnTo>
                      <a:lnTo>
                        <a:pt x="188" y="56"/>
                      </a:lnTo>
                      <a:lnTo>
                        <a:pt x="188" y="52"/>
                      </a:lnTo>
                      <a:lnTo>
                        <a:pt x="186" y="50"/>
                      </a:lnTo>
                      <a:lnTo>
                        <a:pt x="190" y="44"/>
                      </a:lnTo>
                      <a:lnTo>
                        <a:pt x="194" y="40"/>
                      </a:lnTo>
                      <a:lnTo>
                        <a:pt x="198" y="42"/>
                      </a:lnTo>
                      <a:lnTo>
                        <a:pt x="202" y="44"/>
                      </a:lnTo>
                      <a:lnTo>
                        <a:pt x="204" y="44"/>
                      </a:lnTo>
                      <a:lnTo>
                        <a:pt x="208" y="46"/>
                      </a:lnTo>
                      <a:lnTo>
                        <a:pt x="216" y="44"/>
                      </a:lnTo>
                      <a:lnTo>
                        <a:pt x="224" y="40"/>
                      </a:lnTo>
                      <a:lnTo>
                        <a:pt x="240" y="28"/>
                      </a:lnTo>
                      <a:lnTo>
                        <a:pt x="238"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8" name="Freeform 262">
                  <a:extLst>
                    <a:ext uri="{FF2B5EF4-FFF2-40B4-BE49-F238E27FC236}">
                      <a16:creationId xmlns:a16="http://schemas.microsoft.com/office/drawing/2014/main" id="{1DC6E39F-0CBE-4770-A8C4-A82DC27A6891}"/>
                    </a:ext>
                  </a:extLst>
                </p:cNvPr>
                <p:cNvSpPr>
                  <a:spLocks/>
                </p:cNvSpPr>
                <p:nvPr/>
              </p:nvSpPr>
              <p:spPr bwMode="ltGray">
                <a:xfrm>
                  <a:off x="3610" y="1430"/>
                  <a:ext cx="200" cy="168"/>
                </a:xfrm>
                <a:custGeom>
                  <a:avLst/>
                  <a:gdLst/>
                  <a:ahLst/>
                  <a:cxnLst>
                    <a:cxn ang="0">
                      <a:pos x="174" y="26"/>
                    </a:cxn>
                    <a:cxn ang="0">
                      <a:pos x="160" y="28"/>
                    </a:cxn>
                    <a:cxn ang="0">
                      <a:pos x="152" y="24"/>
                    </a:cxn>
                    <a:cxn ang="0">
                      <a:pos x="144" y="8"/>
                    </a:cxn>
                    <a:cxn ang="0">
                      <a:pos x="136" y="0"/>
                    </a:cxn>
                    <a:cxn ang="0">
                      <a:pos x="122" y="16"/>
                    </a:cxn>
                    <a:cxn ang="0">
                      <a:pos x="108" y="26"/>
                    </a:cxn>
                    <a:cxn ang="0">
                      <a:pos x="74" y="28"/>
                    </a:cxn>
                    <a:cxn ang="0">
                      <a:pos x="46" y="42"/>
                    </a:cxn>
                    <a:cxn ang="0">
                      <a:pos x="36" y="54"/>
                    </a:cxn>
                    <a:cxn ang="0">
                      <a:pos x="24" y="58"/>
                    </a:cxn>
                    <a:cxn ang="0">
                      <a:pos x="12" y="56"/>
                    </a:cxn>
                    <a:cxn ang="0">
                      <a:pos x="4" y="58"/>
                    </a:cxn>
                    <a:cxn ang="0">
                      <a:pos x="4" y="56"/>
                    </a:cxn>
                    <a:cxn ang="0">
                      <a:pos x="0" y="84"/>
                    </a:cxn>
                    <a:cxn ang="0">
                      <a:pos x="4" y="104"/>
                    </a:cxn>
                    <a:cxn ang="0">
                      <a:pos x="10" y="122"/>
                    </a:cxn>
                    <a:cxn ang="0">
                      <a:pos x="18" y="130"/>
                    </a:cxn>
                    <a:cxn ang="0">
                      <a:pos x="26" y="136"/>
                    </a:cxn>
                    <a:cxn ang="0">
                      <a:pos x="18" y="146"/>
                    </a:cxn>
                    <a:cxn ang="0">
                      <a:pos x="12" y="156"/>
                    </a:cxn>
                    <a:cxn ang="0">
                      <a:pos x="12" y="162"/>
                    </a:cxn>
                    <a:cxn ang="0">
                      <a:pos x="28" y="166"/>
                    </a:cxn>
                    <a:cxn ang="0">
                      <a:pos x="50" y="168"/>
                    </a:cxn>
                    <a:cxn ang="0">
                      <a:pos x="70" y="168"/>
                    </a:cxn>
                    <a:cxn ang="0">
                      <a:pos x="96" y="162"/>
                    </a:cxn>
                    <a:cxn ang="0">
                      <a:pos x="100" y="156"/>
                    </a:cxn>
                    <a:cxn ang="0">
                      <a:pos x="96" y="146"/>
                    </a:cxn>
                    <a:cxn ang="0">
                      <a:pos x="102" y="138"/>
                    </a:cxn>
                    <a:cxn ang="0">
                      <a:pos x="112" y="138"/>
                    </a:cxn>
                    <a:cxn ang="0">
                      <a:pos x="116" y="134"/>
                    </a:cxn>
                    <a:cxn ang="0">
                      <a:pos x="122" y="126"/>
                    </a:cxn>
                    <a:cxn ang="0">
                      <a:pos x="136" y="126"/>
                    </a:cxn>
                    <a:cxn ang="0">
                      <a:pos x="142" y="120"/>
                    </a:cxn>
                    <a:cxn ang="0">
                      <a:pos x="138" y="114"/>
                    </a:cxn>
                    <a:cxn ang="0">
                      <a:pos x="142" y="106"/>
                    </a:cxn>
                    <a:cxn ang="0">
                      <a:pos x="148" y="98"/>
                    </a:cxn>
                    <a:cxn ang="0">
                      <a:pos x="148" y="90"/>
                    </a:cxn>
                    <a:cxn ang="0">
                      <a:pos x="156" y="78"/>
                    </a:cxn>
                    <a:cxn ang="0">
                      <a:pos x="164" y="64"/>
                    </a:cxn>
                    <a:cxn ang="0">
                      <a:pos x="158" y="54"/>
                    </a:cxn>
                    <a:cxn ang="0">
                      <a:pos x="154" y="46"/>
                    </a:cxn>
                    <a:cxn ang="0">
                      <a:pos x="158" y="38"/>
                    </a:cxn>
                    <a:cxn ang="0">
                      <a:pos x="170" y="34"/>
                    </a:cxn>
                    <a:cxn ang="0">
                      <a:pos x="190" y="32"/>
                    </a:cxn>
                    <a:cxn ang="0">
                      <a:pos x="200" y="28"/>
                    </a:cxn>
                    <a:cxn ang="0">
                      <a:pos x="184" y="22"/>
                    </a:cxn>
                  </a:cxnLst>
                  <a:rect l="0" t="0" r="r" b="b"/>
                  <a:pathLst>
                    <a:path w="200" h="168">
                      <a:moveTo>
                        <a:pt x="184" y="22"/>
                      </a:moveTo>
                      <a:lnTo>
                        <a:pt x="174" y="26"/>
                      </a:lnTo>
                      <a:lnTo>
                        <a:pt x="168" y="26"/>
                      </a:lnTo>
                      <a:lnTo>
                        <a:pt x="160" y="28"/>
                      </a:lnTo>
                      <a:lnTo>
                        <a:pt x="156" y="26"/>
                      </a:lnTo>
                      <a:lnTo>
                        <a:pt x="152" y="24"/>
                      </a:lnTo>
                      <a:lnTo>
                        <a:pt x="148" y="18"/>
                      </a:lnTo>
                      <a:lnTo>
                        <a:pt x="144" y="8"/>
                      </a:lnTo>
                      <a:lnTo>
                        <a:pt x="142" y="0"/>
                      </a:lnTo>
                      <a:lnTo>
                        <a:pt x="136" y="0"/>
                      </a:lnTo>
                      <a:lnTo>
                        <a:pt x="130" y="6"/>
                      </a:lnTo>
                      <a:lnTo>
                        <a:pt x="122" y="16"/>
                      </a:lnTo>
                      <a:lnTo>
                        <a:pt x="114" y="24"/>
                      </a:lnTo>
                      <a:lnTo>
                        <a:pt x="108" y="26"/>
                      </a:lnTo>
                      <a:lnTo>
                        <a:pt x="102" y="28"/>
                      </a:lnTo>
                      <a:lnTo>
                        <a:pt x="74" y="28"/>
                      </a:lnTo>
                      <a:lnTo>
                        <a:pt x="60" y="20"/>
                      </a:lnTo>
                      <a:lnTo>
                        <a:pt x="46" y="42"/>
                      </a:lnTo>
                      <a:lnTo>
                        <a:pt x="40" y="50"/>
                      </a:lnTo>
                      <a:lnTo>
                        <a:pt x="36" y="54"/>
                      </a:lnTo>
                      <a:lnTo>
                        <a:pt x="30" y="56"/>
                      </a:lnTo>
                      <a:lnTo>
                        <a:pt x="24" y="58"/>
                      </a:lnTo>
                      <a:lnTo>
                        <a:pt x="16" y="56"/>
                      </a:lnTo>
                      <a:lnTo>
                        <a:pt x="12" y="56"/>
                      </a:lnTo>
                      <a:lnTo>
                        <a:pt x="10" y="56"/>
                      </a:lnTo>
                      <a:lnTo>
                        <a:pt x="4" y="58"/>
                      </a:lnTo>
                      <a:lnTo>
                        <a:pt x="4" y="50"/>
                      </a:lnTo>
                      <a:lnTo>
                        <a:pt x="4" y="56"/>
                      </a:lnTo>
                      <a:lnTo>
                        <a:pt x="0" y="72"/>
                      </a:lnTo>
                      <a:lnTo>
                        <a:pt x="0" y="84"/>
                      </a:lnTo>
                      <a:lnTo>
                        <a:pt x="0" y="92"/>
                      </a:lnTo>
                      <a:lnTo>
                        <a:pt x="4" y="104"/>
                      </a:lnTo>
                      <a:lnTo>
                        <a:pt x="8" y="116"/>
                      </a:lnTo>
                      <a:lnTo>
                        <a:pt x="10" y="122"/>
                      </a:lnTo>
                      <a:lnTo>
                        <a:pt x="12" y="126"/>
                      </a:lnTo>
                      <a:lnTo>
                        <a:pt x="18" y="130"/>
                      </a:lnTo>
                      <a:lnTo>
                        <a:pt x="26" y="132"/>
                      </a:lnTo>
                      <a:lnTo>
                        <a:pt x="26" y="136"/>
                      </a:lnTo>
                      <a:lnTo>
                        <a:pt x="24" y="138"/>
                      </a:lnTo>
                      <a:lnTo>
                        <a:pt x="18" y="146"/>
                      </a:lnTo>
                      <a:lnTo>
                        <a:pt x="14" y="152"/>
                      </a:lnTo>
                      <a:lnTo>
                        <a:pt x="12" y="156"/>
                      </a:lnTo>
                      <a:lnTo>
                        <a:pt x="12" y="160"/>
                      </a:lnTo>
                      <a:lnTo>
                        <a:pt x="12" y="162"/>
                      </a:lnTo>
                      <a:lnTo>
                        <a:pt x="16" y="164"/>
                      </a:lnTo>
                      <a:lnTo>
                        <a:pt x="28" y="166"/>
                      </a:lnTo>
                      <a:lnTo>
                        <a:pt x="40" y="166"/>
                      </a:lnTo>
                      <a:lnTo>
                        <a:pt x="50" y="168"/>
                      </a:lnTo>
                      <a:lnTo>
                        <a:pt x="60" y="168"/>
                      </a:lnTo>
                      <a:lnTo>
                        <a:pt x="70" y="168"/>
                      </a:lnTo>
                      <a:lnTo>
                        <a:pt x="84" y="166"/>
                      </a:lnTo>
                      <a:lnTo>
                        <a:pt x="96" y="162"/>
                      </a:lnTo>
                      <a:lnTo>
                        <a:pt x="100" y="158"/>
                      </a:lnTo>
                      <a:lnTo>
                        <a:pt x="100" y="156"/>
                      </a:lnTo>
                      <a:lnTo>
                        <a:pt x="98" y="150"/>
                      </a:lnTo>
                      <a:lnTo>
                        <a:pt x="96" y="146"/>
                      </a:lnTo>
                      <a:lnTo>
                        <a:pt x="98" y="142"/>
                      </a:lnTo>
                      <a:lnTo>
                        <a:pt x="102" y="138"/>
                      </a:lnTo>
                      <a:lnTo>
                        <a:pt x="106" y="138"/>
                      </a:lnTo>
                      <a:lnTo>
                        <a:pt x="112" y="138"/>
                      </a:lnTo>
                      <a:lnTo>
                        <a:pt x="114" y="136"/>
                      </a:lnTo>
                      <a:lnTo>
                        <a:pt x="116" y="134"/>
                      </a:lnTo>
                      <a:lnTo>
                        <a:pt x="120" y="130"/>
                      </a:lnTo>
                      <a:lnTo>
                        <a:pt x="122" y="126"/>
                      </a:lnTo>
                      <a:lnTo>
                        <a:pt x="130" y="126"/>
                      </a:lnTo>
                      <a:lnTo>
                        <a:pt x="136" y="126"/>
                      </a:lnTo>
                      <a:lnTo>
                        <a:pt x="140" y="124"/>
                      </a:lnTo>
                      <a:lnTo>
                        <a:pt x="142" y="120"/>
                      </a:lnTo>
                      <a:lnTo>
                        <a:pt x="138" y="118"/>
                      </a:lnTo>
                      <a:lnTo>
                        <a:pt x="138" y="114"/>
                      </a:lnTo>
                      <a:lnTo>
                        <a:pt x="140" y="110"/>
                      </a:lnTo>
                      <a:lnTo>
                        <a:pt x="142" y="106"/>
                      </a:lnTo>
                      <a:lnTo>
                        <a:pt x="148" y="100"/>
                      </a:lnTo>
                      <a:lnTo>
                        <a:pt x="148" y="98"/>
                      </a:lnTo>
                      <a:lnTo>
                        <a:pt x="148" y="94"/>
                      </a:lnTo>
                      <a:lnTo>
                        <a:pt x="148" y="90"/>
                      </a:lnTo>
                      <a:lnTo>
                        <a:pt x="152" y="84"/>
                      </a:lnTo>
                      <a:lnTo>
                        <a:pt x="156" y="78"/>
                      </a:lnTo>
                      <a:lnTo>
                        <a:pt x="162" y="70"/>
                      </a:lnTo>
                      <a:lnTo>
                        <a:pt x="164" y="64"/>
                      </a:lnTo>
                      <a:lnTo>
                        <a:pt x="162" y="58"/>
                      </a:lnTo>
                      <a:lnTo>
                        <a:pt x="158" y="54"/>
                      </a:lnTo>
                      <a:lnTo>
                        <a:pt x="156" y="50"/>
                      </a:lnTo>
                      <a:lnTo>
                        <a:pt x="154" y="46"/>
                      </a:lnTo>
                      <a:lnTo>
                        <a:pt x="156" y="42"/>
                      </a:lnTo>
                      <a:lnTo>
                        <a:pt x="158" y="38"/>
                      </a:lnTo>
                      <a:lnTo>
                        <a:pt x="164" y="36"/>
                      </a:lnTo>
                      <a:lnTo>
                        <a:pt x="170" y="34"/>
                      </a:lnTo>
                      <a:lnTo>
                        <a:pt x="180" y="32"/>
                      </a:lnTo>
                      <a:lnTo>
                        <a:pt x="190" y="32"/>
                      </a:lnTo>
                      <a:lnTo>
                        <a:pt x="200" y="30"/>
                      </a:lnTo>
                      <a:lnTo>
                        <a:pt x="200" y="28"/>
                      </a:lnTo>
                      <a:lnTo>
                        <a:pt x="192" y="26"/>
                      </a:lnTo>
                      <a:lnTo>
                        <a:pt x="184"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99" name="Freeform 263">
                  <a:extLst>
                    <a:ext uri="{FF2B5EF4-FFF2-40B4-BE49-F238E27FC236}">
                      <a16:creationId xmlns:a16="http://schemas.microsoft.com/office/drawing/2014/main" id="{18E7C01B-1E33-4BE0-B5AD-A090B2A82E5A}"/>
                    </a:ext>
                  </a:extLst>
                </p:cNvPr>
                <p:cNvSpPr>
                  <a:spLocks/>
                </p:cNvSpPr>
                <p:nvPr/>
              </p:nvSpPr>
              <p:spPr bwMode="ltGray">
                <a:xfrm>
                  <a:off x="3916" y="1188"/>
                  <a:ext cx="482" cy="186"/>
                </a:xfrm>
                <a:custGeom>
                  <a:avLst/>
                  <a:gdLst/>
                  <a:ahLst/>
                  <a:cxnLst>
                    <a:cxn ang="0">
                      <a:pos x="4" y="56"/>
                    </a:cxn>
                    <a:cxn ang="0">
                      <a:pos x="12" y="64"/>
                    </a:cxn>
                    <a:cxn ang="0">
                      <a:pos x="34" y="72"/>
                    </a:cxn>
                    <a:cxn ang="0">
                      <a:pos x="48" y="78"/>
                    </a:cxn>
                    <a:cxn ang="0">
                      <a:pos x="64" y="92"/>
                    </a:cxn>
                    <a:cxn ang="0">
                      <a:pos x="72" y="114"/>
                    </a:cxn>
                    <a:cxn ang="0">
                      <a:pos x="80" y="126"/>
                    </a:cxn>
                    <a:cxn ang="0">
                      <a:pos x="118" y="130"/>
                    </a:cxn>
                    <a:cxn ang="0">
                      <a:pos x="138" y="134"/>
                    </a:cxn>
                    <a:cxn ang="0">
                      <a:pos x="156" y="146"/>
                    </a:cxn>
                    <a:cxn ang="0">
                      <a:pos x="172" y="162"/>
                    </a:cxn>
                    <a:cxn ang="0">
                      <a:pos x="214" y="166"/>
                    </a:cxn>
                    <a:cxn ang="0">
                      <a:pos x="258" y="168"/>
                    </a:cxn>
                    <a:cxn ang="0">
                      <a:pos x="280" y="180"/>
                    </a:cxn>
                    <a:cxn ang="0">
                      <a:pos x="310" y="186"/>
                    </a:cxn>
                    <a:cxn ang="0">
                      <a:pos x="324" y="180"/>
                    </a:cxn>
                    <a:cxn ang="0">
                      <a:pos x="362" y="172"/>
                    </a:cxn>
                    <a:cxn ang="0">
                      <a:pos x="384" y="162"/>
                    </a:cxn>
                    <a:cxn ang="0">
                      <a:pos x="396" y="150"/>
                    </a:cxn>
                    <a:cxn ang="0">
                      <a:pos x="396" y="142"/>
                    </a:cxn>
                    <a:cxn ang="0">
                      <a:pos x="390" y="138"/>
                    </a:cxn>
                    <a:cxn ang="0">
                      <a:pos x="382" y="134"/>
                    </a:cxn>
                    <a:cxn ang="0">
                      <a:pos x="384" y="126"/>
                    </a:cxn>
                    <a:cxn ang="0">
                      <a:pos x="390" y="124"/>
                    </a:cxn>
                    <a:cxn ang="0">
                      <a:pos x="398" y="128"/>
                    </a:cxn>
                    <a:cxn ang="0">
                      <a:pos x="410" y="126"/>
                    </a:cxn>
                    <a:cxn ang="0">
                      <a:pos x="418" y="120"/>
                    </a:cxn>
                    <a:cxn ang="0">
                      <a:pos x="432" y="116"/>
                    </a:cxn>
                    <a:cxn ang="0">
                      <a:pos x="440" y="114"/>
                    </a:cxn>
                    <a:cxn ang="0">
                      <a:pos x="442" y="106"/>
                    </a:cxn>
                    <a:cxn ang="0">
                      <a:pos x="444" y="98"/>
                    </a:cxn>
                    <a:cxn ang="0">
                      <a:pos x="482" y="94"/>
                    </a:cxn>
                    <a:cxn ang="0">
                      <a:pos x="468" y="80"/>
                    </a:cxn>
                    <a:cxn ang="0">
                      <a:pos x="448" y="72"/>
                    </a:cxn>
                    <a:cxn ang="0">
                      <a:pos x="434" y="76"/>
                    </a:cxn>
                    <a:cxn ang="0">
                      <a:pos x="410" y="76"/>
                    </a:cxn>
                    <a:cxn ang="0">
                      <a:pos x="404" y="68"/>
                    </a:cxn>
                    <a:cxn ang="0">
                      <a:pos x="402" y="40"/>
                    </a:cxn>
                    <a:cxn ang="0">
                      <a:pos x="374" y="30"/>
                    </a:cxn>
                    <a:cxn ang="0">
                      <a:pos x="362" y="30"/>
                    </a:cxn>
                    <a:cxn ang="0">
                      <a:pos x="344" y="40"/>
                    </a:cxn>
                    <a:cxn ang="0">
                      <a:pos x="326" y="50"/>
                    </a:cxn>
                    <a:cxn ang="0">
                      <a:pos x="304" y="48"/>
                    </a:cxn>
                    <a:cxn ang="0">
                      <a:pos x="264" y="34"/>
                    </a:cxn>
                    <a:cxn ang="0">
                      <a:pos x="240" y="26"/>
                    </a:cxn>
                    <a:cxn ang="0">
                      <a:pos x="212" y="26"/>
                    </a:cxn>
                    <a:cxn ang="0">
                      <a:pos x="198" y="26"/>
                    </a:cxn>
                    <a:cxn ang="0">
                      <a:pos x="192" y="22"/>
                    </a:cxn>
                    <a:cxn ang="0">
                      <a:pos x="180" y="8"/>
                    </a:cxn>
                    <a:cxn ang="0">
                      <a:pos x="152" y="0"/>
                    </a:cxn>
                    <a:cxn ang="0">
                      <a:pos x="128" y="2"/>
                    </a:cxn>
                    <a:cxn ang="0">
                      <a:pos x="124" y="4"/>
                    </a:cxn>
                    <a:cxn ang="0">
                      <a:pos x="128" y="12"/>
                    </a:cxn>
                    <a:cxn ang="0">
                      <a:pos x="138" y="24"/>
                    </a:cxn>
                    <a:cxn ang="0">
                      <a:pos x="140" y="30"/>
                    </a:cxn>
                    <a:cxn ang="0">
                      <a:pos x="134" y="36"/>
                    </a:cxn>
                    <a:cxn ang="0">
                      <a:pos x="124" y="38"/>
                    </a:cxn>
                    <a:cxn ang="0">
                      <a:pos x="104" y="36"/>
                    </a:cxn>
                    <a:cxn ang="0">
                      <a:pos x="68" y="24"/>
                    </a:cxn>
                    <a:cxn ang="0">
                      <a:pos x="54" y="22"/>
                    </a:cxn>
                    <a:cxn ang="0">
                      <a:pos x="38" y="24"/>
                    </a:cxn>
                    <a:cxn ang="0">
                      <a:pos x="10" y="42"/>
                    </a:cxn>
                    <a:cxn ang="0">
                      <a:pos x="0" y="50"/>
                    </a:cxn>
                  </a:cxnLst>
                  <a:rect l="0" t="0" r="r" b="b"/>
                  <a:pathLst>
                    <a:path w="482" h="186">
                      <a:moveTo>
                        <a:pt x="0" y="50"/>
                      </a:moveTo>
                      <a:lnTo>
                        <a:pt x="4" y="56"/>
                      </a:lnTo>
                      <a:lnTo>
                        <a:pt x="6" y="60"/>
                      </a:lnTo>
                      <a:lnTo>
                        <a:pt x="12" y="64"/>
                      </a:lnTo>
                      <a:lnTo>
                        <a:pt x="20" y="66"/>
                      </a:lnTo>
                      <a:lnTo>
                        <a:pt x="34" y="72"/>
                      </a:lnTo>
                      <a:lnTo>
                        <a:pt x="40" y="74"/>
                      </a:lnTo>
                      <a:lnTo>
                        <a:pt x="48" y="78"/>
                      </a:lnTo>
                      <a:lnTo>
                        <a:pt x="60" y="86"/>
                      </a:lnTo>
                      <a:lnTo>
                        <a:pt x="64" y="92"/>
                      </a:lnTo>
                      <a:lnTo>
                        <a:pt x="68" y="100"/>
                      </a:lnTo>
                      <a:lnTo>
                        <a:pt x="72" y="114"/>
                      </a:lnTo>
                      <a:lnTo>
                        <a:pt x="76" y="120"/>
                      </a:lnTo>
                      <a:lnTo>
                        <a:pt x="80" y="126"/>
                      </a:lnTo>
                      <a:lnTo>
                        <a:pt x="110" y="126"/>
                      </a:lnTo>
                      <a:lnTo>
                        <a:pt x="118" y="130"/>
                      </a:lnTo>
                      <a:lnTo>
                        <a:pt x="128" y="134"/>
                      </a:lnTo>
                      <a:lnTo>
                        <a:pt x="138" y="134"/>
                      </a:lnTo>
                      <a:lnTo>
                        <a:pt x="146" y="140"/>
                      </a:lnTo>
                      <a:lnTo>
                        <a:pt x="156" y="146"/>
                      </a:lnTo>
                      <a:lnTo>
                        <a:pt x="164" y="154"/>
                      </a:lnTo>
                      <a:lnTo>
                        <a:pt x="172" y="162"/>
                      </a:lnTo>
                      <a:lnTo>
                        <a:pt x="180" y="166"/>
                      </a:lnTo>
                      <a:lnTo>
                        <a:pt x="214" y="166"/>
                      </a:lnTo>
                      <a:lnTo>
                        <a:pt x="214" y="168"/>
                      </a:lnTo>
                      <a:lnTo>
                        <a:pt x="258" y="168"/>
                      </a:lnTo>
                      <a:lnTo>
                        <a:pt x="268" y="174"/>
                      </a:lnTo>
                      <a:lnTo>
                        <a:pt x="280" y="180"/>
                      </a:lnTo>
                      <a:lnTo>
                        <a:pt x="296" y="184"/>
                      </a:lnTo>
                      <a:lnTo>
                        <a:pt x="310" y="186"/>
                      </a:lnTo>
                      <a:lnTo>
                        <a:pt x="318" y="184"/>
                      </a:lnTo>
                      <a:lnTo>
                        <a:pt x="324" y="180"/>
                      </a:lnTo>
                      <a:lnTo>
                        <a:pt x="334" y="172"/>
                      </a:lnTo>
                      <a:lnTo>
                        <a:pt x="362" y="172"/>
                      </a:lnTo>
                      <a:lnTo>
                        <a:pt x="374" y="168"/>
                      </a:lnTo>
                      <a:lnTo>
                        <a:pt x="384" y="162"/>
                      </a:lnTo>
                      <a:lnTo>
                        <a:pt x="392" y="156"/>
                      </a:lnTo>
                      <a:lnTo>
                        <a:pt x="396" y="150"/>
                      </a:lnTo>
                      <a:lnTo>
                        <a:pt x="396" y="146"/>
                      </a:lnTo>
                      <a:lnTo>
                        <a:pt x="396" y="142"/>
                      </a:lnTo>
                      <a:lnTo>
                        <a:pt x="394" y="140"/>
                      </a:lnTo>
                      <a:lnTo>
                        <a:pt x="390" y="138"/>
                      </a:lnTo>
                      <a:lnTo>
                        <a:pt x="384" y="134"/>
                      </a:lnTo>
                      <a:lnTo>
                        <a:pt x="382" y="134"/>
                      </a:lnTo>
                      <a:lnTo>
                        <a:pt x="382" y="130"/>
                      </a:lnTo>
                      <a:lnTo>
                        <a:pt x="384" y="126"/>
                      </a:lnTo>
                      <a:lnTo>
                        <a:pt x="388" y="124"/>
                      </a:lnTo>
                      <a:lnTo>
                        <a:pt x="390" y="124"/>
                      </a:lnTo>
                      <a:lnTo>
                        <a:pt x="394" y="126"/>
                      </a:lnTo>
                      <a:lnTo>
                        <a:pt x="398" y="128"/>
                      </a:lnTo>
                      <a:lnTo>
                        <a:pt x="404" y="128"/>
                      </a:lnTo>
                      <a:lnTo>
                        <a:pt x="410" y="126"/>
                      </a:lnTo>
                      <a:lnTo>
                        <a:pt x="416" y="124"/>
                      </a:lnTo>
                      <a:lnTo>
                        <a:pt x="418" y="120"/>
                      </a:lnTo>
                      <a:lnTo>
                        <a:pt x="422" y="118"/>
                      </a:lnTo>
                      <a:lnTo>
                        <a:pt x="432" y="116"/>
                      </a:lnTo>
                      <a:lnTo>
                        <a:pt x="436" y="116"/>
                      </a:lnTo>
                      <a:lnTo>
                        <a:pt x="440" y="114"/>
                      </a:lnTo>
                      <a:lnTo>
                        <a:pt x="440" y="108"/>
                      </a:lnTo>
                      <a:lnTo>
                        <a:pt x="442" y="106"/>
                      </a:lnTo>
                      <a:lnTo>
                        <a:pt x="442" y="102"/>
                      </a:lnTo>
                      <a:lnTo>
                        <a:pt x="444" y="98"/>
                      </a:lnTo>
                      <a:lnTo>
                        <a:pt x="462" y="96"/>
                      </a:lnTo>
                      <a:lnTo>
                        <a:pt x="482" y="94"/>
                      </a:lnTo>
                      <a:lnTo>
                        <a:pt x="476" y="86"/>
                      </a:lnTo>
                      <a:lnTo>
                        <a:pt x="468" y="80"/>
                      </a:lnTo>
                      <a:lnTo>
                        <a:pt x="458" y="74"/>
                      </a:lnTo>
                      <a:lnTo>
                        <a:pt x="448" y="72"/>
                      </a:lnTo>
                      <a:lnTo>
                        <a:pt x="442" y="74"/>
                      </a:lnTo>
                      <a:lnTo>
                        <a:pt x="434" y="76"/>
                      </a:lnTo>
                      <a:lnTo>
                        <a:pt x="416" y="76"/>
                      </a:lnTo>
                      <a:lnTo>
                        <a:pt x="410" y="76"/>
                      </a:lnTo>
                      <a:lnTo>
                        <a:pt x="408" y="72"/>
                      </a:lnTo>
                      <a:lnTo>
                        <a:pt x="404" y="68"/>
                      </a:lnTo>
                      <a:lnTo>
                        <a:pt x="404" y="62"/>
                      </a:lnTo>
                      <a:lnTo>
                        <a:pt x="402" y="40"/>
                      </a:lnTo>
                      <a:lnTo>
                        <a:pt x="384" y="32"/>
                      </a:lnTo>
                      <a:lnTo>
                        <a:pt x="374" y="30"/>
                      </a:lnTo>
                      <a:lnTo>
                        <a:pt x="368" y="30"/>
                      </a:lnTo>
                      <a:lnTo>
                        <a:pt x="362" y="30"/>
                      </a:lnTo>
                      <a:lnTo>
                        <a:pt x="356" y="32"/>
                      </a:lnTo>
                      <a:lnTo>
                        <a:pt x="344" y="40"/>
                      </a:lnTo>
                      <a:lnTo>
                        <a:pt x="334" y="48"/>
                      </a:lnTo>
                      <a:lnTo>
                        <a:pt x="326" y="50"/>
                      </a:lnTo>
                      <a:lnTo>
                        <a:pt x="318" y="50"/>
                      </a:lnTo>
                      <a:lnTo>
                        <a:pt x="304" y="48"/>
                      </a:lnTo>
                      <a:lnTo>
                        <a:pt x="290" y="46"/>
                      </a:lnTo>
                      <a:lnTo>
                        <a:pt x="264" y="34"/>
                      </a:lnTo>
                      <a:lnTo>
                        <a:pt x="252" y="28"/>
                      </a:lnTo>
                      <a:lnTo>
                        <a:pt x="240" y="26"/>
                      </a:lnTo>
                      <a:lnTo>
                        <a:pt x="226" y="24"/>
                      </a:lnTo>
                      <a:lnTo>
                        <a:pt x="212" y="26"/>
                      </a:lnTo>
                      <a:lnTo>
                        <a:pt x="204" y="28"/>
                      </a:lnTo>
                      <a:lnTo>
                        <a:pt x="198" y="26"/>
                      </a:lnTo>
                      <a:lnTo>
                        <a:pt x="196" y="24"/>
                      </a:lnTo>
                      <a:lnTo>
                        <a:pt x="192" y="22"/>
                      </a:lnTo>
                      <a:lnTo>
                        <a:pt x="186" y="14"/>
                      </a:lnTo>
                      <a:lnTo>
                        <a:pt x="180" y="8"/>
                      </a:lnTo>
                      <a:lnTo>
                        <a:pt x="170" y="4"/>
                      </a:lnTo>
                      <a:lnTo>
                        <a:pt x="152" y="0"/>
                      </a:lnTo>
                      <a:lnTo>
                        <a:pt x="134" y="0"/>
                      </a:lnTo>
                      <a:lnTo>
                        <a:pt x="128" y="2"/>
                      </a:lnTo>
                      <a:lnTo>
                        <a:pt x="126" y="2"/>
                      </a:lnTo>
                      <a:lnTo>
                        <a:pt x="124" y="4"/>
                      </a:lnTo>
                      <a:lnTo>
                        <a:pt x="126" y="8"/>
                      </a:lnTo>
                      <a:lnTo>
                        <a:pt x="128" y="12"/>
                      </a:lnTo>
                      <a:lnTo>
                        <a:pt x="132" y="18"/>
                      </a:lnTo>
                      <a:lnTo>
                        <a:pt x="138" y="24"/>
                      </a:lnTo>
                      <a:lnTo>
                        <a:pt x="140" y="26"/>
                      </a:lnTo>
                      <a:lnTo>
                        <a:pt x="140" y="30"/>
                      </a:lnTo>
                      <a:lnTo>
                        <a:pt x="138" y="34"/>
                      </a:lnTo>
                      <a:lnTo>
                        <a:pt x="134" y="36"/>
                      </a:lnTo>
                      <a:lnTo>
                        <a:pt x="130" y="38"/>
                      </a:lnTo>
                      <a:lnTo>
                        <a:pt x="124" y="38"/>
                      </a:lnTo>
                      <a:lnTo>
                        <a:pt x="114" y="38"/>
                      </a:lnTo>
                      <a:lnTo>
                        <a:pt x="104" y="36"/>
                      </a:lnTo>
                      <a:lnTo>
                        <a:pt x="86" y="30"/>
                      </a:lnTo>
                      <a:lnTo>
                        <a:pt x="68" y="24"/>
                      </a:lnTo>
                      <a:lnTo>
                        <a:pt x="62" y="24"/>
                      </a:lnTo>
                      <a:lnTo>
                        <a:pt x="54" y="22"/>
                      </a:lnTo>
                      <a:lnTo>
                        <a:pt x="46" y="24"/>
                      </a:lnTo>
                      <a:lnTo>
                        <a:pt x="38" y="24"/>
                      </a:lnTo>
                      <a:lnTo>
                        <a:pt x="24" y="30"/>
                      </a:lnTo>
                      <a:lnTo>
                        <a:pt x="10" y="42"/>
                      </a:lnTo>
                      <a:lnTo>
                        <a:pt x="0" y="52"/>
                      </a:lnTo>
                      <a:lnTo>
                        <a:pt x="0"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800" name="Freeform 264">
                  <a:extLst>
                    <a:ext uri="{FF2B5EF4-FFF2-40B4-BE49-F238E27FC236}">
                      <a16:creationId xmlns:a16="http://schemas.microsoft.com/office/drawing/2014/main" id="{BA3E7103-0EBA-406E-AB3A-033DD88941B1}"/>
                    </a:ext>
                  </a:extLst>
                </p:cNvPr>
                <p:cNvSpPr>
                  <a:spLocks/>
                </p:cNvSpPr>
                <p:nvPr/>
              </p:nvSpPr>
              <p:spPr bwMode="ltGray">
                <a:xfrm>
                  <a:off x="4530" y="1348"/>
                  <a:ext cx="76" cy="92"/>
                </a:xfrm>
                <a:custGeom>
                  <a:avLst/>
                  <a:gdLst/>
                  <a:ahLst/>
                  <a:cxnLst>
                    <a:cxn ang="0">
                      <a:pos x="70" y="78"/>
                    </a:cxn>
                    <a:cxn ang="0">
                      <a:pos x="62" y="70"/>
                    </a:cxn>
                    <a:cxn ang="0">
                      <a:pos x="54" y="64"/>
                    </a:cxn>
                    <a:cxn ang="0">
                      <a:pos x="56" y="60"/>
                    </a:cxn>
                    <a:cxn ang="0">
                      <a:pos x="58" y="58"/>
                    </a:cxn>
                    <a:cxn ang="0">
                      <a:pos x="66" y="54"/>
                    </a:cxn>
                    <a:cxn ang="0">
                      <a:pos x="74" y="50"/>
                    </a:cxn>
                    <a:cxn ang="0">
                      <a:pos x="76" y="46"/>
                    </a:cxn>
                    <a:cxn ang="0">
                      <a:pos x="76" y="42"/>
                    </a:cxn>
                    <a:cxn ang="0">
                      <a:pos x="76" y="36"/>
                    </a:cxn>
                    <a:cxn ang="0">
                      <a:pos x="74" y="32"/>
                    </a:cxn>
                    <a:cxn ang="0">
                      <a:pos x="70" y="28"/>
                    </a:cxn>
                    <a:cxn ang="0">
                      <a:pos x="70" y="24"/>
                    </a:cxn>
                    <a:cxn ang="0">
                      <a:pos x="70" y="16"/>
                    </a:cxn>
                    <a:cxn ang="0">
                      <a:pos x="74" y="8"/>
                    </a:cxn>
                    <a:cxn ang="0">
                      <a:pos x="70" y="0"/>
                    </a:cxn>
                    <a:cxn ang="0">
                      <a:pos x="70" y="2"/>
                    </a:cxn>
                    <a:cxn ang="0">
                      <a:pos x="66" y="4"/>
                    </a:cxn>
                    <a:cxn ang="0">
                      <a:pos x="62" y="6"/>
                    </a:cxn>
                    <a:cxn ang="0">
                      <a:pos x="58" y="4"/>
                    </a:cxn>
                    <a:cxn ang="0">
                      <a:pos x="54" y="2"/>
                    </a:cxn>
                    <a:cxn ang="0">
                      <a:pos x="48" y="12"/>
                    </a:cxn>
                    <a:cxn ang="0">
                      <a:pos x="44" y="18"/>
                    </a:cxn>
                    <a:cxn ang="0">
                      <a:pos x="42" y="22"/>
                    </a:cxn>
                    <a:cxn ang="0">
                      <a:pos x="44" y="28"/>
                    </a:cxn>
                    <a:cxn ang="0">
                      <a:pos x="32" y="28"/>
                    </a:cxn>
                    <a:cxn ang="0">
                      <a:pos x="26" y="26"/>
                    </a:cxn>
                    <a:cxn ang="0">
                      <a:pos x="22" y="24"/>
                    </a:cxn>
                    <a:cxn ang="0">
                      <a:pos x="12" y="36"/>
                    </a:cxn>
                    <a:cxn ang="0">
                      <a:pos x="4" y="48"/>
                    </a:cxn>
                    <a:cxn ang="0">
                      <a:pos x="0" y="56"/>
                    </a:cxn>
                    <a:cxn ang="0">
                      <a:pos x="10" y="56"/>
                    </a:cxn>
                    <a:cxn ang="0">
                      <a:pos x="18" y="60"/>
                    </a:cxn>
                    <a:cxn ang="0">
                      <a:pos x="24" y="70"/>
                    </a:cxn>
                    <a:cxn ang="0">
                      <a:pos x="28" y="80"/>
                    </a:cxn>
                    <a:cxn ang="0">
                      <a:pos x="24" y="84"/>
                    </a:cxn>
                    <a:cxn ang="0">
                      <a:pos x="24" y="86"/>
                    </a:cxn>
                    <a:cxn ang="0">
                      <a:pos x="26" y="88"/>
                    </a:cxn>
                    <a:cxn ang="0">
                      <a:pos x="32" y="90"/>
                    </a:cxn>
                    <a:cxn ang="0">
                      <a:pos x="46" y="90"/>
                    </a:cxn>
                    <a:cxn ang="0">
                      <a:pos x="56" y="92"/>
                    </a:cxn>
                    <a:cxn ang="0">
                      <a:pos x="56" y="88"/>
                    </a:cxn>
                    <a:cxn ang="0">
                      <a:pos x="68" y="88"/>
                    </a:cxn>
                    <a:cxn ang="0">
                      <a:pos x="72" y="86"/>
                    </a:cxn>
                    <a:cxn ang="0">
                      <a:pos x="74" y="84"/>
                    </a:cxn>
                    <a:cxn ang="0">
                      <a:pos x="74" y="80"/>
                    </a:cxn>
                    <a:cxn ang="0">
                      <a:pos x="70" y="78"/>
                    </a:cxn>
                  </a:cxnLst>
                  <a:rect l="0" t="0" r="r" b="b"/>
                  <a:pathLst>
                    <a:path w="76" h="92">
                      <a:moveTo>
                        <a:pt x="70" y="78"/>
                      </a:moveTo>
                      <a:lnTo>
                        <a:pt x="62" y="70"/>
                      </a:lnTo>
                      <a:lnTo>
                        <a:pt x="54" y="64"/>
                      </a:lnTo>
                      <a:lnTo>
                        <a:pt x="56" y="60"/>
                      </a:lnTo>
                      <a:lnTo>
                        <a:pt x="58" y="58"/>
                      </a:lnTo>
                      <a:lnTo>
                        <a:pt x="66" y="54"/>
                      </a:lnTo>
                      <a:lnTo>
                        <a:pt x="74" y="50"/>
                      </a:lnTo>
                      <a:lnTo>
                        <a:pt x="76" y="46"/>
                      </a:lnTo>
                      <a:lnTo>
                        <a:pt x="76" y="42"/>
                      </a:lnTo>
                      <a:lnTo>
                        <a:pt x="76" y="36"/>
                      </a:lnTo>
                      <a:lnTo>
                        <a:pt x="74" y="32"/>
                      </a:lnTo>
                      <a:lnTo>
                        <a:pt x="70" y="28"/>
                      </a:lnTo>
                      <a:lnTo>
                        <a:pt x="70" y="24"/>
                      </a:lnTo>
                      <a:lnTo>
                        <a:pt x="70" y="16"/>
                      </a:lnTo>
                      <a:lnTo>
                        <a:pt x="74" y="8"/>
                      </a:lnTo>
                      <a:lnTo>
                        <a:pt x="70" y="0"/>
                      </a:lnTo>
                      <a:lnTo>
                        <a:pt x="70" y="2"/>
                      </a:lnTo>
                      <a:lnTo>
                        <a:pt x="66" y="4"/>
                      </a:lnTo>
                      <a:lnTo>
                        <a:pt x="62" y="6"/>
                      </a:lnTo>
                      <a:lnTo>
                        <a:pt x="58" y="4"/>
                      </a:lnTo>
                      <a:lnTo>
                        <a:pt x="54" y="2"/>
                      </a:lnTo>
                      <a:lnTo>
                        <a:pt x="48" y="12"/>
                      </a:lnTo>
                      <a:lnTo>
                        <a:pt x="44" y="18"/>
                      </a:lnTo>
                      <a:lnTo>
                        <a:pt x="42" y="22"/>
                      </a:lnTo>
                      <a:lnTo>
                        <a:pt x="44" y="28"/>
                      </a:lnTo>
                      <a:lnTo>
                        <a:pt x="32" y="28"/>
                      </a:lnTo>
                      <a:lnTo>
                        <a:pt x="26" y="26"/>
                      </a:lnTo>
                      <a:lnTo>
                        <a:pt x="22" y="24"/>
                      </a:lnTo>
                      <a:lnTo>
                        <a:pt x="12" y="36"/>
                      </a:lnTo>
                      <a:lnTo>
                        <a:pt x="4" y="48"/>
                      </a:lnTo>
                      <a:lnTo>
                        <a:pt x="0" y="56"/>
                      </a:lnTo>
                      <a:lnTo>
                        <a:pt x="10" y="56"/>
                      </a:lnTo>
                      <a:lnTo>
                        <a:pt x="18" y="60"/>
                      </a:lnTo>
                      <a:lnTo>
                        <a:pt x="24" y="70"/>
                      </a:lnTo>
                      <a:lnTo>
                        <a:pt x="28" y="80"/>
                      </a:lnTo>
                      <a:lnTo>
                        <a:pt x="24" y="84"/>
                      </a:lnTo>
                      <a:lnTo>
                        <a:pt x="24" y="86"/>
                      </a:lnTo>
                      <a:lnTo>
                        <a:pt x="26" y="88"/>
                      </a:lnTo>
                      <a:lnTo>
                        <a:pt x="32" y="90"/>
                      </a:lnTo>
                      <a:lnTo>
                        <a:pt x="46" y="90"/>
                      </a:lnTo>
                      <a:lnTo>
                        <a:pt x="56" y="92"/>
                      </a:lnTo>
                      <a:lnTo>
                        <a:pt x="56" y="88"/>
                      </a:lnTo>
                      <a:lnTo>
                        <a:pt x="68" y="88"/>
                      </a:lnTo>
                      <a:lnTo>
                        <a:pt x="72" y="86"/>
                      </a:lnTo>
                      <a:lnTo>
                        <a:pt x="74" y="84"/>
                      </a:lnTo>
                      <a:lnTo>
                        <a:pt x="74" y="80"/>
                      </a:lnTo>
                      <a:lnTo>
                        <a:pt x="70" y="7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801" name="Freeform 265">
                  <a:extLst>
                    <a:ext uri="{FF2B5EF4-FFF2-40B4-BE49-F238E27FC236}">
                      <a16:creationId xmlns:a16="http://schemas.microsoft.com/office/drawing/2014/main" id="{C2D20E28-93EC-4BED-A25E-0FBD67879D96}"/>
                    </a:ext>
                  </a:extLst>
                </p:cNvPr>
                <p:cNvSpPr>
                  <a:spLocks/>
                </p:cNvSpPr>
                <p:nvPr/>
              </p:nvSpPr>
              <p:spPr bwMode="ltGray">
                <a:xfrm>
                  <a:off x="4586" y="1428"/>
                  <a:ext cx="64" cy="76"/>
                </a:xfrm>
                <a:custGeom>
                  <a:avLst/>
                  <a:gdLst/>
                  <a:ahLst/>
                  <a:cxnLst>
                    <a:cxn ang="0">
                      <a:pos x="18" y="0"/>
                    </a:cxn>
                    <a:cxn ang="0">
                      <a:pos x="18" y="2"/>
                    </a:cxn>
                    <a:cxn ang="0">
                      <a:pos x="18" y="4"/>
                    </a:cxn>
                    <a:cxn ang="0">
                      <a:pos x="16" y="6"/>
                    </a:cxn>
                    <a:cxn ang="0">
                      <a:pos x="12" y="8"/>
                    </a:cxn>
                    <a:cxn ang="0">
                      <a:pos x="0" y="8"/>
                    </a:cxn>
                    <a:cxn ang="0">
                      <a:pos x="0" y="12"/>
                    </a:cxn>
                    <a:cxn ang="0">
                      <a:pos x="2" y="16"/>
                    </a:cxn>
                    <a:cxn ang="0">
                      <a:pos x="4" y="20"/>
                    </a:cxn>
                    <a:cxn ang="0">
                      <a:pos x="6" y="28"/>
                    </a:cxn>
                    <a:cxn ang="0">
                      <a:pos x="8" y="40"/>
                    </a:cxn>
                    <a:cxn ang="0">
                      <a:pos x="14" y="56"/>
                    </a:cxn>
                    <a:cxn ang="0">
                      <a:pos x="20" y="70"/>
                    </a:cxn>
                    <a:cxn ang="0">
                      <a:pos x="24" y="74"/>
                    </a:cxn>
                    <a:cxn ang="0">
                      <a:pos x="30" y="76"/>
                    </a:cxn>
                    <a:cxn ang="0">
                      <a:pos x="40" y="74"/>
                    </a:cxn>
                    <a:cxn ang="0">
                      <a:pos x="50" y="70"/>
                    </a:cxn>
                    <a:cxn ang="0">
                      <a:pos x="60" y="64"/>
                    </a:cxn>
                    <a:cxn ang="0">
                      <a:pos x="64" y="60"/>
                    </a:cxn>
                    <a:cxn ang="0">
                      <a:pos x="64" y="58"/>
                    </a:cxn>
                    <a:cxn ang="0">
                      <a:pos x="64" y="50"/>
                    </a:cxn>
                    <a:cxn ang="0">
                      <a:pos x="58" y="42"/>
                    </a:cxn>
                    <a:cxn ang="0">
                      <a:pos x="52" y="32"/>
                    </a:cxn>
                    <a:cxn ang="0">
                      <a:pos x="46" y="26"/>
                    </a:cxn>
                    <a:cxn ang="0">
                      <a:pos x="18" y="0"/>
                    </a:cxn>
                  </a:cxnLst>
                  <a:rect l="0" t="0" r="r" b="b"/>
                  <a:pathLst>
                    <a:path w="64" h="76">
                      <a:moveTo>
                        <a:pt x="18" y="0"/>
                      </a:moveTo>
                      <a:lnTo>
                        <a:pt x="18" y="2"/>
                      </a:lnTo>
                      <a:lnTo>
                        <a:pt x="18" y="4"/>
                      </a:lnTo>
                      <a:lnTo>
                        <a:pt x="16" y="6"/>
                      </a:lnTo>
                      <a:lnTo>
                        <a:pt x="12" y="8"/>
                      </a:lnTo>
                      <a:lnTo>
                        <a:pt x="0" y="8"/>
                      </a:lnTo>
                      <a:lnTo>
                        <a:pt x="0" y="12"/>
                      </a:lnTo>
                      <a:lnTo>
                        <a:pt x="2" y="16"/>
                      </a:lnTo>
                      <a:lnTo>
                        <a:pt x="4" y="20"/>
                      </a:lnTo>
                      <a:lnTo>
                        <a:pt x="6" y="28"/>
                      </a:lnTo>
                      <a:lnTo>
                        <a:pt x="8" y="40"/>
                      </a:lnTo>
                      <a:lnTo>
                        <a:pt x="14" y="56"/>
                      </a:lnTo>
                      <a:lnTo>
                        <a:pt x="20" y="70"/>
                      </a:lnTo>
                      <a:lnTo>
                        <a:pt x="24" y="74"/>
                      </a:lnTo>
                      <a:lnTo>
                        <a:pt x="30" y="76"/>
                      </a:lnTo>
                      <a:lnTo>
                        <a:pt x="40" y="74"/>
                      </a:lnTo>
                      <a:lnTo>
                        <a:pt x="50" y="70"/>
                      </a:lnTo>
                      <a:lnTo>
                        <a:pt x="60" y="64"/>
                      </a:lnTo>
                      <a:lnTo>
                        <a:pt x="64" y="60"/>
                      </a:lnTo>
                      <a:lnTo>
                        <a:pt x="64" y="58"/>
                      </a:lnTo>
                      <a:lnTo>
                        <a:pt x="64" y="50"/>
                      </a:lnTo>
                      <a:lnTo>
                        <a:pt x="58" y="42"/>
                      </a:lnTo>
                      <a:lnTo>
                        <a:pt x="52" y="32"/>
                      </a:lnTo>
                      <a:lnTo>
                        <a:pt x="46" y="26"/>
                      </a:lnTo>
                      <a:lnTo>
                        <a:pt x="1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6" name="Group 58">
                <a:extLst>
                  <a:ext uri="{FF2B5EF4-FFF2-40B4-BE49-F238E27FC236}">
                    <a16:creationId xmlns:a16="http://schemas.microsoft.com/office/drawing/2014/main" id="{26E55669-6500-4545-BCF6-E0C18E8E030E}"/>
                  </a:ext>
                </a:extLst>
              </p:cNvPr>
              <p:cNvGrpSpPr>
                <a:grpSpLocks/>
              </p:cNvGrpSpPr>
              <p:nvPr/>
            </p:nvGrpSpPr>
            <p:grpSpPr bwMode="ltGray">
              <a:xfrm>
                <a:off x="1502008" y="732655"/>
                <a:ext cx="1842595" cy="852353"/>
                <a:chOff x="881" y="712"/>
                <a:chExt cx="1232" cy="654"/>
              </a:xfrm>
              <a:grpFill/>
            </p:grpSpPr>
            <p:sp>
              <p:nvSpPr>
                <p:cNvPr id="760" name="Freeform 39">
                  <a:extLst>
                    <a:ext uri="{FF2B5EF4-FFF2-40B4-BE49-F238E27FC236}">
                      <a16:creationId xmlns:a16="http://schemas.microsoft.com/office/drawing/2014/main" id="{C30B8BBB-AC67-4983-8B66-D36EF38D0F21}"/>
                    </a:ext>
                  </a:extLst>
                </p:cNvPr>
                <p:cNvSpPr>
                  <a:spLocks/>
                </p:cNvSpPr>
                <p:nvPr/>
              </p:nvSpPr>
              <p:spPr bwMode="ltGray">
                <a:xfrm>
                  <a:off x="881" y="826"/>
                  <a:ext cx="1056" cy="540"/>
                </a:xfrm>
                <a:custGeom>
                  <a:avLst/>
                  <a:gdLst/>
                  <a:ahLst/>
                  <a:cxnLst>
                    <a:cxn ang="0">
                      <a:pos x="840" y="184"/>
                    </a:cxn>
                    <a:cxn ang="0">
                      <a:pos x="898" y="186"/>
                    </a:cxn>
                    <a:cxn ang="0">
                      <a:pos x="932" y="218"/>
                    </a:cxn>
                    <a:cxn ang="0">
                      <a:pos x="936" y="254"/>
                    </a:cxn>
                    <a:cxn ang="0">
                      <a:pos x="984" y="220"/>
                    </a:cxn>
                    <a:cxn ang="0">
                      <a:pos x="1006" y="266"/>
                    </a:cxn>
                    <a:cxn ang="0">
                      <a:pos x="1010" y="300"/>
                    </a:cxn>
                    <a:cxn ang="0">
                      <a:pos x="1040" y="324"/>
                    </a:cxn>
                    <a:cxn ang="0">
                      <a:pos x="1044" y="368"/>
                    </a:cxn>
                    <a:cxn ang="0">
                      <a:pos x="934" y="390"/>
                    </a:cxn>
                    <a:cxn ang="0">
                      <a:pos x="856" y="422"/>
                    </a:cxn>
                    <a:cxn ang="0">
                      <a:pos x="910" y="430"/>
                    </a:cxn>
                    <a:cxn ang="0">
                      <a:pos x="894" y="468"/>
                    </a:cxn>
                    <a:cxn ang="0">
                      <a:pos x="954" y="454"/>
                    </a:cxn>
                    <a:cxn ang="0">
                      <a:pos x="946" y="478"/>
                    </a:cxn>
                    <a:cxn ang="0">
                      <a:pos x="870" y="514"/>
                    </a:cxn>
                    <a:cxn ang="0">
                      <a:pos x="880" y="488"/>
                    </a:cxn>
                    <a:cxn ang="0">
                      <a:pos x="806" y="468"/>
                    </a:cxn>
                    <a:cxn ang="0">
                      <a:pos x="718" y="502"/>
                    </a:cxn>
                    <a:cxn ang="0">
                      <a:pos x="646" y="530"/>
                    </a:cxn>
                    <a:cxn ang="0">
                      <a:pos x="600" y="540"/>
                    </a:cxn>
                    <a:cxn ang="0">
                      <a:pos x="644" y="486"/>
                    </a:cxn>
                    <a:cxn ang="0">
                      <a:pos x="650" y="466"/>
                    </a:cxn>
                    <a:cxn ang="0">
                      <a:pos x="612" y="442"/>
                    </a:cxn>
                    <a:cxn ang="0">
                      <a:pos x="588" y="414"/>
                    </a:cxn>
                    <a:cxn ang="0">
                      <a:pos x="498" y="430"/>
                    </a:cxn>
                    <a:cxn ang="0">
                      <a:pos x="80" y="402"/>
                    </a:cxn>
                    <a:cxn ang="0">
                      <a:pos x="54" y="354"/>
                    </a:cxn>
                    <a:cxn ang="0">
                      <a:pos x="48" y="326"/>
                    </a:cxn>
                    <a:cxn ang="0">
                      <a:pos x="36" y="290"/>
                    </a:cxn>
                    <a:cxn ang="0">
                      <a:pos x="28" y="236"/>
                    </a:cxn>
                    <a:cxn ang="0">
                      <a:pos x="186" y="68"/>
                    </a:cxn>
                    <a:cxn ang="0">
                      <a:pos x="252" y="70"/>
                    </a:cxn>
                    <a:cxn ang="0">
                      <a:pos x="352" y="64"/>
                    </a:cxn>
                    <a:cxn ang="0">
                      <a:pos x="382" y="72"/>
                    </a:cxn>
                    <a:cxn ang="0">
                      <a:pos x="458" y="80"/>
                    </a:cxn>
                    <a:cxn ang="0">
                      <a:pos x="460" y="98"/>
                    </a:cxn>
                    <a:cxn ang="0">
                      <a:pos x="526" y="102"/>
                    </a:cxn>
                    <a:cxn ang="0">
                      <a:pos x="582" y="84"/>
                    </a:cxn>
                    <a:cxn ang="0">
                      <a:pos x="662" y="86"/>
                    </a:cxn>
                    <a:cxn ang="0">
                      <a:pos x="694" y="88"/>
                    </a:cxn>
                    <a:cxn ang="0">
                      <a:pos x="706" y="62"/>
                    </a:cxn>
                    <a:cxn ang="0">
                      <a:pos x="760" y="8"/>
                    </a:cxn>
                    <a:cxn ang="0">
                      <a:pos x="790" y="20"/>
                    </a:cxn>
                    <a:cxn ang="0">
                      <a:pos x="750" y="66"/>
                    </a:cxn>
                    <a:cxn ang="0">
                      <a:pos x="776" y="76"/>
                    </a:cxn>
                    <a:cxn ang="0">
                      <a:pos x="780" y="104"/>
                    </a:cxn>
                    <a:cxn ang="0">
                      <a:pos x="828" y="66"/>
                    </a:cxn>
                    <a:cxn ang="0">
                      <a:pos x="846" y="90"/>
                    </a:cxn>
                    <a:cxn ang="0">
                      <a:pos x="790" y="122"/>
                    </a:cxn>
                    <a:cxn ang="0">
                      <a:pos x="704" y="168"/>
                    </a:cxn>
                    <a:cxn ang="0">
                      <a:pos x="612" y="214"/>
                    </a:cxn>
                    <a:cxn ang="0">
                      <a:pos x="604" y="274"/>
                    </a:cxn>
                    <a:cxn ang="0">
                      <a:pos x="656" y="294"/>
                    </a:cxn>
                    <a:cxn ang="0">
                      <a:pos x="712" y="314"/>
                    </a:cxn>
                    <a:cxn ang="0">
                      <a:pos x="718" y="370"/>
                    </a:cxn>
                    <a:cxn ang="0">
                      <a:pos x="772" y="304"/>
                    </a:cxn>
                    <a:cxn ang="0">
                      <a:pos x="794" y="254"/>
                    </a:cxn>
                  </a:cxnLst>
                  <a:rect l="0" t="0" r="r" b="b"/>
                  <a:pathLst>
                    <a:path w="1056" h="540">
                      <a:moveTo>
                        <a:pt x="806" y="236"/>
                      </a:moveTo>
                      <a:lnTo>
                        <a:pt x="812" y="232"/>
                      </a:lnTo>
                      <a:lnTo>
                        <a:pt x="818" y="226"/>
                      </a:lnTo>
                      <a:lnTo>
                        <a:pt x="824" y="220"/>
                      </a:lnTo>
                      <a:lnTo>
                        <a:pt x="826" y="212"/>
                      </a:lnTo>
                      <a:lnTo>
                        <a:pt x="826" y="202"/>
                      </a:lnTo>
                      <a:lnTo>
                        <a:pt x="828" y="194"/>
                      </a:lnTo>
                      <a:lnTo>
                        <a:pt x="830" y="190"/>
                      </a:lnTo>
                      <a:lnTo>
                        <a:pt x="834" y="186"/>
                      </a:lnTo>
                      <a:lnTo>
                        <a:pt x="840" y="184"/>
                      </a:lnTo>
                      <a:lnTo>
                        <a:pt x="848" y="184"/>
                      </a:lnTo>
                      <a:lnTo>
                        <a:pt x="856" y="186"/>
                      </a:lnTo>
                      <a:lnTo>
                        <a:pt x="864" y="186"/>
                      </a:lnTo>
                      <a:lnTo>
                        <a:pt x="880" y="186"/>
                      </a:lnTo>
                      <a:lnTo>
                        <a:pt x="882" y="186"/>
                      </a:lnTo>
                      <a:lnTo>
                        <a:pt x="882" y="184"/>
                      </a:lnTo>
                      <a:lnTo>
                        <a:pt x="884" y="184"/>
                      </a:lnTo>
                      <a:lnTo>
                        <a:pt x="888" y="182"/>
                      </a:lnTo>
                      <a:lnTo>
                        <a:pt x="892" y="184"/>
                      </a:lnTo>
                      <a:lnTo>
                        <a:pt x="898" y="186"/>
                      </a:lnTo>
                      <a:lnTo>
                        <a:pt x="902" y="190"/>
                      </a:lnTo>
                      <a:lnTo>
                        <a:pt x="904" y="196"/>
                      </a:lnTo>
                      <a:lnTo>
                        <a:pt x="906" y="200"/>
                      </a:lnTo>
                      <a:lnTo>
                        <a:pt x="908" y="202"/>
                      </a:lnTo>
                      <a:lnTo>
                        <a:pt x="910" y="204"/>
                      </a:lnTo>
                      <a:lnTo>
                        <a:pt x="914" y="204"/>
                      </a:lnTo>
                      <a:lnTo>
                        <a:pt x="922" y="206"/>
                      </a:lnTo>
                      <a:lnTo>
                        <a:pt x="928" y="210"/>
                      </a:lnTo>
                      <a:lnTo>
                        <a:pt x="930" y="214"/>
                      </a:lnTo>
                      <a:lnTo>
                        <a:pt x="932" y="218"/>
                      </a:lnTo>
                      <a:lnTo>
                        <a:pt x="930" y="222"/>
                      </a:lnTo>
                      <a:lnTo>
                        <a:pt x="926" y="228"/>
                      </a:lnTo>
                      <a:lnTo>
                        <a:pt x="922" y="236"/>
                      </a:lnTo>
                      <a:lnTo>
                        <a:pt x="920" y="244"/>
                      </a:lnTo>
                      <a:lnTo>
                        <a:pt x="920" y="246"/>
                      </a:lnTo>
                      <a:lnTo>
                        <a:pt x="922" y="248"/>
                      </a:lnTo>
                      <a:lnTo>
                        <a:pt x="926" y="250"/>
                      </a:lnTo>
                      <a:lnTo>
                        <a:pt x="932" y="250"/>
                      </a:lnTo>
                      <a:lnTo>
                        <a:pt x="934" y="250"/>
                      </a:lnTo>
                      <a:lnTo>
                        <a:pt x="936" y="254"/>
                      </a:lnTo>
                      <a:lnTo>
                        <a:pt x="936" y="256"/>
                      </a:lnTo>
                      <a:lnTo>
                        <a:pt x="936" y="258"/>
                      </a:lnTo>
                      <a:lnTo>
                        <a:pt x="942" y="256"/>
                      </a:lnTo>
                      <a:lnTo>
                        <a:pt x="948" y="252"/>
                      </a:lnTo>
                      <a:lnTo>
                        <a:pt x="954" y="246"/>
                      </a:lnTo>
                      <a:lnTo>
                        <a:pt x="960" y="244"/>
                      </a:lnTo>
                      <a:lnTo>
                        <a:pt x="964" y="242"/>
                      </a:lnTo>
                      <a:lnTo>
                        <a:pt x="972" y="234"/>
                      </a:lnTo>
                      <a:lnTo>
                        <a:pt x="978" y="226"/>
                      </a:lnTo>
                      <a:lnTo>
                        <a:pt x="984" y="220"/>
                      </a:lnTo>
                      <a:lnTo>
                        <a:pt x="988" y="218"/>
                      </a:lnTo>
                      <a:lnTo>
                        <a:pt x="992" y="218"/>
                      </a:lnTo>
                      <a:lnTo>
                        <a:pt x="992" y="224"/>
                      </a:lnTo>
                      <a:lnTo>
                        <a:pt x="994" y="230"/>
                      </a:lnTo>
                      <a:lnTo>
                        <a:pt x="1000" y="246"/>
                      </a:lnTo>
                      <a:lnTo>
                        <a:pt x="1002" y="250"/>
                      </a:lnTo>
                      <a:lnTo>
                        <a:pt x="1000" y="252"/>
                      </a:lnTo>
                      <a:lnTo>
                        <a:pt x="1000" y="256"/>
                      </a:lnTo>
                      <a:lnTo>
                        <a:pt x="1002" y="260"/>
                      </a:lnTo>
                      <a:lnTo>
                        <a:pt x="1006" y="266"/>
                      </a:lnTo>
                      <a:lnTo>
                        <a:pt x="1008" y="272"/>
                      </a:lnTo>
                      <a:lnTo>
                        <a:pt x="1006" y="278"/>
                      </a:lnTo>
                      <a:lnTo>
                        <a:pt x="1004" y="280"/>
                      </a:lnTo>
                      <a:lnTo>
                        <a:pt x="1002" y="284"/>
                      </a:lnTo>
                      <a:lnTo>
                        <a:pt x="1000" y="286"/>
                      </a:lnTo>
                      <a:lnTo>
                        <a:pt x="998" y="288"/>
                      </a:lnTo>
                      <a:lnTo>
                        <a:pt x="1000" y="292"/>
                      </a:lnTo>
                      <a:lnTo>
                        <a:pt x="1004" y="294"/>
                      </a:lnTo>
                      <a:lnTo>
                        <a:pt x="1008" y="296"/>
                      </a:lnTo>
                      <a:lnTo>
                        <a:pt x="1010" y="300"/>
                      </a:lnTo>
                      <a:lnTo>
                        <a:pt x="1010" y="302"/>
                      </a:lnTo>
                      <a:lnTo>
                        <a:pt x="1010" y="304"/>
                      </a:lnTo>
                      <a:lnTo>
                        <a:pt x="1016" y="308"/>
                      </a:lnTo>
                      <a:lnTo>
                        <a:pt x="1020" y="308"/>
                      </a:lnTo>
                      <a:lnTo>
                        <a:pt x="1028" y="310"/>
                      </a:lnTo>
                      <a:lnTo>
                        <a:pt x="1036" y="314"/>
                      </a:lnTo>
                      <a:lnTo>
                        <a:pt x="1040" y="316"/>
                      </a:lnTo>
                      <a:lnTo>
                        <a:pt x="1042" y="318"/>
                      </a:lnTo>
                      <a:lnTo>
                        <a:pt x="1042" y="320"/>
                      </a:lnTo>
                      <a:lnTo>
                        <a:pt x="1040" y="324"/>
                      </a:lnTo>
                      <a:lnTo>
                        <a:pt x="1038" y="328"/>
                      </a:lnTo>
                      <a:lnTo>
                        <a:pt x="1040" y="332"/>
                      </a:lnTo>
                      <a:lnTo>
                        <a:pt x="1044" y="332"/>
                      </a:lnTo>
                      <a:lnTo>
                        <a:pt x="1044" y="336"/>
                      </a:lnTo>
                      <a:lnTo>
                        <a:pt x="1056" y="336"/>
                      </a:lnTo>
                      <a:lnTo>
                        <a:pt x="1056" y="342"/>
                      </a:lnTo>
                      <a:lnTo>
                        <a:pt x="1054" y="352"/>
                      </a:lnTo>
                      <a:lnTo>
                        <a:pt x="1050" y="360"/>
                      </a:lnTo>
                      <a:lnTo>
                        <a:pt x="1048" y="366"/>
                      </a:lnTo>
                      <a:lnTo>
                        <a:pt x="1044" y="368"/>
                      </a:lnTo>
                      <a:lnTo>
                        <a:pt x="1032" y="370"/>
                      </a:lnTo>
                      <a:lnTo>
                        <a:pt x="1024" y="370"/>
                      </a:lnTo>
                      <a:lnTo>
                        <a:pt x="1016" y="372"/>
                      </a:lnTo>
                      <a:lnTo>
                        <a:pt x="1008" y="376"/>
                      </a:lnTo>
                      <a:lnTo>
                        <a:pt x="994" y="386"/>
                      </a:lnTo>
                      <a:lnTo>
                        <a:pt x="988" y="388"/>
                      </a:lnTo>
                      <a:lnTo>
                        <a:pt x="980" y="394"/>
                      </a:lnTo>
                      <a:lnTo>
                        <a:pt x="970" y="396"/>
                      </a:lnTo>
                      <a:lnTo>
                        <a:pt x="960" y="398"/>
                      </a:lnTo>
                      <a:lnTo>
                        <a:pt x="934" y="390"/>
                      </a:lnTo>
                      <a:lnTo>
                        <a:pt x="908" y="388"/>
                      </a:lnTo>
                      <a:lnTo>
                        <a:pt x="894" y="390"/>
                      </a:lnTo>
                      <a:lnTo>
                        <a:pt x="886" y="396"/>
                      </a:lnTo>
                      <a:lnTo>
                        <a:pt x="876" y="402"/>
                      </a:lnTo>
                      <a:lnTo>
                        <a:pt x="862" y="410"/>
                      </a:lnTo>
                      <a:lnTo>
                        <a:pt x="852" y="418"/>
                      </a:lnTo>
                      <a:lnTo>
                        <a:pt x="842" y="430"/>
                      </a:lnTo>
                      <a:lnTo>
                        <a:pt x="828" y="440"/>
                      </a:lnTo>
                      <a:lnTo>
                        <a:pt x="840" y="432"/>
                      </a:lnTo>
                      <a:lnTo>
                        <a:pt x="856" y="422"/>
                      </a:lnTo>
                      <a:lnTo>
                        <a:pt x="876" y="414"/>
                      </a:lnTo>
                      <a:lnTo>
                        <a:pt x="884" y="414"/>
                      </a:lnTo>
                      <a:lnTo>
                        <a:pt x="892" y="414"/>
                      </a:lnTo>
                      <a:lnTo>
                        <a:pt x="898" y="414"/>
                      </a:lnTo>
                      <a:lnTo>
                        <a:pt x="906" y="414"/>
                      </a:lnTo>
                      <a:lnTo>
                        <a:pt x="910" y="418"/>
                      </a:lnTo>
                      <a:lnTo>
                        <a:pt x="910" y="420"/>
                      </a:lnTo>
                      <a:lnTo>
                        <a:pt x="912" y="422"/>
                      </a:lnTo>
                      <a:lnTo>
                        <a:pt x="910" y="426"/>
                      </a:lnTo>
                      <a:lnTo>
                        <a:pt x="910" y="430"/>
                      </a:lnTo>
                      <a:lnTo>
                        <a:pt x="904" y="432"/>
                      </a:lnTo>
                      <a:lnTo>
                        <a:pt x="896" y="436"/>
                      </a:lnTo>
                      <a:lnTo>
                        <a:pt x="892" y="438"/>
                      </a:lnTo>
                      <a:lnTo>
                        <a:pt x="890" y="442"/>
                      </a:lnTo>
                      <a:lnTo>
                        <a:pt x="904" y="442"/>
                      </a:lnTo>
                      <a:lnTo>
                        <a:pt x="898" y="448"/>
                      </a:lnTo>
                      <a:lnTo>
                        <a:pt x="894" y="454"/>
                      </a:lnTo>
                      <a:lnTo>
                        <a:pt x="892" y="460"/>
                      </a:lnTo>
                      <a:lnTo>
                        <a:pt x="892" y="464"/>
                      </a:lnTo>
                      <a:lnTo>
                        <a:pt x="894" y="468"/>
                      </a:lnTo>
                      <a:lnTo>
                        <a:pt x="902" y="472"/>
                      </a:lnTo>
                      <a:lnTo>
                        <a:pt x="910" y="476"/>
                      </a:lnTo>
                      <a:lnTo>
                        <a:pt x="920" y="476"/>
                      </a:lnTo>
                      <a:lnTo>
                        <a:pt x="928" y="476"/>
                      </a:lnTo>
                      <a:lnTo>
                        <a:pt x="936" y="472"/>
                      </a:lnTo>
                      <a:lnTo>
                        <a:pt x="940" y="468"/>
                      </a:lnTo>
                      <a:lnTo>
                        <a:pt x="944" y="462"/>
                      </a:lnTo>
                      <a:lnTo>
                        <a:pt x="948" y="458"/>
                      </a:lnTo>
                      <a:lnTo>
                        <a:pt x="950" y="454"/>
                      </a:lnTo>
                      <a:lnTo>
                        <a:pt x="954" y="454"/>
                      </a:lnTo>
                      <a:lnTo>
                        <a:pt x="958" y="454"/>
                      </a:lnTo>
                      <a:lnTo>
                        <a:pt x="958" y="456"/>
                      </a:lnTo>
                      <a:lnTo>
                        <a:pt x="956" y="460"/>
                      </a:lnTo>
                      <a:lnTo>
                        <a:pt x="954" y="464"/>
                      </a:lnTo>
                      <a:lnTo>
                        <a:pt x="958" y="464"/>
                      </a:lnTo>
                      <a:lnTo>
                        <a:pt x="960" y="466"/>
                      </a:lnTo>
                      <a:lnTo>
                        <a:pt x="960" y="468"/>
                      </a:lnTo>
                      <a:lnTo>
                        <a:pt x="958" y="470"/>
                      </a:lnTo>
                      <a:lnTo>
                        <a:pt x="954" y="474"/>
                      </a:lnTo>
                      <a:lnTo>
                        <a:pt x="946" y="478"/>
                      </a:lnTo>
                      <a:lnTo>
                        <a:pt x="938" y="486"/>
                      </a:lnTo>
                      <a:lnTo>
                        <a:pt x="930" y="490"/>
                      </a:lnTo>
                      <a:lnTo>
                        <a:pt x="910" y="496"/>
                      </a:lnTo>
                      <a:lnTo>
                        <a:pt x="904" y="496"/>
                      </a:lnTo>
                      <a:lnTo>
                        <a:pt x="898" y="496"/>
                      </a:lnTo>
                      <a:lnTo>
                        <a:pt x="890" y="496"/>
                      </a:lnTo>
                      <a:lnTo>
                        <a:pt x="884" y="498"/>
                      </a:lnTo>
                      <a:lnTo>
                        <a:pt x="880" y="504"/>
                      </a:lnTo>
                      <a:lnTo>
                        <a:pt x="876" y="510"/>
                      </a:lnTo>
                      <a:lnTo>
                        <a:pt x="870" y="514"/>
                      </a:lnTo>
                      <a:lnTo>
                        <a:pt x="866" y="516"/>
                      </a:lnTo>
                      <a:lnTo>
                        <a:pt x="862" y="516"/>
                      </a:lnTo>
                      <a:lnTo>
                        <a:pt x="856" y="516"/>
                      </a:lnTo>
                      <a:lnTo>
                        <a:pt x="854" y="512"/>
                      </a:lnTo>
                      <a:lnTo>
                        <a:pt x="854" y="510"/>
                      </a:lnTo>
                      <a:lnTo>
                        <a:pt x="854" y="504"/>
                      </a:lnTo>
                      <a:lnTo>
                        <a:pt x="858" y="500"/>
                      </a:lnTo>
                      <a:lnTo>
                        <a:pt x="866" y="496"/>
                      </a:lnTo>
                      <a:lnTo>
                        <a:pt x="876" y="492"/>
                      </a:lnTo>
                      <a:lnTo>
                        <a:pt x="880" y="488"/>
                      </a:lnTo>
                      <a:lnTo>
                        <a:pt x="882" y="484"/>
                      </a:lnTo>
                      <a:lnTo>
                        <a:pt x="846" y="490"/>
                      </a:lnTo>
                      <a:lnTo>
                        <a:pt x="840" y="470"/>
                      </a:lnTo>
                      <a:lnTo>
                        <a:pt x="840" y="466"/>
                      </a:lnTo>
                      <a:lnTo>
                        <a:pt x="842" y="462"/>
                      </a:lnTo>
                      <a:lnTo>
                        <a:pt x="848" y="454"/>
                      </a:lnTo>
                      <a:lnTo>
                        <a:pt x="828" y="448"/>
                      </a:lnTo>
                      <a:lnTo>
                        <a:pt x="822" y="450"/>
                      </a:lnTo>
                      <a:lnTo>
                        <a:pt x="816" y="454"/>
                      </a:lnTo>
                      <a:lnTo>
                        <a:pt x="806" y="468"/>
                      </a:lnTo>
                      <a:lnTo>
                        <a:pt x="800" y="474"/>
                      </a:lnTo>
                      <a:lnTo>
                        <a:pt x="796" y="482"/>
                      </a:lnTo>
                      <a:lnTo>
                        <a:pt x="790" y="486"/>
                      </a:lnTo>
                      <a:lnTo>
                        <a:pt x="780" y="488"/>
                      </a:lnTo>
                      <a:lnTo>
                        <a:pt x="774" y="490"/>
                      </a:lnTo>
                      <a:lnTo>
                        <a:pt x="742" y="490"/>
                      </a:lnTo>
                      <a:lnTo>
                        <a:pt x="734" y="494"/>
                      </a:lnTo>
                      <a:lnTo>
                        <a:pt x="726" y="496"/>
                      </a:lnTo>
                      <a:lnTo>
                        <a:pt x="722" y="500"/>
                      </a:lnTo>
                      <a:lnTo>
                        <a:pt x="718" y="502"/>
                      </a:lnTo>
                      <a:lnTo>
                        <a:pt x="706" y="504"/>
                      </a:lnTo>
                      <a:lnTo>
                        <a:pt x="690" y="504"/>
                      </a:lnTo>
                      <a:lnTo>
                        <a:pt x="682" y="504"/>
                      </a:lnTo>
                      <a:lnTo>
                        <a:pt x="672" y="506"/>
                      </a:lnTo>
                      <a:lnTo>
                        <a:pt x="664" y="512"/>
                      </a:lnTo>
                      <a:lnTo>
                        <a:pt x="664" y="514"/>
                      </a:lnTo>
                      <a:lnTo>
                        <a:pt x="664" y="520"/>
                      </a:lnTo>
                      <a:lnTo>
                        <a:pt x="654" y="524"/>
                      </a:lnTo>
                      <a:lnTo>
                        <a:pt x="648" y="526"/>
                      </a:lnTo>
                      <a:lnTo>
                        <a:pt x="646" y="530"/>
                      </a:lnTo>
                      <a:lnTo>
                        <a:pt x="642" y="530"/>
                      </a:lnTo>
                      <a:lnTo>
                        <a:pt x="642" y="526"/>
                      </a:lnTo>
                      <a:lnTo>
                        <a:pt x="636" y="528"/>
                      </a:lnTo>
                      <a:lnTo>
                        <a:pt x="634" y="526"/>
                      </a:lnTo>
                      <a:lnTo>
                        <a:pt x="630" y="526"/>
                      </a:lnTo>
                      <a:lnTo>
                        <a:pt x="624" y="528"/>
                      </a:lnTo>
                      <a:lnTo>
                        <a:pt x="616" y="534"/>
                      </a:lnTo>
                      <a:lnTo>
                        <a:pt x="608" y="538"/>
                      </a:lnTo>
                      <a:lnTo>
                        <a:pt x="606" y="540"/>
                      </a:lnTo>
                      <a:lnTo>
                        <a:pt x="600" y="540"/>
                      </a:lnTo>
                      <a:lnTo>
                        <a:pt x="596" y="540"/>
                      </a:lnTo>
                      <a:lnTo>
                        <a:pt x="602" y="536"/>
                      </a:lnTo>
                      <a:lnTo>
                        <a:pt x="608" y="532"/>
                      </a:lnTo>
                      <a:lnTo>
                        <a:pt x="614" y="528"/>
                      </a:lnTo>
                      <a:lnTo>
                        <a:pt x="616" y="524"/>
                      </a:lnTo>
                      <a:lnTo>
                        <a:pt x="616" y="522"/>
                      </a:lnTo>
                      <a:lnTo>
                        <a:pt x="616" y="524"/>
                      </a:lnTo>
                      <a:lnTo>
                        <a:pt x="626" y="518"/>
                      </a:lnTo>
                      <a:lnTo>
                        <a:pt x="632" y="508"/>
                      </a:lnTo>
                      <a:lnTo>
                        <a:pt x="644" y="486"/>
                      </a:lnTo>
                      <a:lnTo>
                        <a:pt x="644" y="492"/>
                      </a:lnTo>
                      <a:lnTo>
                        <a:pt x="648" y="496"/>
                      </a:lnTo>
                      <a:lnTo>
                        <a:pt x="652" y="496"/>
                      </a:lnTo>
                      <a:lnTo>
                        <a:pt x="658" y="496"/>
                      </a:lnTo>
                      <a:lnTo>
                        <a:pt x="664" y="496"/>
                      </a:lnTo>
                      <a:lnTo>
                        <a:pt x="664" y="494"/>
                      </a:lnTo>
                      <a:lnTo>
                        <a:pt x="664" y="490"/>
                      </a:lnTo>
                      <a:lnTo>
                        <a:pt x="664" y="482"/>
                      </a:lnTo>
                      <a:lnTo>
                        <a:pt x="658" y="472"/>
                      </a:lnTo>
                      <a:lnTo>
                        <a:pt x="650" y="466"/>
                      </a:lnTo>
                      <a:lnTo>
                        <a:pt x="648" y="464"/>
                      </a:lnTo>
                      <a:lnTo>
                        <a:pt x="644" y="464"/>
                      </a:lnTo>
                      <a:lnTo>
                        <a:pt x="630" y="464"/>
                      </a:lnTo>
                      <a:lnTo>
                        <a:pt x="612" y="462"/>
                      </a:lnTo>
                      <a:lnTo>
                        <a:pt x="616" y="458"/>
                      </a:lnTo>
                      <a:lnTo>
                        <a:pt x="618" y="452"/>
                      </a:lnTo>
                      <a:lnTo>
                        <a:pt x="618" y="450"/>
                      </a:lnTo>
                      <a:lnTo>
                        <a:pt x="616" y="448"/>
                      </a:lnTo>
                      <a:lnTo>
                        <a:pt x="614" y="446"/>
                      </a:lnTo>
                      <a:lnTo>
                        <a:pt x="612" y="442"/>
                      </a:lnTo>
                      <a:lnTo>
                        <a:pt x="614" y="438"/>
                      </a:lnTo>
                      <a:lnTo>
                        <a:pt x="610" y="436"/>
                      </a:lnTo>
                      <a:lnTo>
                        <a:pt x="608" y="432"/>
                      </a:lnTo>
                      <a:lnTo>
                        <a:pt x="606" y="428"/>
                      </a:lnTo>
                      <a:lnTo>
                        <a:pt x="606" y="424"/>
                      </a:lnTo>
                      <a:lnTo>
                        <a:pt x="604" y="422"/>
                      </a:lnTo>
                      <a:lnTo>
                        <a:pt x="606" y="418"/>
                      </a:lnTo>
                      <a:lnTo>
                        <a:pt x="602" y="416"/>
                      </a:lnTo>
                      <a:lnTo>
                        <a:pt x="598" y="414"/>
                      </a:lnTo>
                      <a:lnTo>
                        <a:pt x="588" y="414"/>
                      </a:lnTo>
                      <a:lnTo>
                        <a:pt x="580" y="416"/>
                      </a:lnTo>
                      <a:lnTo>
                        <a:pt x="566" y="422"/>
                      </a:lnTo>
                      <a:lnTo>
                        <a:pt x="554" y="430"/>
                      </a:lnTo>
                      <a:lnTo>
                        <a:pt x="538" y="438"/>
                      </a:lnTo>
                      <a:lnTo>
                        <a:pt x="526" y="436"/>
                      </a:lnTo>
                      <a:lnTo>
                        <a:pt x="516" y="432"/>
                      </a:lnTo>
                      <a:lnTo>
                        <a:pt x="516" y="434"/>
                      </a:lnTo>
                      <a:lnTo>
                        <a:pt x="510" y="432"/>
                      </a:lnTo>
                      <a:lnTo>
                        <a:pt x="504" y="430"/>
                      </a:lnTo>
                      <a:lnTo>
                        <a:pt x="498" y="430"/>
                      </a:lnTo>
                      <a:lnTo>
                        <a:pt x="492" y="428"/>
                      </a:lnTo>
                      <a:lnTo>
                        <a:pt x="486" y="426"/>
                      </a:lnTo>
                      <a:lnTo>
                        <a:pt x="482" y="422"/>
                      </a:lnTo>
                      <a:lnTo>
                        <a:pt x="482" y="416"/>
                      </a:lnTo>
                      <a:lnTo>
                        <a:pt x="88" y="416"/>
                      </a:lnTo>
                      <a:lnTo>
                        <a:pt x="88" y="414"/>
                      </a:lnTo>
                      <a:lnTo>
                        <a:pt x="86" y="414"/>
                      </a:lnTo>
                      <a:lnTo>
                        <a:pt x="88" y="412"/>
                      </a:lnTo>
                      <a:lnTo>
                        <a:pt x="90" y="410"/>
                      </a:lnTo>
                      <a:lnTo>
                        <a:pt x="80" y="402"/>
                      </a:lnTo>
                      <a:lnTo>
                        <a:pt x="72" y="394"/>
                      </a:lnTo>
                      <a:lnTo>
                        <a:pt x="62" y="386"/>
                      </a:lnTo>
                      <a:lnTo>
                        <a:pt x="58" y="386"/>
                      </a:lnTo>
                      <a:lnTo>
                        <a:pt x="54" y="384"/>
                      </a:lnTo>
                      <a:lnTo>
                        <a:pt x="52" y="378"/>
                      </a:lnTo>
                      <a:lnTo>
                        <a:pt x="50" y="372"/>
                      </a:lnTo>
                      <a:lnTo>
                        <a:pt x="52" y="366"/>
                      </a:lnTo>
                      <a:lnTo>
                        <a:pt x="56" y="360"/>
                      </a:lnTo>
                      <a:lnTo>
                        <a:pt x="56" y="358"/>
                      </a:lnTo>
                      <a:lnTo>
                        <a:pt x="54" y="354"/>
                      </a:lnTo>
                      <a:lnTo>
                        <a:pt x="48" y="352"/>
                      </a:lnTo>
                      <a:lnTo>
                        <a:pt x="48" y="350"/>
                      </a:lnTo>
                      <a:lnTo>
                        <a:pt x="50" y="348"/>
                      </a:lnTo>
                      <a:lnTo>
                        <a:pt x="52" y="346"/>
                      </a:lnTo>
                      <a:lnTo>
                        <a:pt x="50" y="342"/>
                      </a:lnTo>
                      <a:lnTo>
                        <a:pt x="48" y="340"/>
                      </a:lnTo>
                      <a:lnTo>
                        <a:pt x="42" y="336"/>
                      </a:lnTo>
                      <a:lnTo>
                        <a:pt x="42" y="334"/>
                      </a:lnTo>
                      <a:lnTo>
                        <a:pt x="44" y="330"/>
                      </a:lnTo>
                      <a:lnTo>
                        <a:pt x="48" y="326"/>
                      </a:lnTo>
                      <a:lnTo>
                        <a:pt x="52" y="320"/>
                      </a:lnTo>
                      <a:lnTo>
                        <a:pt x="50" y="316"/>
                      </a:lnTo>
                      <a:lnTo>
                        <a:pt x="44" y="316"/>
                      </a:lnTo>
                      <a:lnTo>
                        <a:pt x="34" y="314"/>
                      </a:lnTo>
                      <a:lnTo>
                        <a:pt x="34" y="310"/>
                      </a:lnTo>
                      <a:lnTo>
                        <a:pt x="38" y="308"/>
                      </a:lnTo>
                      <a:lnTo>
                        <a:pt x="40" y="308"/>
                      </a:lnTo>
                      <a:lnTo>
                        <a:pt x="38" y="304"/>
                      </a:lnTo>
                      <a:lnTo>
                        <a:pt x="38" y="300"/>
                      </a:lnTo>
                      <a:lnTo>
                        <a:pt x="36" y="290"/>
                      </a:lnTo>
                      <a:lnTo>
                        <a:pt x="34" y="284"/>
                      </a:lnTo>
                      <a:lnTo>
                        <a:pt x="26" y="276"/>
                      </a:lnTo>
                      <a:lnTo>
                        <a:pt x="24" y="272"/>
                      </a:lnTo>
                      <a:lnTo>
                        <a:pt x="24" y="268"/>
                      </a:lnTo>
                      <a:lnTo>
                        <a:pt x="26" y="262"/>
                      </a:lnTo>
                      <a:lnTo>
                        <a:pt x="30" y="254"/>
                      </a:lnTo>
                      <a:lnTo>
                        <a:pt x="34" y="248"/>
                      </a:lnTo>
                      <a:lnTo>
                        <a:pt x="30" y="246"/>
                      </a:lnTo>
                      <a:lnTo>
                        <a:pt x="30" y="242"/>
                      </a:lnTo>
                      <a:lnTo>
                        <a:pt x="28" y="236"/>
                      </a:lnTo>
                      <a:lnTo>
                        <a:pt x="26" y="232"/>
                      </a:lnTo>
                      <a:lnTo>
                        <a:pt x="20" y="230"/>
                      </a:lnTo>
                      <a:lnTo>
                        <a:pt x="14" y="230"/>
                      </a:lnTo>
                      <a:lnTo>
                        <a:pt x="8" y="230"/>
                      </a:lnTo>
                      <a:lnTo>
                        <a:pt x="8" y="228"/>
                      </a:lnTo>
                      <a:lnTo>
                        <a:pt x="2" y="226"/>
                      </a:lnTo>
                      <a:lnTo>
                        <a:pt x="0" y="222"/>
                      </a:lnTo>
                      <a:lnTo>
                        <a:pt x="172" y="64"/>
                      </a:lnTo>
                      <a:lnTo>
                        <a:pt x="178" y="68"/>
                      </a:lnTo>
                      <a:lnTo>
                        <a:pt x="186" y="68"/>
                      </a:lnTo>
                      <a:lnTo>
                        <a:pt x="196" y="70"/>
                      </a:lnTo>
                      <a:lnTo>
                        <a:pt x="204" y="72"/>
                      </a:lnTo>
                      <a:lnTo>
                        <a:pt x="206" y="74"/>
                      </a:lnTo>
                      <a:lnTo>
                        <a:pt x="210" y="76"/>
                      </a:lnTo>
                      <a:lnTo>
                        <a:pt x="212" y="78"/>
                      </a:lnTo>
                      <a:lnTo>
                        <a:pt x="216" y="78"/>
                      </a:lnTo>
                      <a:lnTo>
                        <a:pt x="226" y="78"/>
                      </a:lnTo>
                      <a:lnTo>
                        <a:pt x="234" y="74"/>
                      </a:lnTo>
                      <a:lnTo>
                        <a:pt x="242" y="72"/>
                      </a:lnTo>
                      <a:lnTo>
                        <a:pt x="252" y="70"/>
                      </a:lnTo>
                      <a:lnTo>
                        <a:pt x="258" y="70"/>
                      </a:lnTo>
                      <a:lnTo>
                        <a:pt x="268" y="70"/>
                      </a:lnTo>
                      <a:lnTo>
                        <a:pt x="280" y="66"/>
                      </a:lnTo>
                      <a:lnTo>
                        <a:pt x="288" y="62"/>
                      </a:lnTo>
                      <a:lnTo>
                        <a:pt x="296" y="60"/>
                      </a:lnTo>
                      <a:lnTo>
                        <a:pt x="316" y="60"/>
                      </a:lnTo>
                      <a:lnTo>
                        <a:pt x="334" y="58"/>
                      </a:lnTo>
                      <a:lnTo>
                        <a:pt x="346" y="58"/>
                      </a:lnTo>
                      <a:lnTo>
                        <a:pt x="352" y="58"/>
                      </a:lnTo>
                      <a:lnTo>
                        <a:pt x="352" y="64"/>
                      </a:lnTo>
                      <a:lnTo>
                        <a:pt x="354" y="68"/>
                      </a:lnTo>
                      <a:lnTo>
                        <a:pt x="358" y="68"/>
                      </a:lnTo>
                      <a:lnTo>
                        <a:pt x="362" y="68"/>
                      </a:lnTo>
                      <a:lnTo>
                        <a:pt x="366" y="64"/>
                      </a:lnTo>
                      <a:lnTo>
                        <a:pt x="374" y="58"/>
                      </a:lnTo>
                      <a:lnTo>
                        <a:pt x="378" y="60"/>
                      </a:lnTo>
                      <a:lnTo>
                        <a:pt x="380" y="64"/>
                      </a:lnTo>
                      <a:lnTo>
                        <a:pt x="380" y="70"/>
                      </a:lnTo>
                      <a:lnTo>
                        <a:pt x="380" y="72"/>
                      </a:lnTo>
                      <a:lnTo>
                        <a:pt x="382" y="72"/>
                      </a:lnTo>
                      <a:lnTo>
                        <a:pt x="386" y="70"/>
                      </a:lnTo>
                      <a:lnTo>
                        <a:pt x="392" y="66"/>
                      </a:lnTo>
                      <a:lnTo>
                        <a:pt x="398" y="64"/>
                      </a:lnTo>
                      <a:lnTo>
                        <a:pt x="410" y="66"/>
                      </a:lnTo>
                      <a:lnTo>
                        <a:pt x="418" y="68"/>
                      </a:lnTo>
                      <a:lnTo>
                        <a:pt x="426" y="72"/>
                      </a:lnTo>
                      <a:lnTo>
                        <a:pt x="436" y="74"/>
                      </a:lnTo>
                      <a:lnTo>
                        <a:pt x="444" y="78"/>
                      </a:lnTo>
                      <a:lnTo>
                        <a:pt x="454" y="82"/>
                      </a:lnTo>
                      <a:lnTo>
                        <a:pt x="458" y="80"/>
                      </a:lnTo>
                      <a:lnTo>
                        <a:pt x="466" y="78"/>
                      </a:lnTo>
                      <a:lnTo>
                        <a:pt x="470" y="80"/>
                      </a:lnTo>
                      <a:lnTo>
                        <a:pt x="472" y="80"/>
                      </a:lnTo>
                      <a:lnTo>
                        <a:pt x="474" y="82"/>
                      </a:lnTo>
                      <a:lnTo>
                        <a:pt x="474" y="86"/>
                      </a:lnTo>
                      <a:lnTo>
                        <a:pt x="472" y="88"/>
                      </a:lnTo>
                      <a:lnTo>
                        <a:pt x="466" y="90"/>
                      </a:lnTo>
                      <a:lnTo>
                        <a:pt x="462" y="94"/>
                      </a:lnTo>
                      <a:lnTo>
                        <a:pt x="460" y="94"/>
                      </a:lnTo>
                      <a:lnTo>
                        <a:pt x="460" y="98"/>
                      </a:lnTo>
                      <a:lnTo>
                        <a:pt x="460" y="100"/>
                      </a:lnTo>
                      <a:lnTo>
                        <a:pt x="462" y="100"/>
                      </a:lnTo>
                      <a:lnTo>
                        <a:pt x="470" y="102"/>
                      </a:lnTo>
                      <a:lnTo>
                        <a:pt x="482" y="100"/>
                      </a:lnTo>
                      <a:lnTo>
                        <a:pt x="492" y="98"/>
                      </a:lnTo>
                      <a:lnTo>
                        <a:pt x="502" y="96"/>
                      </a:lnTo>
                      <a:lnTo>
                        <a:pt x="514" y="94"/>
                      </a:lnTo>
                      <a:lnTo>
                        <a:pt x="518" y="96"/>
                      </a:lnTo>
                      <a:lnTo>
                        <a:pt x="522" y="98"/>
                      </a:lnTo>
                      <a:lnTo>
                        <a:pt x="526" y="102"/>
                      </a:lnTo>
                      <a:lnTo>
                        <a:pt x="528" y="104"/>
                      </a:lnTo>
                      <a:lnTo>
                        <a:pt x="532" y="102"/>
                      </a:lnTo>
                      <a:lnTo>
                        <a:pt x="536" y="100"/>
                      </a:lnTo>
                      <a:lnTo>
                        <a:pt x="538" y="92"/>
                      </a:lnTo>
                      <a:lnTo>
                        <a:pt x="538" y="88"/>
                      </a:lnTo>
                      <a:lnTo>
                        <a:pt x="554" y="84"/>
                      </a:lnTo>
                      <a:lnTo>
                        <a:pt x="562" y="82"/>
                      </a:lnTo>
                      <a:lnTo>
                        <a:pt x="572" y="80"/>
                      </a:lnTo>
                      <a:lnTo>
                        <a:pt x="578" y="82"/>
                      </a:lnTo>
                      <a:lnTo>
                        <a:pt x="582" y="84"/>
                      </a:lnTo>
                      <a:lnTo>
                        <a:pt x="582" y="86"/>
                      </a:lnTo>
                      <a:lnTo>
                        <a:pt x="586" y="88"/>
                      </a:lnTo>
                      <a:lnTo>
                        <a:pt x="594" y="92"/>
                      </a:lnTo>
                      <a:lnTo>
                        <a:pt x="606" y="96"/>
                      </a:lnTo>
                      <a:lnTo>
                        <a:pt x="638" y="96"/>
                      </a:lnTo>
                      <a:lnTo>
                        <a:pt x="642" y="96"/>
                      </a:lnTo>
                      <a:lnTo>
                        <a:pt x="646" y="96"/>
                      </a:lnTo>
                      <a:lnTo>
                        <a:pt x="652" y="92"/>
                      </a:lnTo>
                      <a:lnTo>
                        <a:pt x="656" y="88"/>
                      </a:lnTo>
                      <a:lnTo>
                        <a:pt x="662" y="86"/>
                      </a:lnTo>
                      <a:lnTo>
                        <a:pt x="670" y="88"/>
                      </a:lnTo>
                      <a:lnTo>
                        <a:pt x="682" y="88"/>
                      </a:lnTo>
                      <a:lnTo>
                        <a:pt x="678" y="94"/>
                      </a:lnTo>
                      <a:lnTo>
                        <a:pt x="676" y="98"/>
                      </a:lnTo>
                      <a:lnTo>
                        <a:pt x="674" y="102"/>
                      </a:lnTo>
                      <a:lnTo>
                        <a:pt x="674" y="104"/>
                      </a:lnTo>
                      <a:lnTo>
                        <a:pt x="676" y="106"/>
                      </a:lnTo>
                      <a:lnTo>
                        <a:pt x="680" y="104"/>
                      </a:lnTo>
                      <a:lnTo>
                        <a:pt x="690" y="92"/>
                      </a:lnTo>
                      <a:lnTo>
                        <a:pt x="694" y="88"/>
                      </a:lnTo>
                      <a:lnTo>
                        <a:pt x="702" y="86"/>
                      </a:lnTo>
                      <a:lnTo>
                        <a:pt x="708" y="82"/>
                      </a:lnTo>
                      <a:lnTo>
                        <a:pt x="714" y="78"/>
                      </a:lnTo>
                      <a:lnTo>
                        <a:pt x="716" y="72"/>
                      </a:lnTo>
                      <a:lnTo>
                        <a:pt x="716" y="70"/>
                      </a:lnTo>
                      <a:lnTo>
                        <a:pt x="716" y="68"/>
                      </a:lnTo>
                      <a:lnTo>
                        <a:pt x="714" y="66"/>
                      </a:lnTo>
                      <a:lnTo>
                        <a:pt x="708" y="64"/>
                      </a:lnTo>
                      <a:lnTo>
                        <a:pt x="706" y="64"/>
                      </a:lnTo>
                      <a:lnTo>
                        <a:pt x="706" y="62"/>
                      </a:lnTo>
                      <a:lnTo>
                        <a:pt x="706" y="58"/>
                      </a:lnTo>
                      <a:lnTo>
                        <a:pt x="710" y="54"/>
                      </a:lnTo>
                      <a:lnTo>
                        <a:pt x="718" y="44"/>
                      </a:lnTo>
                      <a:lnTo>
                        <a:pt x="732" y="36"/>
                      </a:lnTo>
                      <a:lnTo>
                        <a:pt x="742" y="32"/>
                      </a:lnTo>
                      <a:lnTo>
                        <a:pt x="746" y="30"/>
                      </a:lnTo>
                      <a:lnTo>
                        <a:pt x="746" y="26"/>
                      </a:lnTo>
                      <a:lnTo>
                        <a:pt x="748" y="20"/>
                      </a:lnTo>
                      <a:lnTo>
                        <a:pt x="752" y="14"/>
                      </a:lnTo>
                      <a:lnTo>
                        <a:pt x="760" y="8"/>
                      </a:lnTo>
                      <a:lnTo>
                        <a:pt x="768" y="4"/>
                      </a:lnTo>
                      <a:lnTo>
                        <a:pt x="776" y="2"/>
                      </a:lnTo>
                      <a:lnTo>
                        <a:pt x="790" y="0"/>
                      </a:lnTo>
                      <a:lnTo>
                        <a:pt x="806" y="0"/>
                      </a:lnTo>
                      <a:lnTo>
                        <a:pt x="816" y="2"/>
                      </a:lnTo>
                      <a:lnTo>
                        <a:pt x="820" y="4"/>
                      </a:lnTo>
                      <a:lnTo>
                        <a:pt x="820" y="6"/>
                      </a:lnTo>
                      <a:lnTo>
                        <a:pt x="810" y="10"/>
                      </a:lnTo>
                      <a:lnTo>
                        <a:pt x="800" y="16"/>
                      </a:lnTo>
                      <a:lnTo>
                        <a:pt x="790" y="20"/>
                      </a:lnTo>
                      <a:lnTo>
                        <a:pt x="778" y="22"/>
                      </a:lnTo>
                      <a:lnTo>
                        <a:pt x="772" y="22"/>
                      </a:lnTo>
                      <a:lnTo>
                        <a:pt x="764" y="26"/>
                      </a:lnTo>
                      <a:lnTo>
                        <a:pt x="758" y="30"/>
                      </a:lnTo>
                      <a:lnTo>
                        <a:pt x="756" y="34"/>
                      </a:lnTo>
                      <a:lnTo>
                        <a:pt x="756" y="52"/>
                      </a:lnTo>
                      <a:lnTo>
                        <a:pt x="754" y="58"/>
                      </a:lnTo>
                      <a:lnTo>
                        <a:pt x="752" y="60"/>
                      </a:lnTo>
                      <a:lnTo>
                        <a:pt x="748" y="64"/>
                      </a:lnTo>
                      <a:lnTo>
                        <a:pt x="750" y="66"/>
                      </a:lnTo>
                      <a:lnTo>
                        <a:pt x="752" y="68"/>
                      </a:lnTo>
                      <a:lnTo>
                        <a:pt x="756" y="70"/>
                      </a:lnTo>
                      <a:lnTo>
                        <a:pt x="758" y="72"/>
                      </a:lnTo>
                      <a:lnTo>
                        <a:pt x="758" y="78"/>
                      </a:lnTo>
                      <a:lnTo>
                        <a:pt x="758" y="80"/>
                      </a:lnTo>
                      <a:lnTo>
                        <a:pt x="762" y="82"/>
                      </a:lnTo>
                      <a:lnTo>
                        <a:pt x="766" y="80"/>
                      </a:lnTo>
                      <a:lnTo>
                        <a:pt x="770" y="78"/>
                      </a:lnTo>
                      <a:lnTo>
                        <a:pt x="772" y="76"/>
                      </a:lnTo>
                      <a:lnTo>
                        <a:pt x="776" y="76"/>
                      </a:lnTo>
                      <a:lnTo>
                        <a:pt x="782" y="76"/>
                      </a:lnTo>
                      <a:lnTo>
                        <a:pt x="784" y="78"/>
                      </a:lnTo>
                      <a:lnTo>
                        <a:pt x="784" y="82"/>
                      </a:lnTo>
                      <a:lnTo>
                        <a:pt x="780" y="86"/>
                      </a:lnTo>
                      <a:lnTo>
                        <a:pt x="774" y="88"/>
                      </a:lnTo>
                      <a:lnTo>
                        <a:pt x="772" y="92"/>
                      </a:lnTo>
                      <a:lnTo>
                        <a:pt x="770" y="98"/>
                      </a:lnTo>
                      <a:lnTo>
                        <a:pt x="772" y="102"/>
                      </a:lnTo>
                      <a:lnTo>
                        <a:pt x="774" y="106"/>
                      </a:lnTo>
                      <a:lnTo>
                        <a:pt x="780" y="104"/>
                      </a:lnTo>
                      <a:lnTo>
                        <a:pt x="786" y="100"/>
                      </a:lnTo>
                      <a:lnTo>
                        <a:pt x="794" y="88"/>
                      </a:lnTo>
                      <a:lnTo>
                        <a:pt x="798" y="92"/>
                      </a:lnTo>
                      <a:lnTo>
                        <a:pt x="808" y="86"/>
                      </a:lnTo>
                      <a:lnTo>
                        <a:pt x="816" y="82"/>
                      </a:lnTo>
                      <a:lnTo>
                        <a:pt x="822" y="80"/>
                      </a:lnTo>
                      <a:lnTo>
                        <a:pt x="822" y="74"/>
                      </a:lnTo>
                      <a:lnTo>
                        <a:pt x="822" y="70"/>
                      </a:lnTo>
                      <a:lnTo>
                        <a:pt x="824" y="68"/>
                      </a:lnTo>
                      <a:lnTo>
                        <a:pt x="828" y="66"/>
                      </a:lnTo>
                      <a:lnTo>
                        <a:pt x="850" y="66"/>
                      </a:lnTo>
                      <a:lnTo>
                        <a:pt x="858" y="70"/>
                      </a:lnTo>
                      <a:lnTo>
                        <a:pt x="862" y="72"/>
                      </a:lnTo>
                      <a:lnTo>
                        <a:pt x="864" y="78"/>
                      </a:lnTo>
                      <a:lnTo>
                        <a:pt x="862" y="80"/>
                      </a:lnTo>
                      <a:lnTo>
                        <a:pt x="860" y="82"/>
                      </a:lnTo>
                      <a:lnTo>
                        <a:pt x="854" y="84"/>
                      </a:lnTo>
                      <a:lnTo>
                        <a:pt x="848" y="86"/>
                      </a:lnTo>
                      <a:lnTo>
                        <a:pt x="846" y="86"/>
                      </a:lnTo>
                      <a:lnTo>
                        <a:pt x="846" y="90"/>
                      </a:lnTo>
                      <a:lnTo>
                        <a:pt x="846" y="94"/>
                      </a:lnTo>
                      <a:lnTo>
                        <a:pt x="848" y="100"/>
                      </a:lnTo>
                      <a:lnTo>
                        <a:pt x="846" y="104"/>
                      </a:lnTo>
                      <a:lnTo>
                        <a:pt x="842" y="108"/>
                      </a:lnTo>
                      <a:lnTo>
                        <a:pt x="830" y="112"/>
                      </a:lnTo>
                      <a:lnTo>
                        <a:pt x="816" y="116"/>
                      </a:lnTo>
                      <a:lnTo>
                        <a:pt x="808" y="122"/>
                      </a:lnTo>
                      <a:lnTo>
                        <a:pt x="802" y="126"/>
                      </a:lnTo>
                      <a:lnTo>
                        <a:pt x="798" y="124"/>
                      </a:lnTo>
                      <a:lnTo>
                        <a:pt x="790" y="122"/>
                      </a:lnTo>
                      <a:lnTo>
                        <a:pt x="780" y="122"/>
                      </a:lnTo>
                      <a:lnTo>
                        <a:pt x="772" y="132"/>
                      </a:lnTo>
                      <a:lnTo>
                        <a:pt x="758" y="140"/>
                      </a:lnTo>
                      <a:lnTo>
                        <a:pt x="732" y="156"/>
                      </a:lnTo>
                      <a:lnTo>
                        <a:pt x="726" y="160"/>
                      </a:lnTo>
                      <a:lnTo>
                        <a:pt x="722" y="164"/>
                      </a:lnTo>
                      <a:lnTo>
                        <a:pt x="718" y="164"/>
                      </a:lnTo>
                      <a:lnTo>
                        <a:pt x="712" y="164"/>
                      </a:lnTo>
                      <a:lnTo>
                        <a:pt x="708" y="166"/>
                      </a:lnTo>
                      <a:lnTo>
                        <a:pt x="704" y="168"/>
                      </a:lnTo>
                      <a:lnTo>
                        <a:pt x="698" y="172"/>
                      </a:lnTo>
                      <a:lnTo>
                        <a:pt x="690" y="176"/>
                      </a:lnTo>
                      <a:lnTo>
                        <a:pt x="684" y="178"/>
                      </a:lnTo>
                      <a:lnTo>
                        <a:pt x="674" y="180"/>
                      </a:lnTo>
                      <a:lnTo>
                        <a:pt x="656" y="184"/>
                      </a:lnTo>
                      <a:lnTo>
                        <a:pt x="648" y="188"/>
                      </a:lnTo>
                      <a:lnTo>
                        <a:pt x="640" y="192"/>
                      </a:lnTo>
                      <a:lnTo>
                        <a:pt x="632" y="198"/>
                      </a:lnTo>
                      <a:lnTo>
                        <a:pt x="622" y="206"/>
                      </a:lnTo>
                      <a:lnTo>
                        <a:pt x="612" y="214"/>
                      </a:lnTo>
                      <a:lnTo>
                        <a:pt x="606" y="222"/>
                      </a:lnTo>
                      <a:lnTo>
                        <a:pt x="600" y="234"/>
                      </a:lnTo>
                      <a:lnTo>
                        <a:pt x="594" y="244"/>
                      </a:lnTo>
                      <a:lnTo>
                        <a:pt x="602" y="244"/>
                      </a:lnTo>
                      <a:lnTo>
                        <a:pt x="606" y="246"/>
                      </a:lnTo>
                      <a:lnTo>
                        <a:pt x="606" y="248"/>
                      </a:lnTo>
                      <a:lnTo>
                        <a:pt x="604" y="260"/>
                      </a:lnTo>
                      <a:lnTo>
                        <a:pt x="602" y="266"/>
                      </a:lnTo>
                      <a:lnTo>
                        <a:pt x="602" y="274"/>
                      </a:lnTo>
                      <a:lnTo>
                        <a:pt x="604" y="274"/>
                      </a:lnTo>
                      <a:lnTo>
                        <a:pt x="606" y="276"/>
                      </a:lnTo>
                      <a:lnTo>
                        <a:pt x="608" y="276"/>
                      </a:lnTo>
                      <a:lnTo>
                        <a:pt x="614" y="272"/>
                      </a:lnTo>
                      <a:lnTo>
                        <a:pt x="622" y="272"/>
                      </a:lnTo>
                      <a:lnTo>
                        <a:pt x="630" y="274"/>
                      </a:lnTo>
                      <a:lnTo>
                        <a:pt x="636" y="276"/>
                      </a:lnTo>
                      <a:lnTo>
                        <a:pt x="642" y="280"/>
                      </a:lnTo>
                      <a:lnTo>
                        <a:pt x="648" y="288"/>
                      </a:lnTo>
                      <a:lnTo>
                        <a:pt x="652" y="292"/>
                      </a:lnTo>
                      <a:lnTo>
                        <a:pt x="656" y="294"/>
                      </a:lnTo>
                      <a:lnTo>
                        <a:pt x="662" y="294"/>
                      </a:lnTo>
                      <a:lnTo>
                        <a:pt x="666" y="296"/>
                      </a:lnTo>
                      <a:lnTo>
                        <a:pt x="670" y="300"/>
                      </a:lnTo>
                      <a:lnTo>
                        <a:pt x="674" y="304"/>
                      </a:lnTo>
                      <a:lnTo>
                        <a:pt x="680" y="306"/>
                      </a:lnTo>
                      <a:lnTo>
                        <a:pt x="688" y="308"/>
                      </a:lnTo>
                      <a:lnTo>
                        <a:pt x="698" y="306"/>
                      </a:lnTo>
                      <a:lnTo>
                        <a:pt x="712" y="308"/>
                      </a:lnTo>
                      <a:lnTo>
                        <a:pt x="712" y="310"/>
                      </a:lnTo>
                      <a:lnTo>
                        <a:pt x="712" y="314"/>
                      </a:lnTo>
                      <a:lnTo>
                        <a:pt x="710" y="322"/>
                      </a:lnTo>
                      <a:lnTo>
                        <a:pt x="704" y="332"/>
                      </a:lnTo>
                      <a:lnTo>
                        <a:pt x="700" y="344"/>
                      </a:lnTo>
                      <a:lnTo>
                        <a:pt x="698" y="350"/>
                      </a:lnTo>
                      <a:lnTo>
                        <a:pt x="698" y="356"/>
                      </a:lnTo>
                      <a:lnTo>
                        <a:pt x="700" y="360"/>
                      </a:lnTo>
                      <a:lnTo>
                        <a:pt x="704" y="366"/>
                      </a:lnTo>
                      <a:lnTo>
                        <a:pt x="712" y="376"/>
                      </a:lnTo>
                      <a:lnTo>
                        <a:pt x="714" y="374"/>
                      </a:lnTo>
                      <a:lnTo>
                        <a:pt x="718" y="370"/>
                      </a:lnTo>
                      <a:lnTo>
                        <a:pt x="724" y="366"/>
                      </a:lnTo>
                      <a:lnTo>
                        <a:pt x="730" y="362"/>
                      </a:lnTo>
                      <a:lnTo>
                        <a:pt x="734" y="356"/>
                      </a:lnTo>
                      <a:lnTo>
                        <a:pt x="738" y="350"/>
                      </a:lnTo>
                      <a:lnTo>
                        <a:pt x="742" y="332"/>
                      </a:lnTo>
                      <a:lnTo>
                        <a:pt x="746" y="314"/>
                      </a:lnTo>
                      <a:lnTo>
                        <a:pt x="748" y="312"/>
                      </a:lnTo>
                      <a:lnTo>
                        <a:pt x="754" y="308"/>
                      </a:lnTo>
                      <a:lnTo>
                        <a:pt x="766" y="306"/>
                      </a:lnTo>
                      <a:lnTo>
                        <a:pt x="772" y="304"/>
                      </a:lnTo>
                      <a:lnTo>
                        <a:pt x="788" y="296"/>
                      </a:lnTo>
                      <a:lnTo>
                        <a:pt x="796" y="290"/>
                      </a:lnTo>
                      <a:lnTo>
                        <a:pt x="800" y="284"/>
                      </a:lnTo>
                      <a:lnTo>
                        <a:pt x="804" y="276"/>
                      </a:lnTo>
                      <a:lnTo>
                        <a:pt x="806" y="266"/>
                      </a:lnTo>
                      <a:lnTo>
                        <a:pt x="804" y="264"/>
                      </a:lnTo>
                      <a:lnTo>
                        <a:pt x="802" y="262"/>
                      </a:lnTo>
                      <a:lnTo>
                        <a:pt x="800" y="258"/>
                      </a:lnTo>
                      <a:lnTo>
                        <a:pt x="794" y="256"/>
                      </a:lnTo>
                      <a:lnTo>
                        <a:pt x="794" y="254"/>
                      </a:lnTo>
                      <a:lnTo>
                        <a:pt x="792" y="250"/>
                      </a:lnTo>
                      <a:lnTo>
                        <a:pt x="794" y="246"/>
                      </a:lnTo>
                      <a:lnTo>
                        <a:pt x="798" y="244"/>
                      </a:lnTo>
                      <a:lnTo>
                        <a:pt x="804" y="238"/>
                      </a:lnTo>
                      <a:lnTo>
                        <a:pt x="806" y="2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1" name="Freeform 40">
                  <a:extLst>
                    <a:ext uri="{FF2B5EF4-FFF2-40B4-BE49-F238E27FC236}">
                      <a16:creationId xmlns:a16="http://schemas.microsoft.com/office/drawing/2014/main" id="{D719835F-E4AC-4A0F-A609-407C9E8F367A}"/>
                    </a:ext>
                  </a:extLst>
                </p:cNvPr>
                <p:cNvSpPr>
                  <a:spLocks/>
                </p:cNvSpPr>
                <p:nvPr/>
              </p:nvSpPr>
              <p:spPr bwMode="ltGray">
                <a:xfrm>
                  <a:off x="1795" y="1226"/>
                  <a:ext cx="38" cy="18"/>
                </a:xfrm>
                <a:custGeom>
                  <a:avLst/>
                  <a:gdLst/>
                  <a:ahLst/>
                  <a:cxnLst>
                    <a:cxn ang="0">
                      <a:pos x="38" y="18"/>
                    </a:cxn>
                    <a:cxn ang="0">
                      <a:pos x="24" y="16"/>
                    </a:cxn>
                    <a:cxn ang="0">
                      <a:pos x="18" y="16"/>
                    </a:cxn>
                    <a:cxn ang="0">
                      <a:pos x="10" y="14"/>
                    </a:cxn>
                    <a:cxn ang="0">
                      <a:pos x="2" y="8"/>
                    </a:cxn>
                    <a:cxn ang="0">
                      <a:pos x="0" y="4"/>
                    </a:cxn>
                    <a:cxn ang="0">
                      <a:pos x="2" y="0"/>
                    </a:cxn>
                    <a:cxn ang="0">
                      <a:pos x="4" y="0"/>
                    </a:cxn>
                    <a:cxn ang="0">
                      <a:pos x="12" y="0"/>
                    </a:cxn>
                    <a:cxn ang="0">
                      <a:pos x="22" y="2"/>
                    </a:cxn>
                    <a:cxn ang="0">
                      <a:pos x="28" y="6"/>
                    </a:cxn>
                    <a:cxn ang="0">
                      <a:pos x="34" y="12"/>
                    </a:cxn>
                    <a:cxn ang="0">
                      <a:pos x="36" y="14"/>
                    </a:cxn>
                    <a:cxn ang="0">
                      <a:pos x="38" y="18"/>
                    </a:cxn>
                  </a:cxnLst>
                  <a:rect l="0" t="0" r="r" b="b"/>
                  <a:pathLst>
                    <a:path w="38" h="18">
                      <a:moveTo>
                        <a:pt x="38" y="18"/>
                      </a:moveTo>
                      <a:lnTo>
                        <a:pt x="24" y="16"/>
                      </a:lnTo>
                      <a:lnTo>
                        <a:pt x="18" y="16"/>
                      </a:lnTo>
                      <a:lnTo>
                        <a:pt x="10" y="14"/>
                      </a:lnTo>
                      <a:lnTo>
                        <a:pt x="2" y="8"/>
                      </a:lnTo>
                      <a:lnTo>
                        <a:pt x="0" y="4"/>
                      </a:lnTo>
                      <a:lnTo>
                        <a:pt x="2" y="0"/>
                      </a:lnTo>
                      <a:lnTo>
                        <a:pt x="4" y="0"/>
                      </a:lnTo>
                      <a:lnTo>
                        <a:pt x="12" y="0"/>
                      </a:lnTo>
                      <a:lnTo>
                        <a:pt x="22" y="2"/>
                      </a:lnTo>
                      <a:lnTo>
                        <a:pt x="28" y="6"/>
                      </a:lnTo>
                      <a:lnTo>
                        <a:pt x="34" y="12"/>
                      </a:lnTo>
                      <a:lnTo>
                        <a:pt x="36" y="14"/>
                      </a:lnTo>
                      <a:lnTo>
                        <a:pt x="38"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2" name="Freeform 41">
                  <a:extLst>
                    <a:ext uri="{FF2B5EF4-FFF2-40B4-BE49-F238E27FC236}">
                      <a16:creationId xmlns:a16="http://schemas.microsoft.com/office/drawing/2014/main" id="{589E88CC-0134-4C76-84D4-49B8818928E5}"/>
                    </a:ext>
                  </a:extLst>
                </p:cNvPr>
                <p:cNvSpPr>
                  <a:spLocks/>
                </p:cNvSpPr>
                <p:nvPr/>
              </p:nvSpPr>
              <p:spPr bwMode="ltGray">
                <a:xfrm>
                  <a:off x="1857" y="1198"/>
                  <a:ext cx="96" cy="90"/>
                </a:xfrm>
                <a:custGeom>
                  <a:avLst/>
                  <a:gdLst/>
                  <a:ahLst/>
                  <a:cxnLst>
                    <a:cxn ang="0">
                      <a:pos x="70" y="74"/>
                    </a:cxn>
                    <a:cxn ang="0">
                      <a:pos x="58" y="80"/>
                    </a:cxn>
                    <a:cxn ang="0">
                      <a:pos x="48" y="84"/>
                    </a:cxn>
                    <a:cxn ang="0">
                      <a:pos x="50" y="76"/>
                    </a:cxn>
                    <a:cxn ang="0">
                      <a:pos x="42" y="70"/>
                    </a:cxn>
                    <a:cxn ang="0">
                      <a:pos x="6" y="70"/>
                    </a:cxn>
                    <a:cxn ang="0">
                      <a:pos x="0" y="68"/>
                    </a:cxn>
                    <a:cxn ang="0">
                      <a:pos x="4" y="64"/>
                    </a:cxn>
                    <a:cxn ang="0">
                      <a:pos x="10" y="54"/>
                    </a:cxn>
                    <a:cxn ang="0">
                      <a:pos x="22" y="48"/>
                    </a:cxn>
                    <a:cxn ang="0">
                      <a:pos x="24" y="42"/>
                    </a:cxn>
                    <a:cxn ang="0">
                      <a:pos x="34" y="30"/>
                    </a:cxn>
                    <a:cxn ang="0">
                      <a:pos x="44" y="20"/>
                    </a:cxn>
                    <a:cxn ang="0">
                      <a:pos x="62" y="6"/>
                    </a:cxn>
                    <a:cxn ang="0">
                      <a:pos x="70" y="0"/>
                    </a:cxn>
                    <a:cxn ang="0">
                      <a:pos x="74" y="4"/>
                    </a:cxn>
                    <a:cxn ang="0">
                      <a:pos x="72" y="8"/>
                    </a:cxn>
                    <a:cxn ang="0">
                      <a:pos x="56" y="24"/>
                    </a:cxn>
                    <a:cxn ang="0">
                      <a:pos x="56" y="30"/>
                    </a:cxn>
                    <a:cxn ang="0">
                      <a:pos x="64" y="24"/>
                    </a:cxn>
                    <a:cxn ang="0">
                      <a:pos x="66" y="32"/>
                    </a:cxn>
                    <a:cxn ang="0">
                      <a:pos x="70" y="40"/>
                    </a:cxn>
                    <a:cxn ang="0">
                      <a:pos x="72" y="42"/>
                    </a:cxn>
                    <a:cxn ang="0">
                      <a:pos x="78" y="38"/>
                    </a:cxn>
                    <a:cxn ang="0">
                      <a:pos x="88" y="40"/>
                    </a:cxn>
                    <a:cxn ang="0">
                      <a:pos x="94" y="42"/>
                    </a:cxn>
                    <a:cxn ang="0">
                      <a:pos x="88" y="48"/>
                    </a:cxn>
                    <a:cxn ang="0">
                      <a:pos x="84" y="52"/>
                    </a:cxn>
                    <a:cxn ang="0">
                      <a:pos x="92" y="50"/>
                    </a:cxn>
                    <a:cxn ang="0">
                      <a:pos x="90" y="56"/>
                    </a:cxn>
                    <a:cxn ang="0">
                      <a:pos x="96" y="58"/>
                    </a:cxn>
                    <a:cxn ang="0">
                      <a:pos x="88" y="68"/>
                    </a:cxn>
                    <a:cxn ang="0">
                      <a:pos x="88" y="70"/>
                    </a:cxn>
                    <a:cxn ang="0">
                      <a:pos x="96" y="70"/>
                    </a:cxn>
                    <a:cxn ang="0">
                      <a:pos x="90" y="82"/>
                    </a:cxn>
                    <a:cxn ang="0">
                      <a:pos x="80" y="90"/>
                    </a:cxn>
                    <a:cxn ang="0">
                      <a:pos x="76" y="86"/>
                    </a:cxn>
                    <a:cxn ang="0">
                      <a:pos x="80" y="80"/>
                    </a:cxn>
                    <a:cxn ang="0">
                      <a:pos x="70" y="82"/>
                    </a:cxn>
                  </a:cxnLst>
                  <a:rect l="0" t="0" r="r" b="b"/>
                  <a:pathLst>
                    <a:path w="96" h="90">
                      <a:moveTo>
                        <a:pt x="76" y="74"/>
                      </a:moveTo>
                      <a:lnTo>
                        <a:pt x="70" y="74"/>
                      </a:lnTo>
                      <a:lnTo>
                        <a:pt x="66" y="76"/>
                      </a:lnTo>
                      <a:lnTo>
                        <a:pt x="58" y="80"/>
                      </a:lnTo>
                      <a:lnTo>
                        <a:pt x="52" y="84"/>
                      </a:lnTo>
                      <a:lnTo>
                        <a:pt x="48" y="84"/>
                      </a:lnTo>
                      <a:lnTo>
                        <a:pt x="44" y="84"/>
                      </a:lnTo>
                      <a:lnTo>
                        <a:pt x="50" y="76"/>
                      </a:lnTo>
                      <a:lnTo>
                        <a:pt x="46" y="72"/>
                      </a:lnTo>
                      <a:lnTo>
                        <a:pt x="42" y="70"/>
                      </a:lnTo>
                      <a:lnTo>
                        <a:pt x="14" y="70"/>
                      </a:lnTo>
                      <a:lnTo>
                        <a:pt x="6" y="70"/>
                      </a:lnTo>
                      <a:lnTo>
                        <a:pt x="2" y="70"/>
                      </a:lnTo>
                      <a:lnTo>
                        <a:pt x="0" y="68"/>
                      </a:lnTo>
                      <a:lnTo>
                        <a:pt x="2" y="66"/>
                      </a:lnTo>
                      <a:lnTo>
                        <a:pt x="4" y="64"/>
                      </a:lnTo>
                      <a:lnTo>
                        <a:pt x="8" y="64"/>
                      </a:lnTo>
                      <a:lnTo>
                        <a:pt x="10" y="54"/>
                      </a:lnTo>
                      <a:lnTo>
                        <a:pt x="16" y="50"/>
                      </a:lnTo>
                      <a:lnTo>
                        <a:pt x="22" y="48"/>
                      </a:lnTo>
                      <a:lnTo>
                        <a:pt x="22" y="46"/>
                      </a:lnTo>
                      <a:lnTo>
                        <a:pt x="24" y="42"/>
                      </a:lnTo>
                      <a:lnTo>
                        <a:pt x="28" y="32"/>
                      </a:lnTo>
                      <a:lnTo>
                        <a:pt x="34" y="30"/>
                      </a:lnTo>
                      <a:lnTo>
                        <a:pt x="38" y="28"/>
                      </a:lnTo>
                      <a:lnTo>
                        <a:pt x="44" y="20"/>
                      </a:lnTo>
                      <a:lnTo>
                        <a:pt x="52" y="14"/>
                      </a:lnTo>
                      <a:lnTo>
                        <a:pt x="62" y="6"/>
                      </a:lnTo>
                      <a:lnTo>
                        <a:pt x="66" y="2"/>
                      </a:lnTo>
                      <a:lnTo>
                        <a:pt x="70" y="0"/>
                      </a:lnTo>
                      <a:lnTo>
                        <a:pt x="74" y="0"/>
                      </a:lnTo>
                      <a:lnTo>
                        <a:pt x="74" y="4"/>
                      </a:lnTo>
                      <a:lnTo>
                        <a:pt x="70" y="4"/>
                      </a:lnTo>
                      <a:lnTo>
                        <a:pt x="72" y="8"/>
                      </a:lnTo>
                      <a:lnTo>
                        <a:pt x="62" y="16"/>
                      </a:lnTo>
                      <a:lnTo>
                        <a:pt x="56" y="24"/>
                      </a:lnTo>
                      <a:lnTo>
                        <a:pt x="54" y="30"/>
                      </a:lnTo>
                      <a:lnTo>
                        <a:pt x="56" y="30"/>
                      </a:lnTo>
                      <a:lnTo>
                        <a:pt x="60" y="24"/>
                      </a:lnTo>
                      <a:lnTo>
                        <a:pt x="64" y="24"/>
                      </a:lnTo>
                      <a:lnTo>
                        <a:pt x="64" y="30"/>
                      </a:lnTo>
                      <a:lnTo>
                        <a:pt x="66" y="32"/>
                      </a:lnTo>
                      <a:lnTo>
                        <a:pt x="68" y="34"/>
                      </a:lnTo>
                      <a:lnTo>
                        <a:pt x="70" y="40"/>
                      </a:lnTo>
                      <a:lnTo>
                        <a:pt x="70" y="42"/>
                      </a:lnTo>
                      <a:lnTo>
                        <a:pt x="72" y="42"/>
                      </a:lnTo>
                      <a:lnTo>
                        <a:pt x="74" y="40"/>
                      </a:lnTo>
                      <a:lnTo>
                        <a:pt x="78" y="38"/>
                      </a:lnTo>
                      <a:lnTo>
                        <a:pt x="80" y="38"/>
                      </a:lnTo>
                      <a:lnTo>
                        <a:pt x="88" y="40"/>
                      </a:lnTo>
                      <a:lnTo>
                        <a:pt x="92" y="42"/>
                      </a:lnTo>
                      <a:lnTo>
                        <a:pt x="94" y="42"/>
                      </a:lnTo>
                      <a:lnTo>
                        <a:pt x="92" y="46"/>
                      </a:lnTo>
                      <a:lnTo>
                        <a:pt x="88" y="48"/>
                      </a:lnTo>
                      <a:lnTo>
                        <a:pt x="82" y="50"/>
                      </a:lnTo>
                      <a:lnTo>
                        <a:pt x="84" y="52"/>
                      </a:lnTo>
                      <a:lnTo>
                        <a:pt x="86" y="52"/>
                      </a:lnTo>
                      <a:lnTo>
                        <a:pt x="92" y="50"/>
                      </a:lnTo>
                      <a:lnTo>
                        <a:pt x="94" y="54"/>
                      </a:lnTo>
                      <a:lnTo>
                        <a:pt x="90" y="56"/>
                      </a:lnTo>
                      <a:lnTo>
                        <a:pt x="90" y="58"/>
                      </a:lnTo>
                      <a:lnTo>
                        <a:pt x="96" y="58"/>
                      </a:lnTo>
                      <a:lnTo>
                        <a:pt x="92" y="64"/>
                      </a:lnTo>
                      <a:lnTo>
                        <a:pt x="88" y="68"/>
                      </a:lnTo>
                      <a:lnTo>
                        <a:pt x="84" y="70"/>
                      </a:lnTo>
                      <a:lnTo>
                        <a:pt x="88" y="70"/>
                      </a:lnTo>
                      <a:lnTo>
                        <a:pt x="92" y="70"/>
                      </a:lnTo>
                      <a:lnTo>
                        <a:pt x="96" y="70"/>
                      </a:lnTo>
                      <a:lnTo>
                        <a:pt x="94" y="74"/>
                      </a:lnTo>
                      <a:lnTo>
                        <a:pt x="90" y="82"/>
                      </a:lnTo>
                      <a:lnTo>
                        <a:pt x="84" y="88"/>
                      </a:lnTo>
                      <a:lnTo>
                        <a:pt x="80" y="90"/>
                      </a:lnTo>
                      <a:lnTo>
                        <a:pt x="76" y="88"/>
                      </a:lnTo>
                      <a:lnTo>
                        <a:pt x="76" y="86"/>
                      </a:lnTo>
                      <a:lnTo>
                        <a:pt x="78" y="82"/>
                      </a:lnTo>
                      <a:lnTo>
                        <a:pt x="80" y="80"/>
                      </a:lnTo>
                      <a:lnTo>
                        <a:pt x="74" y="82"/>
                      </a:lnTo>
                      <a:lnTo>
                        <a:pt x="70" y="82"/>
                      </a:lnTo>
                      <a:lnTo>
                        <a:pt x="76" y="7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3" name="Freeform 42">
                  <a:extLst>
                    <a:ext uri="{FF2B5EF4-FFF2-40B4-BE49-F238E27FC236}">
                      <a16:creationId xmlns:a16="http://schemas.microsoft.com/office/drawing/2014/main" id="{630CC99D-E6DA-4CFF-BFD9-DE242C6AF8C8}"/>
                    </a:ext>
                  </a:extLst>
                </p:cNvPr>
                <p:cNvSpPr>
                  <a:spLocks/>
                </p:cNvSpPr>
                <p:nvPr/>
              </p:nvSpPr>
              <p:spPr bwMode="ltGray">
                <a:xfrm>
                  <a:off x="1279" y="822"/>
                  <a:ext cx="142" cy="58"/>
                </a:xfrm>
                <a:custGeom>
                  <a:avLst/>
                  <a:gdLst/>
                  <a:ahLst/>
                  <a:cxnLst>
                    <a:cxn ang="0">
                      <a:pos x="0" y="40"/>
                    </a:cxn>
                    <a:cxn ang="0">
                      <a:pos x="4" y="40"/>
                    </a:cxn>
                    <a:cxn ang="0">
                      <a:pos x="10" y="40"/>
                    </a:cxn>
                    <a:cxn ang="0">
                      <a:pos x="14" y="40"/>
                    </a:cxn>
                    <a:cxn ang="0">
                      <a:pos x="18" y="44"/>
                    </a:cxn>
                    <a:cxn ang="0">
                      <a:pos x="20" y="48"/>
                    </a:cxn>
                    <a:cxn ang="0">
                      <a:pos x="18" y="56"/>
                    </a:cxn>
                    <a:cxn ang="0">
                      <a:pos x="20" y="58"/>
                    </a:cxn>
                    <a:cxn ang="0">
                      <a:pos x="24" y="54"/>
                    </a:cxn>
                    <a:cxn ang="0">
                      <a:pos x="32" y="48"/>
                    </a:cxn>
                    <a:cxn ang="0">
                      <a:pos x="38" y="44"/>
                    </a:cxn>
                    <a:cxn ang="0">
                      <a:pos x="48" y="44"/>
                    </a:cxn>
                    <a:cxn ang="0">
                      <a:pos x="54" y="44"/>
                    </a:cxn>
                    <a:cxn ang="0">
                      <a:pos x="60" y="42"/>
                    </a:cxn>
                    <a:cxn ang="0">
                      <a:pos x="70" y="36"/>
                    </a:cxn>
                    <a:cxn ang="0">
                      <a:pos x="78" y="34"/>
                    </a:cxn>
                    <a:cxn ang="0">
                      <a:pos x="100" y="30"/>
                    </a:cxn>
                    <a:cxn ang="0">
                      <a:pos x="122" y="24"/>
                    </a:cxn>
                    <a:cxn ang="0">
                      <a:pos x="132" y="20"/>
                    </a:cxn>
                    <a:cxn ang="0">
                      <a:pos x="142" y="14"/>
                    </a:cxn>
                    <a:cxn ang="0">
                      <a:pos x="134" y="8"/>
                    </a:cxn>
                    <a:cxn ang="0">
                      <a:pos x="128" y="4"/>
                    </a:cxn>
                    <a:cxn ang="0">
                      <a:pos x="124" y="4"/>
                    </a:cxn>
                    <a:cxn ang="0">
                      <a:pos x="118" y="4"/>
                    </a:cxn>
                    <a:cxn ang="0">
                      <a:pos x="118" y="8"/>
                    </a:cxn>
                    <a:cxn ang="0">
                      <a:pos x="112" y="8"/>
                    </a:cxn>
                    <a:cxn ang="0">
                      <a:pos x="106" y="6"/>
                    </a:cxn>
                    <a:cxn ang="0">
                      <a:pos x="102" y="2"/>
                    </a:cxn>
                    <a:cxn ang="0">
                      <a:pos x="96" y="0"/>
                    </a:cxn>
                    <a:cxn ang="0">
                      <a:pos x="76" y="2"/>
                    </a:cxn>
                    <a:cxn ang="0">
                      <a:pos x="60" y="4"/>
                    </a:cxn>
                    <a:cxn ang="0">
                      <a:pos x="48" y="14"/>
                    </a:cxn>
                    <a:cxn ang="0">
                      <a:pos x="44" y="18"/>
                    </a:cxn>
                    <a:cxn ang="0">
                      <a:pos x="38" y="22"/>
                    </a:cxn>
                    <a:cxn ang="0">
                      <a:pos x="24" y="28"/>
                    </a:cxn>
                    <a:cxn ang="0">
                      <a:pos x="12" y="34"/>
                    </a:cxn>
                    <a:cxn ang="0">
                      <a:pos x="6" y="36"/>
                    </a:cxn>
                    <a:cxn ang="0">
                      <a:pos x="0" y="40"/>
                    </a:cxn>
                  </a:cxnLst>
                  <a:rect l="0" t="0" r="r" b="b"/>
                  <a:pathLst>
                    <a:path w="142" h="58">
                      <a:moveTo>
                        <a:pt x="0" y="40"/>
                      </a:moveTo>
                      <a:lnTo>
                        <a:pt x="4" y="40"/>
                      </a:lnTo>
                      <a:lnTo>
                        <a:pt x="10" y="40"/>
                      </a:lnTo>
                      <a:lnTo>
                        <a:pt x="14" y="40"/>
                      </a:lnTo>
                      <a:lnTo>
                        <a:pt x="18" y="44"/>
                      </a:lnTo>
                      <a:lnTo>
                        <a:pt x="20" y="48"/>
                      </a:lnTo>
                      <a:lnTo>
                        <a:pt x="18" y="56"/>
                      </a:lnTo>
                      <a:lnTo>
                        <a:pt x="20" y="58"/>
                      </a:lnTo>
                      <a:lnTo>
                        <a:pt x="24" y="54"/>
                      </a:lnTo>
                      <a:lnTo>
                        <a:pt x="32" y="48"/>
                      </a:lnTo>
                      <a:lnTo>
                        <a:pt x="38" y="44"/>
                      </a:lnTo>
                      <a:lnTo>
                        <a:pt x="48" y="44"/>
                      </a:lnTo>
                      <a:lnTo>
                        <a:pt x="54" y="44"/>
                      </a:lnTo>
                      <a:lnTo>
                        <a:pt x="60" y="42"/>
                      </a:lnTo>
                      <a:lnTo>
                        <a:pt x="70" y="36"/>
                      </a:lnTo>
                      <a:lnTo>
                        <a:pt x="78" y="34"/>
                      </a:lnTo>
                      <a:lnTo>
                        <a:pt x="100" y="30"/>
                      </a:lnTo>
                      <a:lnTo>
                        <a:pt x="122" y="24"/>
                      </a:lnTo>
                      <a:lnTo>
                        <a:pt x="132" y="20"/>
                      </a:lnTo>
                      <a:lnTo>
                        <a:pt x="142" y="14"/>
                      </a:lnTo>
                      <a:lnTo>
                        <a:pt x="134" y="8"/>
                      </a:lnTo>
                      <a:lnTo>
                        <a:pt x="128" y="4"/>
                      </a:lnTo>
                      <a:lnTo>
                        <a:pt x="124" y="4"/>
                      </a:lnTo>
                      <a:lnTo>
                        <a:pt x="118" y="4"/>
                      </a:lnTo>
                      <a:lnTo>
                        <a:pt x="118" y="8"/>
                      </a:lnTo>
                      <a:lnTo>
                        <a:pt x="112" y="8"/>
                      </a:lnTo>
                      <a:lnTo>
                        <a:pt x="106" y="6"/>
                      </a:lnTo>
                      <a:lnTo>
                        <a:pt x="102" y="2"/>
                      </a:lnTo>
                      <a:lnTo>
                        <a:pt x="96" y="0"/>
                      </a:lnTo>
                      <a:lnTo>
                        <a:pt x="76" y="2"/>
                      </a:lnTo>
                      <a:lnTo>
                        <a:pt x="60" y="4"/>
                      </a:lnTo>
                      <a:lnTo>
                        <a:pt x="48" y="14"/>
                      </a:lnTo>
                      <a:lnTo>
                        <a:pt x="44" y="18"/>
                      </a:lnTo>
                      <a:lnTo>
                        <a:pt x="38" y="22"/>
                      </a:lnTo>
                      <a:lnTo>
                        <a:pt x="24" y="28"/>
                      </a:lnTo>
                      <a:lnTo>
                        <a:pt x="12" y="34"/>
                      </a:lnTo>
                      <a:lnTo>
                        <a:pt x="6" y="36"/>
                      </a:lnTo>
                      <a:lnTo>
                        <a:pt x="0" y="4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4" name="Freeform 43">
                  <a:extLst>
                    <a:ext uri="{FF2B5EF4-FFF2-40B4-BE49-F238E27FC236}">
                      <a16:creationId xmlns:a16="http://schemas.microsoft.com/office/drawing/2014/main" id="{B96490C3-3EB1-45EF-82B4-FF8E19691454}"/>
                    </a:ext>
                  </a:extLst>
                </p:cNvPr>
                <p:cNvSpPr>
                  <a:spLocks/>
                </p:cNvSpPr>
                <p:nvPr/>
              </p:nvSpPr>
              <p:spPr bwMode="ltGray">
                <a:xfrm>
                  <a:off x="1621" y="754"/>
                  <a:ext cx="52" cy="26"/>
                </a:xfrm>
                <a:custGeom>
                  <a:avLst/>
                  <a:gdLst/>
                  <a:ahLst/>
                  <a:cxnLst>
                    <a:cxn ang="0">
                      <a:pos x="34" y="26"/>
                    </a:cxn>
                    <a:cxn ang="0">
                      <a:pos x="32" y="24"/>
                    </a:cxn>
                    <a:cxn ang="0">
                      <a:pos x="30" y="22"/>
                    </a:cxn>
                    <a:cxn ang="0">
                      <a:pos x="26" y="18"/>
                    </a:cxn>
                    <a:cxn ang="0">
                      <a:pos x="20" y="18"/>
                    </a:cxn>
                    <a:cxn ang="0">
                      <a:pos x="12" y="18"/>
                    </a:cxn>
                    <a:cxn ang="0">
                      <a:pos x="6" y="18"/>
                    </a:cxn>
                    <a:cxn ang="0">
                      <a:pos x="0" y="16"/>
                    </a:cxn>
                    <a:cxn ang="0">
                      <a:pos x="8" y="6"/>
                    </a:cxn>
                    <a:cxn ang="0">
                      <a:pos x="14" y="2"/>
                    </a:cxn>
                    <a:cxn ang="0">
                      <a:pos x="24" y="0"/>
                    </a:cxn>
                    <a:cxn ang="0">
                      <a:pos x="28" y="2"/>
                    </a:cxn>
                    <a:cxn ang="0">
                      <a:pos x="30" y="4"/>
                    </a:cxn>
                    <a:cxn ang="0">
                      <a:pos x="32" y="6"/>
                    </a:cxn>
                    <a:cxn ang="0">
                      <a:pos x="34" y="8"/>
                    </a:cxn>
                    <a:cxn ang="0">
                      <a:pos x="40" y="8"/>
                    </a:cxn>
                    <a:cxn ang="0">
                      <a:pos x="48" y="10"/>
                    </a:cxn>
                    <a:cxn ang="0">
                      <a:pos x="52" y="12"/>
                    </a:cxn>
                    <a:cxn ang="0">
                      <a:pos x="52" y="16"/>
                    </a:cxn>
                    <a:cxn ang="0">
                      <a:pos x="52" y="22"/>
                    </a:cxn>
                    <a:cxn ang="0">
                      <a:pos x="48" y="24"/>
                    </a:cxn>
                    <a:cxn ang="0">
                      <a:pos x="42" y="26"/>
                    </a:cxn>
                    <a:cxn ang="0">
                      <a:pos x="34" y="26"/>
                    </a:cxn>
                  </a:cxnLst>
                  <a:rect l="0" t="0" r="r" b="b"/>
                  <a:pathLst>
                    <a:path w="52" h="26">
                      <a:moveTo>
                        <a:pt x="34" y="26"/>
                      </a:moveTo>
                      <a:lnTo>
                        <a:pt x="32" y="24"/>
                      </a:lnTo>
                      <a:lnTo>
                        <a:pt x="30" y="22"/>
                      </a:lnTo>
                      <a:lnTo>
                        <a:pt x="26" y="18"/>
                      </a:lnTo>
                      <a:lnTo>
                        <a:pt x="20" y="18"/>
                      </a:lnTo>
                      <a:lnTo>
                        <a:pt x="12" y="18"/>
                      </a:lnTo>
                      <a:lnTo>
                        <a:pt x="6" y="18"/>
                      </a:lnTo>
                      <a:lnTo>
                        <a:pt x="0" y="16"/>
                      </a:lnTo>
                      <a:lnTo>
                        <a:pt x="8" y="6"/>
                      </a:lnTo>
                      <a:lnTo>
                        <a:pt x="14" y="2"/>
                      </a:lnTo>
                      <a:lnTo>
                        <a:pt x="24" y="0"/>
                      </a:lnTo>
                      <a:lnTo>
                        <a:pt x="28" y="2"/>
                      </a:lnTo>
                      <a:lnTo>
                        <a:pt x="30" y="4"/>
                      </a:lnTo>
                      <a:lnTo>
                        <a:pt x="32" y="6"/>
                      </a:lnTo>
                      <a:lnTo>
                        <a:pt x="34" y="8"/>
                      </a:lnTo>
                      <a:lnTo>
                        <a:pt x="40" y="8"/>
                      </a:lnTo>
                      <a:lnTo>
                        <a:pt x="48" y="10"/>
                      </a:lnTo>
                      <a:lnTo>
                        <a:pt x="52" y="12"/>
                      </a:lnTo>
                      <a:lnTo>
                        <a:pt x="52" y="16"/>
                      </a:lnTo>
                      <a:lnTo>
                        <a:pt x="52" y="22"/>
                      </a:lnTo>
                      <a:lnTo>
                        <a:pt x="48" y="24"/>
                      </a:lnTo>
                      <a:lnTo>
                        <a:pt x="42" y="26"/>
                      </a:lnTo>
                      <a:lnTo>
                        <a:pt x="34"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5" name="Freeform 44">
                  <a:extLst>
                    <a:ext uri="{FF2B5EF4-FFF2-40B4-BE49-F238E27FC236}">
                      <a16:creationId xmlns:a16="http://schemas.microsoft.com/office/drawing/2014/main" id="{F93C0914-FC75-41CB-BDA3-571D8D232ED2}"/>
                    </a:ext>
                  </a:extLst>
                </p:cNvPr>
                <p:cNvSpPr>
                  <a:spLocks/>
                </p:cNvSpPr>
                <p:nvPr/>
              </p:nvSpPr>
              <p:spPr bwMode="ltGray">
                <a:xfrm>
                  <a:off x="1339" y="830"/>
                  <a:ext cx="204" cy="82"/>
                </a:xfrm>
                <a:custGeom>
                  <a:avLst/>
                  <a:gdLst/>
                  <a:ahLst/>
                  <a:cxnLst>
                    <a:cxn ang="0">
                      <a:pos x="172" y="62"/>
                    </a:cxn>
                    <a:cxn ang="0">
                      <a:pos x="166" y="70"/>
                    </a:cxn>
                    <a:cxn ang="0">
                      <a:pos x="158" y="78"/>
                    </a:cxn>
                    <a:cxn ang="0">
                      <a:pos x="146" y="78"/>
                    </a:cxn>
                    <a:cxn ang="0">
                      <a:pos x="124" y="70"/>
                    </a:cxn>
                    <a:cxn ang="0">
                      <a:pos x="120" y="64"/>
                    </a:cxn>
                    <a:cxn ang="0">
                      <a:pos x="94" y="66"/>
                    </a:cxn>
                    <a:cxn ang="0">
                      <a:pos x="78" y="74"/>
                    </a:cxn>
                    <a:cxn ang="0">
                      <a:pos x="60" y="82"/>
                    </a:cxn>
                    <a:cxn ang="0">
                      <a:pos x="40" y="80"/>
                    </a:cxn>
                    <a:cxn ang="0">
                      <a:pos x="28" y="82"/>
                    </a:cxn>
                    <a:cxn ang="0">
                      <a:pos x="32" y="72"/>
                    </a:cxn>
                    <a:cxn ang="0">
                      <a:pos x="22" y="70"/>
                    </a:cxn>
                    <a:cxn ang="0">
                      <a:pos x="6" y="64"/>
                    </a:cxn>
                    <a:cxn ang="0">
                      <a:pos x="14" y="56"/>
                    </a:cxn>
                    <a:cxn ang="0">
                      <a:pos x="70" y="54"/>
                    </a:cxn>
                    <a:cxn ang="0">
                      <a:pos x="72" y="50"/>
                    </a:cxn>
                    <a:cxn ang="0">
                      <a:pos x="12" y="44"/>
                    </a:cxn>
                    <a:cxn ang="0">
                      <a:pos x="18" y="36"/>
                    </a:cxn>
                    <a:cxn ang="0">
                      <a:pos x="20" y="30"/>
                    </a:cxn>
                    <a:cxn ang="0">
                      <a:pos x="42" y="26"/>
                    </a:cxn>
                    <a:cxn ang="0">
                      <a:pos x="68" y="20"/>
                    </a:cxn>
                    <a:cxn ang="0">
                      <a:pos x="90" y="6"/>
                    </a:cxn>
                    <a:cxn ang="0">
                      <a:pos x="94" y="18"/>
                    </a:cxn>
                    <a:cxn ang="0">
                      <a:pos x="102" y="16"/>
                    </a:cxn>
                    <a:cxn ang="0">
                      <a:pos x="120" y="20"/>
                    </a:cxn>
                    <a:cxn ang="0">
                      <a:pos x="124" y="16"/>
                    </a:cxn>
                    <a:cxn ang="0">
                      <a:pos x="130" y="12"/>
                    </a:cxn>
                    <a:cxn ang="0">
                      <a:pos x="142" y="16"/>
                    </a:cxn>
                    <a:cxn ang="0">
                      <a:pos x="138" y="28"/>
                    </a:cxn>
                    <a:cxn ang="0">
                      <a:pos x="144" y="28"/>
                    </a:cxn>
                    <a:cxn ang="0">
                      <a:pos x="150" y="24"/>
                    </a:cxn>
                    <a:cxn ang="0">
                      <a:pos x="152" y="12"/>
                    </a:cxn>
                    <a:cxn ang="0">
                      <a:pos x="174" y="4"/>
                    </a:cxn>
                    <a:cxn ang="0">
                      <a:pos x="204" y="0"/>
                    </a:cxn>
                    <a:cxn ang="0">
                      <a:pos x="196" y="10"/>
                    </a:cxn>
                    <a:cxn ang="0">
                      <a:pos x="172" y="30"/>
                    </a:cxn>
                    <a:cxn ang="0">
                      <a:pos x="166" y="44"/>
                    </a:cxn>
                    <a:cxn ang="0">
                      <a:pos x="170" y="50"/>
                    </a:cxn>
                    <a:cxn ang="0">
                      <a:pos x="186" y="54"/>
                    </a:cxn>
                    <a:cxn ang="0">
                      <a:pos x="190" y="58"/>
                    </a:cxn>
                    <a:cxn ang="0">
                      <a:pos x="182" y="64"/>
                    </a:cxn>
                  </a:cxnLst>
                  <a:rect l="0" t="0" r="r" b="b"/>
                  <a:pathLst>
                    <a:path w="204" h="82">
                      <a:moveTo>
                        <a:pt x="176" y="62"/>
                      </a:moveTo>
                      <a:lnTo>
                        <a:pt x="172" y="62"/>
                      </a:lnTo>
                      <a:lnTo>
                        <a:pt x="170" y="64"/>
                      </a:lnTo>
                      <a:lnTo>
                        <a:pt x="166" y="70"/>
                      </a:lnTo>
                      <a:lnTo>
                        <a:pt x="160" y="76"/>
                      </a:lnTo>
                      <a:lnTo>
                        <a:pt x="158" y="78"/>
                      </a:lnTo>
                      <a:lnTo>
                        <a:pt x="154" y="80"/>
                      </a:lnTo>
                      <a:lnTo>
                        <a:pt x="146" y="78"/>
                      </a:lnTo>
                      <a:lnTo>
                        <a:pt x="132" y="76"/>
                      </a:lnTo>
                      <a:lnTo>
                        <a:pt x="124" y="70"/>
                      </a:lnTo>
                      <a:lnTo>
                        <a:pt x="120" y="68"/>
                      </a:lnTo>
                      <a:lnTo>
                        <a:pt x="120" y="64"/>
                      </a:lnTo>
                      <a:lnTo>
                        <a:pt x="98" y="64"/>
                      </a:lnTo>
                      <a:lnTo>
                        <a:pt x="94" y="66"/>
                      </a:lnTo>
                      <a:lnTo>
                        <a:pt x="90" y="68"/>
                      </a:lnTo>
                      <a:lnTo>
                        <a:pt x="78" y="74"/>
                      </a:lnTo>
                      <a:lnTo>
                        <a:pt x="68" y="80"/>
                      </a:lnTo>
                      <a:lnTo>
                        <a:pt x="60" y="82"/>
                      </a:lnTo>
                      <a:lnTo>
                        <a:pt x="52" y="82"/>
                      </a:lnTo>
                      <a:lnTo>
                        <a:pt x="40" y="80"/>
                      </a:lnTo>
                      <a:lnTo>
                        <a:pt x="34" y="80"/>
                      </a:lnTo>
                      <a:lnTo>
                        <a:pt x="28" y="82"/>
                      </a:lnTo>
                      <a:lnTo>
                        <a:pt x="28" y="74"/>
                      </a:lnTo>
                      <a:lnTo>
                        <a:pt x="32" y="72"/>
                      </a:lnTo>
                      <a:lnTo>
                        <a:pt x="34" y="68"/>
                      </a:lnTo>
                      <a:lnTo>
                        <a:pt x="22" y="70"/>
                      </a:lnTo>
                      <a:lnTo>
                        <a:pt x="14" y="68"/>
                      </a:lnTo>
                      <a:lnTo>
                        <a:pt x="6" y="64"/>
                      </a:lnTo>
                      <a:lnTo>
                        <a:pt x="0" y="60"/>
                      </a:lnTo>
                      <a:lnTo>
                        <a:pt x="14" y="56"/>
                      </a:lnTo>
                      <a:lnTo>
                        <a:pt x="26" y="54"/>
                      </a:lnTo>
                      <a:lnTo>
                        <a:pt x="70" y="54"/>
                      </a:lnTo>
                      <a:lnTo>
                        <a:pt x="70" y="52"/>
                      </a:lnTo>
                      <a:lnTo>
                        <a:pt x="72" y="50"/>
                      </a:lnTo>
                      <a:lnTo>
                        <a:pt x="12" y="50"/>
                      </a:lnTo>
                      <a:lnTo>
                        <a:pt x="12" y="44"/>
                      </a:lnTo>
                      <a:lnTo>
                        <a:pt x="14" y="42"/>
                      </a:lnTo>
                      <a:lnTo>
                        <a:pt x="18" y="36"/>
                      </a:lnTo>
                      <a:lnTo>
                        <a:pt x="18" y="34"/>
                      </a:lnTo>
                      <a:lnTo>
                        <a:pt x="20" y="30"/>
                      </a:lnTo>
                      <a:lnTo>
                        <a:pt x="26" y="28"/>
                      </a:lnTo>
                      <a:lnTo>
                        <a:pt x="42" y="26"/>
                      </a:lnTo>
                      <a:lnTo>
                        <a:pt x="54" y="24"/>
                      </a:lnTo>
                      <a:lnTo>
                        <a:pt x="68" y="20"/>
                      </a:lnTo>
                      <a:lnTo>
                        <a:pt x="78" y="14"/>
                      </a:lnTo>
                      <a:lnTo>
                        <a:pt x="90" y="6"/>
                      </a:lnTo>
                      <a:lnTo>
                        <a:pt x="90" y="16"/>
                      </a:lnTo>
                      <a:lnTo>
                        <a:pt x="94" y="18"/>
                      </a:lnTo>
                      <a:lnTo>
                        <a:pt x="96" y="18"/>
                      </a:lnTo>
                      <a:lnTo>
                        <a:pt x="102" y="16"/>
                      </a:lnTo>
                      <a:lnTo>
                        <a:pt x="110" y="18"/>
                      </a:lnTo>
                      <a:lnTo>
                        <a:pt x="120" y="20"/>
                      </a:lnTo>
                      <a:lnTo>
                        <a:pt x="124" y="20"/>
                      </a:lnTo>
                      <a:lnTo>
                        <a:pt x="124" y="16"/>
                      </a:lnTo>
                      <a:lnTo>
                        <a:pt x="128" y="14"/>
                      </a:lnTo>
                      <a:lnTo>
                        <a:pt x="130" y="12"/>
                      </a:lnTo>
                      <a:lnTo>
                        <a:pt x="136" y="14"/>
                      </a:lnTo>
                      <a:lnTo>
                        <a:pt x="142" y="16"/>
                      </a:lnTo>
                      <a:lnTo>
                        <a:pt x="138" y="26"/>
                      </a:lnTo>
                      <a:lnTo>
                        <a:pt x="138" y="28"/>
                      </a:lnTo>
                      <a:lnTo>
                        <a:pt x="142" y="28"/>
                      </a:lnTo>
                      <a:lnTo>
                        <a:pt x="144" y="28"/>
                      </a:lnTo>
                      <a:lnTo>
                        <a:pt x="146" y="28"/>
                      </a:lnTo>
                      <a:lnTo>
                        <a:pt x="150" y="24"/>
                      </a:lnTo>
                      <a:lnTo>
                        <a:pt x="150" y="18"/>
                      </a:lnTo>
                      <a:lnTo>
                        <a:pt x="152" y="12"/>
                      </a:lnTo>
                      <a:lnTo>
                        <a:pt x="160" y="8"/>
                      </a:lnTo>
                      <a:lnTo>
                        <a:pt x="174" y="4"/>
                      </a:lnTo>
                      <a:lnTo>
                        <a:pt x="194" y="0"/>
                      </a:lnTo>
                      <a:lnTo>
                        <a:pt x="204" y="0"/>
                      </a:lnTo>
                      <a:lnTo>
                        <a:pt x="200" y="4"/>
                      </a:lnTo>
                      <a:lnTo>
                        <a:pt x="196" y="10"/>
                      </a:lnTo>
                      <a:lnTo>
                        <a:pt x="182" y="20"/>
                      </a:lnTo>
                      <a:lnTo>
                        <a:pt x="172" y="30"/>
                      </a:lnTo>
                      <a:lnTo>
                        <a:pt x="168" y="38"/>
                      </a:lnTo>
                      <a:lnTo>
                        <a:pt x="166" y="44"/>
                      </a:lnTo>
                      <a:lnTo>
                        <a:pt x="168" y="46"/>
                      </a:lnTo>
                      <a:lnTo>
                        <a:pt x="170" y="50"/>
                      </a:lnTo>
                      <a:lnTo>
                        <a:pt x="178" y="52"/>
                      </a:lnTo>
                      <a:lnTo>
                        <a:pt x="186" y="54"/>
                      </a:lnTo>
                      <a:lnTo>
                        <a:pt x="188" y="56"/>
                      </a:lnTo>
                      <a:lnTo>
                        <a:pt x="190" y="58"/>
                      </a:lnTo>
                      <a:lnTo>
                        <a:pt x="188" y="62"/>
                      </a:lnTo>
                      <a:lnTo>
                        <a:pt x="182" y="64"/>
                      </a:lnTo>
                      <a:lnTo>
                        <a:pt x="176" y="6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6" name="Freeform 45">
                  <a:extLst>
                    <a:ext uri="{FF2B5EF4-FFF2-40B4-BE49-F238E27FC236}">
                      <a16:creationId xmlns:a16="http://schemas.microsoft.com/office/drawing/2014/main" id="{5D76BDE3-8D34-4B2C-AAF4-1DE822D0A386}"/>
                    </a:ext>
                  </a:extLst>
                </p:cNvPr>
                <p:cNvSpPr>
                  <a:spLocks/>
                </p:cNvSpPr>
                <p:nvPr/>
              </p:nvSpPr>
              <p:spPr bwMode="ltGray">
                <a:xfrm>
                  <a:off x="1391" y="776"/>
                  <a:ext cx="96" cy="26"/>
                </a:xfrm>
                <a:custGeom>
                  <a:avLst/>
                  <a:gdLst/>
                  <a:ahLst/>
                  <a:cxnLst>
                    <a:cxn ang="0">
                      <a:pos x="0" y="24"/>
                    </a:cxn>
                    <a:cxn ang="0">
                      <a:pos x="6" y="24"/>
                    </a:cxn>
                    <a:cxn ang="0">
                      <a:pos x="12" y="24"/>
                    </a:cxn>
                    <a:cxn ang="0">
                      <a:pos x="16" y="24"/>
                    </a:cxn>
                    <a:cxn ang="0">
                      <a:pos x="18" y="26"/>
                    </a:cxn>
                    <a:cxn ang="0">
                      <a:pos x="26" y="26"/>
                    </a:cxn>
                    <a:cxn ang="0">
                      <a:pos x="42" y="20"/>
                    </a:cxn>
                    <a:cxn ang="0">
                      <a:pos x="52" y="16"/>
                    </a:cxn>
                    <a:cxn ang="0">
                      <a:pos x="58" y="22"/>
                    </a:cxn>
                    <a:cxn ang="0">
                      <a:pos x="68" y="16"/>
                    </a:cxn>
                    <a:cxn ang="0">
                      <a:pos x="76" y="12"/>
                    </a:cxn>
                    <a:cxn ang="0">
                      <a:pos x="86" y="8"/>
                    </a:cxn>
                    <a:cxn ang="0">
                      <a:pos x="96" y="4"/>
                    </a:cxn>
                    <a:cxn ang="0">
                      <a:pos x="90" y="0"/>
                    </a:cxn>
                    <a:cxn ang="0">
                      <a:pos x="78" y="2"/>
                    </a:cxn>
                    <a:cxn ang="0">
                      <a:pos x="70" y="4"/>
                    </a:cxn>
                    <a:cxn ang="0">
                      <a:pos x="46" y="10"/>
                    </a:cxn>
                    <a:cxn ang="0">
                      <a:pos x="24" y="16"/>
                    </a:cxn>
                    <a:cxn ang="0">
                      <a:pos x="16" y="18"/>
                    </a:cxn>
                    <a:cxn ang="0">
                      <a:pos x="4" y="18"/>
                    </a:cxn>
                    <a:cxn ang="0">
                      <a:pos x="4" y="24"/>
                    </a:cxn>
                    <a:cxn ang="0">
                      <a:pos x="0" y="24"/>
                    </a:cxn>
                  </a:cxnLst>
                  <a:rect l="0" t="0" r="r" b="b"/>
                  <a:pathLst>
                    <a:path w="96" h="26">
                      <a:moveTo>
                        <a:pt x="0" y="24"/>
                      </a:moveTo>
                      <a:lnTo>
                        <a:pt x="6" y="24"/>
                      </a:lnTo>
                      <a:lnTo>
                        <a:pt x="12" y="24"/>
                      </a:lnTo>
                      <a:lnTo>
                        <a:pt x="16" y="24"/>
                      </a:lnTo>
                      <a:lnTo>
                        <a:pt x="18" y="26"/>
                      </a:lnTo>
                      <a:lnTo>
                        <a:pt x="26" y="26"/>
                      </a:lnTo>
                      <a:lnTo>
                        <a:pt x="42" y="20"/>
                      </a:lnTo>
                      <a:lnTo>
                        <a:pt x="52" y="16"/>
                      </a:lnTo>
                      <a:lnTo>
                        <a:pt x="58" y="22"/>
                      </a:lnTo>
                      <a:lnTo>
                        <a:pt x="68" y="16"/>
                      </a:lnTo>
                      <a:lnTo>
                        <a:pt x="76" y="12"/>
                      </a:lnTo>
                      <a:lnTo>
                        <a:pt x="86" y="8"/>
                      </a:lnTo>
                      <a:lnTo>
                        <a:pt x="96" y="4"/>
                      </a:lnTo>
                      <a:lnTo>
                        <a:pt x="90" y="0"/>
                      </a:lnTo>
                      <a:lnTo>
                        <a:pt x="78" y="2"/>
                      </a:lnTo>
                      <a:lnTo>
                        <a:pt x="70" y="4"/>
                      </a:lnTo>
                      <a:lnTo>
                        <a:pt x="46" y="10"/>
                      </a:lnTo>
                      <a:lnTo>
                        <a:pt x="24" y="16"/>
                      </a:lnTo>
                      <a:lnTo>
                        <a:pt x="16" y="18"/>
                      </a:lnTo>
                      <a:lnTo>
                        <a:pt x="4" y="18"/>
                      </a:lnTo>
                      <a:lnTo>
                        <a:pt x="4" y="24"/>
                      </a:lnTo>
                      <a:lnTo>
                        <a:pt x="0"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7" name="Freeform 46">
                  <a:extLst>
                    <a:ext uri="{FF2B5EF4-FFF2-40B4-BE49-F238E27FC236}">
                      <a16:creationId xmlns:a16="http://schemas.microsoft.com/office/drawing/2014/main" id="{2AA6867E-1234-4081-A98C-74E74D727CE3}"/>
                    </a:ext>
                  </a:extLst>
                </p:cNvPr>
                <p:cNvSpPr>
                  <a:spLocks/>
                </p:cNvSpPr>
                <p:nvPr/>
              </p:nvSpPr>
              <p:spPr bwMode="ltGray">
                <a:xfrm>
                  <a:off x="1435" y="788"/>
                  <a:ext cx="132" cy="32"/>
                </a:xfrm>
                <a:custGeom>
                  <a:avLst/>
                  <a:gdLst/>
                  <a:ahLst/>
                  <a:cxnLst>
                    <a:cxn ang="0">
                      <a:pos x="34" y="32"/>
                    </a:cxn>
                    <a:cxn ang="0">
                      <a:pos x="30" y="30"/>
                    </a:cxn>
                    <a:cxn ang="0">
                      <a:pos x="28" y="30"/>
                    </a:cxn>
                    <a:cxn ang="0">
                      <a:pos x="30" y="26"/>
                    </a:cxn>
                    <a:cxn ang="0">
                      <a:pos x="36" y="24"/>
                    </a:cxn>
                    <a:cxn ang="0">
                      <a:pos x="18" y="22"/>
                    </a:cxn>
                    <a:cxn ang="0">
                      <a:pos x="0" y="20"/>
                    </a:cxn>
                    <a:cxn ang="0">
                      <a:pos x="0" y="18"/>
                    </a:cxn>
                    <a:cxn ang="0">
                      <a:pos x="6" y="16"/>
                    </a:cxn>
                    <a:cxn ang="0">
                      <a:pos x="24" y="10"/>
                    </a:cxn>
                    <a:cxn ang="0">
                      <a:pos x="40" y="4"/>
                    </a:cxn>
                    <a:cxn ang="0">
                      <a:pos x="54" y="0"/>
                    </a:cxn>
                    <a:cxn ang="0">
                      <a:pos x="54" y="6"/>
                    </a:cxn>
                    <a:cxn ang="0">
                      <a:pos x="56" y="6"/>
                    </a:cxn>
                    <a:cxn ang="0">
                      <a:pos x="64" y="6"/>
                    </a:cxn>
                    <a:cxn ang="0">
                      <a:pos x="64" y="14"/>
                    </a:cxn>
                    <a:cxn ang="0">
                      <a:pos x="66" y="16"/>
                    </a:cxn>
                    <a:cxn ang="0">
                      <a:pos x="68" y="18"/>
                    </a:cxn>
                    <a:cxn ang="0">
                      <a:pos x="74" y="18"/>
                    </a:cxn>
                    <a:cxn ang="0">
                      <a:pos x="84" y="16"/>
                    </a:cxn>
                    <a:cxn ang="0">
                      <a:pos x="92" y="14"/>
                    </a:cxn>
                    <a:cxn ang="0">
                      <a:pos x="100" y="6"/>
                    </a:cxn>
                    <a:cxn ang="0">
                      <a:pos x="108" y="0"/>
                    </a:cxn>
                    <a:cxn ang="0">
                      <a:pos x="114" y="0"/>
                    </a:cxn>
                    <a:cxn ang="0">
                      <a:pos x="114" y="8"/>
                    </a:cxn>
                    <a:cxn ang="0">
                      <a:pos x="110" y="12"/>
                    </a:cxn>
                    <a:cxn ang="0">
                      <a:pos x="120" y="14"/>
                    </a:cxn>
                    <a:cxn ang="0">
                      <a:pos x="132" y="14"/>
                    </a:cxn>
                    <a:cxn ang="0">
                      <a:pos x="118" y="22"/>
                    </a:cxn>
                    <a:cxn ang="0">
                      <a:pos x="110" y="28"/>
                    </a:cxn>
                    <a:cxn ang="0">
                      <a:pos x="104" y="28"/>
                    </a:cxn>
                    <a:cxn ang="0">
                      <a:pos x="98" y="28"/>
                    </a:cxn>
                    <a:cxn ang="0">
                      <a:pos x="94" y="26"/>
                    </a:cxn>
                    <a:cxn ang="0">
                      <a:pos x="90" y="24"/>
                    </a:cxn>
                    <a:cxn ang="0">
                      <a:pos x="84" y="22"/>
                    </a:cxn>
                    <a:cxn ang="0">
                      <a:pos x="72" y="24"/>
                    </a:cxn>
                    <a:cxn ang="0">
                      <a:pos x="60" y="28"/>
                    </a:cxn>
                    <a:cxn ang="0">
                      <a:pos x="48" y="30"/>
                    </a:cxn>
                    <a:cxn ang="0">
                      <a:pos x="34" y="32"/>
                    </a:cxn>
                  </a:cxnLst>
                  <a:rect l="0" t="0" r="r" b="b"/>
                  <a:pathLst>
                    <a:path w="132" h="32">
                      <a:moveTo>
                        <a:pt x="34" y="32"/>
                      </a:moveTo>
                      <a:lnTo>
                        <a:pt x="30" y="30"/>
                      </a:lnTo>
                      <a:lnTo>
                        <a:pt x="28" y="30"/>
                      </a:lnTo>
                      <a:lnTo>
                        <a:pt x="30" y="26"/>
                      </a:lnTo>
                      <a:lnTo>
                        <a:pt x="36" y="24"/>
                      </a:lnTo>
                      <a:lnTo>
                        <a:pt x="18" y="22"/>
                      </a:lnTo>
                      <a:lnTo>
                        <a:pt x="0" y="20"/>
                      </a:lnTo>
                      <a:lnTo>
                        <a:pt x="0" y="18"/>
                      </a:lnTo>
                      <a:lnTo>
                        <a:pt x="6" y="16"/>
                      </a:lnTo>
                      <a:lnTo>
                        <a:pt x="24" y="10"/>
                      </a:lnTo>
                      <a:lnTo>
                        <a:pt x="40" y="4"/>
                      </a:lnTo>
                      <a:lnTo>
                        <a:pt x="54" y="0"/>
                      </a:lnTo>
                      <a:lnTo>
                        <a:pt x="54" y="6"/>
                      </a:lnTo>
                      <a:lnTo>
                        <a:pt x="56" y="6"/>
                      </a:lnTo>
                      <a:lnTo>
                        <a:pt x="64" y="6"/>
                      </a:lnTo>
                      <a:lnTo>
                        <a:pt x="64" y="14"/>
                      </a:lnTo>
                      <a:lnTo>
                        <a:pt x="66" y="16"/>
                      </a:lnTo>
                      <a:lnTo>
                        <a:pt x="68" y="18"/>
                      </a:lnTo>
                      <a:lnTo>
                        <a:pt x="74" y="18"/>
                      </a:lnTo>
                      <a:lnTo>
                        <a:pt x="84" y="16"/>
                      </a:lnTo>
                      <a:lnTo>
                        <a:pt x="92" y="14"/>
                      </a:lnTo>
                      <a:lnTo>
                        <a:pt x="100" y="6"/>
                      </a:lnTo>
                      <a:lnTo>
                        <a:pt x="108" y="0"/>
                      </a:lnTo>
                      <a:lnTo>
                        <a:pt x="114" y="0"/>
                      </a:lnTo>
                      <a:lnTo>
                        <a:pt x="114" y="8"/>
                      </a:lnTo>
                      <a:lnTo>
                        <a:pt x="110" y="12"/>
                      </a:lnTo>
                      <a:lnTo>
                        <a:pt x="120" y="14"/>
                      </a:lnTo>
                      <a:lnTo>
                        <a:pt x="132" y="14"/>
                      </a:lnTo>
                      <a:lnTo>
                        <a:pt x="118" y="22"/>
                      </a:lnTo>
                      <a:lnTo>
                        <a:pt x="110" y="28"/>
                      </a:lnTo>
                      <a:lnTo>
                        <a:pt x="104" y="28"/>
                      </a:lnTo>
                      <a:lnTo>
                        <a:pt x="98" y="28"/>
                      </a:lnTo>
                      <a:lnTo>
                        <a:pt x="94" y="26"/>
                      </a:lnTo>
                      <a:lnTo>
                        <a:pt x="90" y="24"/>
                      </a:lnTo>
                      <a:lnTo>
                        <a:pt x="84" y="22"/>
                      </a:lnTo>
                      <a:lnTo>
                        <a:pt x="72" y="24"/>
                      </a:lnTo>
                      <a:lnTo>
                        <a:pt x="60" y="28"/>
                      </a:lnTo>
                      <a:lnTo>
                        <a:pt x="48" y="30"/>
                      </a:lnTo>
                      <a:lnTo>
                        <a:pt x="34"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8" name="Freeform 47">
                  <a:extLst>
                    <a:ext uri="{FF2B5EF4-FFF2-40B4-BE49-F238E27FC236}">
                      <a16:creationId xmlns:a16="http://schemas.microsoft.com/office/drawing/2014/main" id="{9FA45D7A-6786-4D62-B380-E8FEE63CBB3A}"/>
                    </a:ext>
                  </a:extLst>
                </p:cNvPr>
                <p:cNvSpPr>
                  <a:spLocks/>
                </p:cNvSpPr>
                <p:nvPr/>
              </p:nvSpPr>
              <p:spPr bwMode="ltGray">
                <a:xfrm>
                  <a:off x="1509" y="760"/>
                  <a:ext cx="64" cy="18"/>
                </a:xfrm>
                <a:custGeom>
                  <a:avLst/>
                  <a:gdLst/>
                  <a:ahLst/>
                  <a:cxnLst>
                    <a:cxn ang="0">
                      <a:pos x="12" y="18"/>
                    </a:cxn>
                    <a:cxn ang="0">
                      <a:pos x="6" y="16"/>
                    </a:cxn>
                    <a:cxn ang="0">
                      <a:pos x="0" y="14"/>
                    </a:cxn>
                    <a:cxn ang="0">
                      <a:pos x="8" y="12"/>
                    </a:cxn>
                    <a:cxn ang="0">
                      <a:pos x="18" y="12"/>
                    </a:cxn>
                    <a:cxn ang="0">
                      <a:pos x="26" y="10"/>
                    </a:cxn>
                    <a:cxn ang="0">
                      <a:pos x="28" y="10"/>
                    </a:cxn>
                    <a:cxn ang="0">
                      <a:pos x="30" y="8"/>
                    </a:cxn>
                    <a:cxn ang="0">
                      <a:pos x="48" y="0"/>
                    </a:cxn>
                    <a:cxn ang="0">
                      <a:pos x="58" y="2"/>
                    </a:cxn>
                    <a:cxn ang="0">
                      <a:pos x="64" y="4"/>
                    </a:cxn>
                    <a:cxn ang="0">
                      <a:pos x="58" y="10"/>
                    </a:cxn>
                    <a:cxn ang="0">
                      <a:pos x="48" y="16"/>
                    </a:cxn>
                    <a:cxn ang="0">
                      <a:pos x="30" y="18"/>
                    </a:cxn>
                    <a:cxn ang="0">
                      <a:pos x="30" y="16"/>
                    </a:cxn>
                    <a:cxn ang="0">
                      <a:pos x="28" y="16"/>
                    </a:cxn>
                    <a:cxn ang="0">
                      <a:pos x="22" y="16"/>
                    </a:cxn>
                    <a:cxn ang="0">
                      <a:pos x="12" y="18"/>
                    </a:cxn>
                  </a:cxnLst>
                  <a:rect l="0" t="0" r="r" b="b"/>
                  <a:pathLst>
                    <a:path w="64" h="18">
                      <a:moveTo>
                        <a:pt x="12" y="18"/>
                      </a:moveTo>
                      <a:lnTo>
                        <a:pt x="6" y="16"/>
                      </a:lnTo>
                      <a:lnTo>
                        <a:pt x="0" y="14"/>
                      </a:lnTo>
                      <a:lnTo>
                        <a:pt x="8" y="12"/>
                      </a:lnTo>
                      <a:lnTo>
                        <a:pt x="18" y="12"/>
                      </a:lnTo>
                      <a:lnTo>
                        <a:pt x="26" y="10"/>
                      </a:lnTo>
                      <a:lnTo>
                        <a:pt x="28" y="10"/>
                      </a:lnTo>
                      <a:lnTo>
                        <a:pt x="30" y="8"/>
                      </a:lnTo>
                      <a:lnTo>
                        <a:pt x="48" y="0"/>
                      </a:lnTo>
                      <a:lnTo>
                        <a:pt x="58" y="2"/>
                      </a:lnTo>
                      <a:lnTo>
                        <a:pt x="64" y="4"/>
                      </a:lnTo>
                      <a:lnTo>
                        <a:pt x="58" y="10"/>
                      </a:lnTo>
                      <a:lnTo>
                        <a:pt x="48" y="16"/>
                      </a:lnTo>
                      <a:lnTo>
                        <a:pt x="30" y="18"/>
                      </a:lnTo>
                      <a:lnTo>
                        <a:pt x="30" y="16"/>
                      </a:lnTo>
                      <a:lnTo>
                        <a:pt x="28" y="16"/>
                      </a:lnTo>
                      <a:lnTo>
                        <a:pt x="22" y="16"/>
                      </a:lnTo>
                      <a:lnTo>
                        <a:pt x="12"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69" name="Freeform 48">
                  <a:extLst>
                    <a:ext uri="{FF2B5EF4-FFF2-40B4-BE49-F238E27FC236}">
                      <a16:creationId xmlns:a16="http://schemas.microsoft.com/office/drawing/2014/main" id="{CB064519-5B81-4499-895B-479FD14B7CCE}"/>
                    </a:ext>
                  </a:extLst>
                </p:cNvPr>
                <p:cNvSpPr>
                  <a:spLocks/>
                </p:cNvSpPr>
                <p:nvPr/>
              </p:nvSpPr>
              <p:spPr bwMode="ltGray">
                <a:xfrm>
                  <a:off x="1551" y="826"/>
                  <a:ext cx="74" cy="42"/>
                </a:xfrm>
                <a:custGeom>
                  <a:avLst/>
                  <a:gdLst/>
                  <a:ahLst/>
                  <a:cxnLst>
                    <a:cxn ang="0">
                      <a:pos x="74" y="4"/>
                    </a:cxn>
                    <a:cxn ang="0">
                      <a:pos x="70" y="6"/>
                    </a:cxn>
                    <a:cxn ang="0">
                      <a:pos x="66" y="8"/>
                    </a:cxn>
                    <a:cxn ang="0">
                      <a:pos x="58" y="14"/>
                    </a:cxn>
                    <a:cxn ang="0">
                      <a:pos x="66" y="22"/>
                    </a:cxn>
                    <a:cxn ang="0">
                      <a:pos x="56" y="28"/>
                    </a:cxn>
                    <a:cxn ang="0">
                      <a:pos x="52" y="30"/>
                    </a:cxn>
                    <a:cxn ang="0">
                      <a:pos x="48" y="28"/>
                    </a:cxn>
                    <a:cxn ang="0">
                      <a:pos x="48" y="32"/>
                    </a:cxn>
                    <a:cxn ang="0">
                      <a:pos x="44" y="34"/>
                    </a:cxn>
                    <a:cxn ang="0">
                      <a:pos x="38" y="36"/>
                    </a:cxn>
                    <a:cxn ang="0">
                      <a:pos x="32" y="38"/>
                    </a:cxn>
                    <a:cxn ang="0">
                      <a:pos x="26" y="42"/>
                    </a:cxn>
                    <a:cxn ang="0">
                      <a:pos x="18" y="42"/>
                    </a:cxn>
                    <a:cxn ang="0">
                      <a:pos x="18" y="36"/>
                    </a:cxn>
                    <a:cxn ang="0">
                      <a:pos x="16" y="34"/>
                    </a:cxn>
                    <a:cxn ang="0">
                      <a:pos x="10" y="32"/>
                    </a:cxn>
                    <a:cxn ang="0">
                      <a:pos x="4" y="28"/>
                    </a:cxn>
                    <a:cxn ang="0">
                      <a:pos x="2" y="26"/>
                    </a:cxn>
                    <a:cxn ang="0">
                      <a:pos x="0" y="22"/>
                    </a:cxn>
                    <a:cxn ang="0">
                      <a:pos x="2" y="20"/>
                    </a:cxn>
                    <a:cxn ang="0">
                      <a:pos x="4" y="18"/>
                    </a:cxn>
                    <a:cxn ang="0">
                      <a:pos x="8" y="16"/>
                    </a:cxn>
                    <a:cxn ang="0">
                      <a:pos x="14" y="16"/>
                    </a:cxn>
                    <a:cxn ang="0">
                      <a:pos x="16" y="18"/>
                    </a:cxn>
                    <a:cxn ang="0">
                      <a:pos x="20" y="20"/>
                    </a:cxn>
                    <a:cxn ang="0">
                      <a:pos x="22" y="20"/>
                    </a:cxn>
                    <a:cxn ang="0">
                      <a:pos x="30" y="18"/>
                    </a:cxn>
                    <a:cxn ang="0">
                      <a:pos x="32" y="16"/>
                    </a:cxn>
                    <a:cxn ang="0">
                      <a:pos x="32" y="14"/>
                    </a:cxn>
                    <a:cxn ang="0">
                      <a:pos x="32" y="8"/>
                    </a:cxn>
                    <a:cxn ang="0">
                      <a:pos x="38" y="4"/>
                    </a:cxn>
                    <a:cxn ang="0">
                      <a:pos x="50" y="4"/>
                    </a:cxn>
                    <a:cxn ang="0">
                      <a:pos x="74" y="0"/>
                    </a:cxn>
                    <a:cxn ang="0">
                      <a:pos x="74" y="4"/>
                    </a:cxn>
                  </a:cxnLst>
                  <a:rect l="0" t="0" r="r" b="b"/>
                  <a:pathLst>
                    <a:path w="74" h="42">
                      <a:moveTo>
                        <a:pt x="74" y="4"/>
                      </a:moveTo>
                      <a:lnTo>
                        <a:pt x="70" y="6"/>
                      </a:lnTo>
                      <a:lnTo>
                        <a:pt x="66" y="8"/>
                      </a:lnTo>
                      <a:lnTo>
                        <a:pt x="58" y="14"/>
                      </a:lnTo>
                      <a:lnTo>
                        <a:pt x="66" y="22"/>
                      </a:lnTo>
                      <a:lnTo>
                        <a:pt x="56" y="28"/>
                      </a:lnTo>
                      <a:lnTo>
                        <a:pt x="52" y="30"/>
                      </a:lnTo>
                      <a:lnTo>
                        <a:pt x="48" y="28"/>
                      </a:lnTo>
                      <a:lnTo>
                        <a:pt x="48" y="32"/>
                      </a:lnTo>
                      <a:lnTo>
                        <a:pt x="44" y="34"/>
                      </a:lnTo>
                      <a:lnTo>
                        <a:pt x="38" y="36"/>
                      </a:lnTo>
                      <a:lnTo>
                        <a:pt x="32" y="38"/>
                      </a:lnTo>
                      <a:lnTo>
                        <a:pt x="26" y="42"/>
                      </a:lnTo>
                      <a:lnTo>
                        <a:pt x="18" y="42"/>
                      </a:lnTo>
                      <a:lnTo>
                        <a:pt x="18" y="36"/>
                      </a:lnTo>
                      <a:lnTo>
                        <a:pt x="16" y="34"/>
                      </a:lnTo>
                      <a:lnTo>
                        <a:pt x="10" y="32"/>
                      </a:lnTo>
                      <a:lnTo>
                        <a:pt x="4" y="28"/>
                      </a:lnTo>
                      <a:lnTo>
                        <a:pt x="2" y="26"/>
                      </a:lnTo>
                      <a:lnTo>
                        <a:pt x="0" y="22"/>
                      </a:lnTo>
                      <a:lnTo>
                        <a:pt x="2" y="20"/>
                      </a:lnTo>
                      <a:lnTo>
                        <a:pt x="4" y="18"/>
                      </a:lnTo>
                      <a:lnTo>
                        <a:pt x="8" y="16"/>
                      </a:lnTo>
                      <a:lnTo>
                        <a:pt x="14" y="16"/>
                      </a:lnTo>
                      <a:lnTo>
                        <a:pt x="16" y="18"/>
                      </a:lnTo>
                      <a:lnTo>
                        <a:pt x="20" y="20"/>
                      </a:lnTo>
                      <a:lnTo>
                        <a:pt x="22" y="20"/>
                      </a:lnTo>
                      <a:lnTo>
                        <a:pt x="30" y="18"/>
                      </a:lnTo>
                      <a:lnTo>
                        <a:pt x="32" y="16"/>
                      </a:lnTo>
                      <a:lnTo>
                        <a:pt x="32" y="14"/>
                      </a:lnTo>
                      <a:lnTo>
                        <a:pt x="32" y="8"/>
                      </a:lnTo>
                      <a:lnTo>
                        <a:pt x="38" y="4"/>
                      </a:lnTo>
                      <a:lnTo>
                        <a:pt x="50" y="4"/>
                      </a:lnTo>
                      <a:lnTo>
                        <a:pt x="74" y="0"/>
                      </a:lnTo>
                      <a:lnTo>
                        <a:pt x="74"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0" name="Freeform 49">
                  <a:extLst>
                    <a:ext uri="{FF2B5EF4-FFF2-40B4-BE49-F238E27FC236}">
                      <a16:creationId xmlns:a16="http://schemas.microsoft.com/office/drawing/2014/main" id="{88302CCF-A2C9-49EC-B456-57C498C10F44}"/>
                    </a:ext>
                  </a:extLst>
                </p:cNvPr>
                <p:cNvSpPr>
                  <a:spLocks/>
                </p:cNvSpPr>
                <p:nvPr/>
              </p:nvSpPr>
              <p:spPr bwMode="ltGray">
                <a:xfrm>
                  <a:off x="1537" y="888"/>
                  <a:ext cx="40" cy="22"/>
                </a:xfrm>
                <a:custGeom>
                  <a:avLst/>
                  <a:gdLst/>
                  <a:ahLst/>
                  <a:cxnLst>
                    <a:cxn ang="0">
                      <a:pos x="22" y="22"/>
                    </a:cxn>
                    <a:cxn ang="0">
                      <a:pos x="16" y="22"/>
                    </a:cxn>
                    <a:cxn ang="0">
                      <a:pos x="8" y="20"/>
                    </a:cxn>
                    <a:cxn ang="0">
                      <a:pos x="0" y="14"/>
                    </a:cxn>
                    <a:cxn ang="0">
                      <a:pos x="6" y="10"/>
                    </a:cxn>
                    <a:cxn ang="0">
                      <a:pos x="12" y="6"/>
                    </a:cxn>
                    <a:cxn ang="0">
                      <a:pos x="30" y="0"/>
                    </a:cxn>
                    <a:cxn ang="0">
                      <a:pos x="32" y="4"/>
                    </a:cxn>
                    <a:cxn ang="0">
                      <a:pos x="34" y="6"/>
                    </a:cxn>
                    <a:cxn ang="0">
                      <a:pos x="40" y="6"/>
                    </a:cxn>
                    <a:cxn ang="0">
                      <a:pos x="40" y="18"/>
                    </a:cxn>
                    <a:cxn ang="0">
                      <a:pos x="32" y="22"/>
                    </a:cxn>
                    <a:cxn ang="0">
                      <a:pos x="22" y="22"/>
                    </a:cxn>
                  </a:cxnLst>
                  <a:rect l="0" t="0" r="r" b="b"/>
                  <a:pathLst>
                    <a:path w="40" h="22">
                      <a:moveTo>
                        <a:pt x="22" y="22"/>
                      </a:moveTo>
                      <a:lnTo>
                        <a:pt x="16" y="22"/>
                      </a:lnTo>
                      <a:lnTo>
                        <a:pt x="8" y="20"/>
                      </a:lnTo>
                      <a:lnTo>
                        <a:pt x="0" y="14"/>
                      </a:lnTo>
                      <a:lnTo>
                        <a:pt x="6" y="10"/>
                      </a:lnTo>
                      <a:lnTo>
                        <a:pt x="12" y="6"/>
                      </a:lnTo>
                      <a:lnTo>
                        <a:pt x="30" y="0"/>
                      </a:lnTo>
                      <a:lnTo>
                        <a:pt x="32" y="4"/>
                      </a:lnTo>
                      <a:lnTo>
                        <a:pt x="34" y="6"/>
                      </a:lnTo>
                      <a:lnTo>
                        <a:pt x="40" y="6"/>
                      </a:lnTo>
                      <a:lnTo>
                        <a:pt x="40" y="18"/>
                      </a:lnTo>
                      <a:lnTo>
                        <a:pt x="32" y="22"/>
                      </a:lnTo>
                      <a:lnTo>
                        <a:pt x="22"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1" name="Freeform 50">
                  <a:extLst>
                    <a:ext uri="{FF2B5EF4-FFF2-40B4-BE49-F238E27FC236}">
                      <a16:creationId xmlns:a16="http://schemas.microsoft.com/office/drawing/2014/main" id="{E781BA28-1BFC-40DA-96D2-E8763E69F17D}"/>
                    </a:ext>
                  </a:extLst>
                </p:cNvPr>
                <p:cNvSpPr>
                  <a:spLocks/>
                </p:cNvSpPr>
                <p:nvPr/>
              </p:nvSpPr>
              <p:spPr bwMode="ltGray">
                <a:xfrm>
                  <a:off x="1621" y="954"/>
                  <a:ext cx="80" cy="42"/>
                </a:xfrm>
                <a:custGeom>
                  <a:avLst/>
                  <a:gdLst/>
                  <a:ahLst/>
                  <a:cxnLst>
                    <a:cxn ang="0">
                      <a:pos x="58" y="40"/>
                    </a:cxn>
                    <a:cxn ang="0">
                      <a:pos x="56" y="30"/>
                    </a:cxn>
                    <a:cxn ang="0">
                      <a:pos x="52" y="26"/>
                    </a:cxn>
                    <a:cxn ang="0">
                      <a:pos x="48" y="26"/>
                    </a:cxn>
                    <a:cxn ang="0">
                      <a:pos x="42" y="26"/>
                    </a:cxn>
                    <a:cxn ang="0">
                      <a:pos x="38" y="30"/>
                    </a:cxn>
                    <a:cxn ang="0">
                      <a:pos x="30" y="36"/>
                    </a:cxn>
                    <a:cxn ang="0">
                      <a:pos x="22" y="40"/>
                    </a:cxn>
                    <a:cxn ang="0">
                      <a:pos x="16" y="42"/>
                    </a:cxn>
                    <a:cxn ang="0">
                      <a:pos x="10" y="40"/>
                    </a:cxn>
                    <a:cxn ang="0">
                      <a:pos x="14" y="38"/>
                    </a:cxn>
                    <a:cxn ang="0">
                      <a:pos x="10" y="36"/>
                    </a:cxn>
                    <a:cxn ang="0">
                      <a:pos x="6" y="36"/>
                    </a:cxn>
                    <a:cxn ang="0">
                      <a:pos x="4" y="36"/>
                    </a:cxn>
                    <a:cxn ang="0">
                      <a:pos x="0" y="34"/>
                    </a:cxn>
                    <a:cxn ang="0">
                      <a:pos x="8" y="24"/>
                    </a:cxn>
                    <a:cxn ang="0">
                      <a:pos x="22" y="14"/>
                    </a:cxn>
                    <a:cxn ang="0">
                      <a:pos x="46" y="0"/>
                    </a:cxn>
                    <a:cxn ang="0">
                      <a:pos x="52" y="6"/>
                    </a:cxn>
                    <a:cxn ang="0">
                      <a:pos x="58" y="12"/>
                    </a:cxn>
                    <a:cxn ang="0">
                      <a:pos x="70" y="22"/>
                    </a:cxn>
                    <a:cxn ang="0">
                      <a:pos x="68" y="28"/>
                    </a:cxn>
                    <a:cxn ang="0">
                      <a:pos x="74" y="28"/>
                    </a:cxn>
                    <a:cxn ang="0">
                      <a:pos x="80" y="30"/>
                    </a:cxn>
                    <a:cxn ang="0">
                      <a:pos x="74" y="36"/>
                    </a:cxn>
                    <a:cxn ang="0">
                      <a:pos x="70" y="38"/>
                    </a:cxn>
                    <a:cxn ang="0">
                      <a:pos x="64" y="40"/>
                    </a:cxn>
                    <a:cxn ang="0">
                      <a:pos x="60" y="38"/>
                    </a:cxn>
                    <a:cxn ang="0">
                      <a:pos x="60" y="36"/>
                    </a:cxn>
                    <a:cxn ang="0">
                      <a:pos x="58" y="40"/>
                    </a:cxn>
                  </a:cxnLst>
                  <a:rect l="0" t="0" r="r" b="b"/>
                  <a:pathLst>
                    <a:path w="80" h="42">
                      <a:moveTo>
                        <a:pt x="58" y="40"/>
                      </a:moveTo>
                      <a:lnTo>
                        <a:pt x="56" y="30"/>
                      </a:lnTo>
                      <a:lnTo>
                        <a:pt x="52" y="26"/>
                      </a:lnTo>
                      <a:lnTo>
                        <a:pt x="48" y="26"/>
                      </a:lnTo>
                      <a:lnTo>
                        <a:pt x="42" y="26"/>
                      </a:lnTo>
                      <a:lnTo>
                        <a:pt x="38" y="30"/>
                      </a:lnTo>
                      <a:lnTo>
                        <a:pt x="30" y="36"/>
                      </a:lnTo>
                      <a:lnTo>
                        <a:pt x="22" y="40"/>
                      </a:lnTo>
                      <a:lnTo>
                        <a:pt x="16" y="42"/>
                      </a:lnTo>
                      <a:lnTo>
                        <a:pt x="10" y="40"/>
                      </a:lnTo>
                      <a:lnTo>
                        <a:pt x="14" y="38"/>
                      </a:lnTo>
                      <a:lnTo>
                        <a:pt x="10" y="36"/>
                      </a:lnTo>
                      <a:lnTo>
                        <a:pt x="6" y="36"/>
                      </a:lnTo>
                      <a:lnTo>
                        <a:pt x="4" y="36"/>
                      </a:lnTo>
                      <a:lnTo>
                        <a:pt x="0" y="34"/>
                      </a:lnTo>
                      <a:lnTo>
                        <a:pt x="8" y="24"/>
                      </a:lnTo>
                      <a:lnTo>
                        <a:pt x="22" y="14"/>
                      </a:lnTo>
                      <a:lnTo>
                        <a:pt x="46" y="0"/>
                      </a:lnTo>
                      <a:lnTo>
                        <a:pt x="52" y="6"/>
                      </a:lnTo>
                      <a:lnTo>
                        <a:pt x="58" y="12"/>
                      </a:lnTo>
                      <a:lnTo>
                        <a:pt x="70" y="22"/>
                      </a:lnTo>
                      <a:lnTo>
                        <a:pt x="68" y="28"/>
                      </a:lnTo>
                      <a:lnTo>
                        <a:pt x="74" y="28"/>
                      </a:lnTo>
                      <a:lnTo>
                        <a:pt x="80" y="30"/>
                      </a:lnTo>
                      <a:lnTo>
                        <a:pt x="74" y="36"/>
                      </a:lnTo>
                      <a:lnTo>
                        <a:pt x="70" y="38"/>
                      </a:lnTo>
                      <a:lnTo>
                        <a:pt x="64" y="40"/>
                      </a:lnTo>
                      <a:lnTo>
                        <a:pt x="60" y="38"/>
                      </a:lnTo>
                      <a:lnTo>
                        <a:pt x="60" y="36"/>
                      </a:lnTo>
                      <a:lnTo>
                        <a:pt x="58" y="4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2" name="Freeform 51">
                  <a:extLst>
                    <a:ext uri="{FF2B5EF4-FFF2-40B4-BE49-F238E27FC236}">
                      <a16:creationId xmlns:a16="http://schemas.microsoft.com/office/drawing/2014/main" id="{4A173D67-62D7-4821-A8C5-BEE5DBC6C321}"/>
                    </a:ext>
                  </a:extLst>
                </p:cNvPr>
                <p:cNvSpPr>
                  <a:spLocks/>
                </p:cNvSpPr>
                <p:nvPr/>
              </p:nvSpPr>
              <p:spPr bwMode="ltGray">
                <a:xfrm>
                  <a:off x="1591" y="788"/>
                  <a:ext cx="66" cy="24"/>
                </a:xfrm>
                <a:custGeom>
                  <a:avLst/>
                  <a:gdLst/>
                  <a:ahLst/>
                  <a:cxnLst>
                    <a:cxn ang="0">
                      <a:pos x="10" y="6"/>
                    </a:cxn>
                    <a:cxn ang="0">
                      <a:pos x="16" y="10"/>
                    </a:cxn>
                    <a:cxn ang="0">
                      <a:pos x="22" y="12"/>
                    </a:cxn>
                    <a:cxn ang="0">
                      <a:pos x="24" y="8"/>
                    </a:cxn>
                    <a:cxn ang="0">
                      <a:pos x="24" y="6"/>
                    </a:cxn>
                    <a:cxn ang="0">
                      <a:pos x="26" y="6"/>
                    </a:cxn>
                    <a:cxn ang="0">
                      <a:pos x="30" y="6"/>
                    </a:cxn>
                    <a:cxn ang="0">
                      <a:pos x="34" y="8"/>
                    </a:cxn>
                    <a:cxn ang="0">
                      <a:pos x="38" y="12"/>
                    </a:cxn>
                    <a:cxn ang="0">
                      <a:pos x="40" y="4"/>
                    </a:cxn>
                    <a:cxn ang="0">
                      <a:pos x="42" y="0"/>
                    </a:cxn>
                    <a:cxn ang="0">
                      <a:pos x="46" y="0"/>
                    </a:cxn>
                    <a:cxn ang="0">
                      <a:pos x="56" y="2"/>
                    </a:cxn>
                    <a:cxn ang="0">
                      <a:pos x="62" y="2"/>
                    </a:cxn>
                    <a:cxn ang="0">
                      <a:pos x="64" y="0"/>
                    </a:cxn>
                    <a:cxn ang="0">
                      <a:pos x="66" y="6"/>
                    </a:cxn>
                    <a:cxn ang="0">
                      <a:pos x="62" y="12"/>
                    </a:cxn>
                    <a:cxn ang="0">
                      <a:pos x="56" y="16"/>
                    </a:cxn>
                    <a:cxn ang="0">
                      <a:pos x="46" y="20"/>
                    </a:cxn>
                    <a:cxn ang="0">
                      <a:pos x="42" y="20"/>
                    </a:cxn>
                    <a:cxn ang="0">
                      <a:pos x="36" y="20"/>
                    </a:cxn>
                    <a:cxn ang="0">
                      <a:pos x="34" y="24"/>
                    </a:cxn>
                    <a:cxn ang="0">
                      <a:pos x="28" y="24"/>
                    </a:cxn>
                    <a:cxn ang="0">
                      <a:pos x="24" y="24"/>
                    </a:cxn>
                    <a:cxn ang="0">
                      <a:pos x="20" y="22"/>
                    </a:cxn>
                    <a:cxn ang="0">
                      <a:pos x="18" y="20"/>
                    </a:cxn>
                    <a:cxn ang="0">
                      <a:pos x="18" y="14"/>
                    </a:cxn>
                    <a:cxn ang="0">
                      <a:pos x="6" y="14"/>
                    </a:cxn>
                    <a:cxn ang="0">
                      <a:pos x="2" y="14"/>
                    </a:cxn>
                    <a:cxn ang="0">
                      <a:pos x="0" y="10"/>
                    </a:cxn>
                    <a:cxn ang="0">
                      <a:pos x="0" y="6"/>
                    </a:cxn>
                    <a:cxn ang="0">
                      <a:pos x="0" y="4"/>
                    </a:cxn>
                    <a:cxn ang="0">
                      <a:pos x="2" y="2"/>
                    </a:cxn>
                    <a:cxn ang="0">
                      <a:pos x="8" y="0"/>
                    </a:cxn>
                    <a:cxn ang="0">
                      <a:pos x="10" y="2"/>
                    </a:cxn>
                    <a:cxn ang="0">
                      <a:pos x="12" y="4"/>
                    </a:cxn>
                    <a:cxn ang="0">
                      <a:pos x="16" y="10"/>
                    </a:cxn>
                    <a:cxn ang="0">
                      <a:pos x="16" y="8"/>
                    </a:cxn>
                    <a:cxn ang="0">
                      <a:pos x="10" y="6"/>
                    </a:cxn>
                  </a:cxnLst>
                  <a:rect l="0" t="0" r="r" b="b"/>
                  <a:pathLst>
                    <a:path w="66" h="24">
                      <a:moveTo>
                        <a:pt x="10" y="6"/>
                      </a:moveTo>
                      <a:lnTo>
                        <a:pt x="16" y="10"/>
                      </a:lnTo>
                      <a:lnTo>
                        <a:pt x="22" y="12"/>
                      </a:lnTo>
                      <a:lnTo>
                        <a:pt x="24" y="8"/>
                      </a:lnTo>
                      <a:lnTo>
                        <a:pt x="24" y="6"/>
                      </a:lnTo>
                      <a:lnTo>
                        <a:pt x="26" y="6"/>
                      </a:lnTo>
                      <a:lnTo>
                        <a:pt x="30" y="6"/>
                      </a:lnTo>
                      <a:lnTo>
                        <a:pt x="34" y="8"/>
                      </a:lnTo>
                      <a:lnTo>
                        <a:pt x="38" y="12"/>
                      </a:lnTo>
                      <a:lnTo>
                        <a:pt x="40" y="4"/>
                      </a:lnTo>
                      <a:lnTo>
                        <a:pt x="42" y="0"/>
                      </a:lnTo>
                      <a:lnTo>
                        <a:pt x="46" y="0"/>
                      </a:lnTo>
                      <a:lnTo>
                        <a:pt x="56" y="2"/>
                      </a:lnTo>
                      <a:lnTo>
                        <a:pt x="62" y="2"/>
                      </a:lnTo>
                      <a:lnTo>
                        <a:pt x="64" y="0"/>
                      </a:lnTo>
                      <a:lnTo>
                        <a:pt x="66" y="6"/>
                      </a:lnTo>
                      <a:lnTo>
                        <a:pt x="62" y="12"/>
                      </a:lnTo>
                      <a:lnTo>
                        <a:pt x="56" y="16"/>
                      </a:lnTo>
                      <a:lnTo>
                        <a:pt x="46" y="20"/>
                      </a:lnTo>
                      <a:lnTo>
                        <a:pt x="42" y="20"/>
                      </a:lnTo>
                      <a:lnTo>
                        <a:pt x="36" y="20"/>
                      </a:lnTo>
                      <a:lnTo>
                        <a:pt x="34" y="24"/>
                      </a:lnTo>
                      <a:lnTo>
                        <a:pt x="28" y="24"/>
                      </a:lnTo>
                      <a:lnTo>
                        <a:pt x="24" y="24"/>
                      </a:lnTo>
                      <a:lnTo>
                        <a:pt x="20" y="22"/>
                      </a:lnTo>
                      <a:lnTo>
                        <a:pt x="18" y="20"/>
                      </a:lnTo>
                      <a:lnTo>
                        <a:pt x="18" y="14"/>
                      </a:lnTo>
                      <a:lnTo>
                        <a:pt x="6" y="14"/>
                      </a:lnTo>
                      <a:lnTo>
                        <a:pt x="2" y="14"/>
                      </a:lnTo>
                      <a:lnTo>
                        <a:pt x="0" y="10"/>
                      </a:lnTo>
                      <a:lnTo>
                        <a:pt x="0" y="6"/>
                      </a:lnTo>
                      <a:lnTo>
                        <a:pt x="0" y="4"/>
                      </a:lnTo>
                      <a:lnTo>
                        <a:pt x="2" y="2"/>
                      </a:lnTo>
                      <a:lnTo>
                        <a:pt x="8" y="0"/>
                      </a:lnTo>
                      <a:lnTo>
                        <a:pt x="10" y="2"/>
                      </a:lnTo>
                      <a:lnTo>
                        <a:pt x="12" y="4"/>
                      </a:lnTo>
                      <a:lnTo>
                        <a:pt x="16" y="10"/>
                      </a:lnTo>
                      <a:lnTo>
                        <a:pt x="16" y="8"/>
                      </a:lnTo>
                      <a:lnTo>
                        <a:pt x="10"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3" name="Freeform 52">
                  <a:extLst>
                    <a:ext uri="{FF2B5EF4-FFF2-40B4-BE49-F238E27FC236}">
                      <a16:creationId xmlns:a16="http://schemas.microsoft.com/office/drawing/2014/main" id="{8241DB98-D256-4B84-9F77-57FCCC4BEEF1}"/>
                    </a:ext>
                  </a:extLst>
                </p:cNvPr>
                <p:cNvSpPr>
                  <a:spLocks/>
                </p:cNvSpPr>
                <p:nvPr/>
              </p:nvSpPr>
              <p:spPr bwMode="ltGray">
                <a:xfrm>
                  <a:off x="1677" y="782"/>
                  <a:ext cx="164" cy="38"/>
                </a:xfrm>
                <a:custGeom>
                  <a:avLst/>
                  <a:gdLst/>
                  <a:ahLst/>
                  <a:cxnLst>
                    <a:cxn ang="0">
                      <a:pos x="30" y="22"/>
                    </a:cxn>
                    <a:cxn ang="0">
                      <a:pos x="36" y="18"/>
                    </a:cxn>
                    <a:cxn ang="0">
                      <a:pos x="32" y="16"/>
                    </a:cxn>
                    <a:cxn ang="0">
                      <a:pos x="28" y="16"/>
                    </a:cxn>
                    <a:cxn ang="0">
                      <a:pos x="22" y="16"/>
                    </a:cxn>
                    <a:cxn ang="0">
                      <a:pos x="12" y="18"/>
                    </a:cxn>
                    <a:cxn ang="0">
                      <a:pos x="8" y="16"/>
                    </a:cxn>
                    <a:cxn ang="0">
                      <a:pos x="4" y="14"/>
                    </a:cxn>
                    <a:cxn ang="0">
                      <a:pos x="0" y="6"/>
                    </a:cxn>
                    <a:cxn ang="0">
                      <a:pos x="8" y="2"/>
                    </a:cxn>
                    <a:cxn ang="0">
                      <a:pos x="20" y="0"/>
                    </a:cxn>
                    <a:cxn ang="0">
                      <a:pos x="28" y="2"/>
                    </a:cxn>
                    <a:cxn ang="0">
                      <a:pos x="32" y="6"/>
                    </a:cxn>
                    <a:cxn ang="0">
                      <a:pos x="38" y="8"/>
                    </a:cxn>
                    <a:cxn ang="0">
                      <a:pos x="44" y="10"/>
                    </a:cxn>
                    <a:cxn ang="0">
                      <a:pos x="58" y="10"/>
                    </a:cxn>
                    <a:cxn ang="0">
                      <a:pos x="60" y="8"/>
                    </a:cxn>
                    <a:cxn ang="0">
                      <a:pos x="64" y="6"/>
                    </a:cxn>
                    <a:cxn ang="0">
                      <a:pos x="68" y="6"/>
                    </a:cxn>
                    <a:cxn ang="0">
                      <a:pos x="62" y="10"/>
                    </a:cxn>
                    <a:cxn ang="0">
                      <a:pos x="60" y="12"/>
                    </a:cxn>
                    <a:cxn ang="0">
                      <a:pos x="58" y="16"/>
                    </a:cxn>
                    <a:cxn ang="0">
                      <a:pos x="60" y="18"/>
                    </a:cxn>
                    <a:cxn ang="0">
                      <a:pos x="60" y="20"/>
                    </a:cxn>
                    <a:cxn ang="0">
                      <a:pos x="66" y="20"/>
                    </a:cxn>
                    <a:cxn ang="0">
                      <a:pos x="80" y="20"/>
                    </a:cxn>
                    <a:cxn ang="0">
                      <a:pos x="94" y="20"/>
                    </a:cxn>
                    <a:cxn ang="0">
                      <a:pos x="108" y="20"/>
                    </a:cxn>
                    <a:cxn ang="0">
                      <a:pos x="120" y="18"/>
                    </a:cxn>
                    <a:cxn ang="0">
                      <a:pos x="136" y="18"/>
                    </a:cxn>
                    <a:cxn ang="0">
                      <a:pos x="144" y="18"/>
                    </a:cxn>
                    <a:cxn ang="0">
                      <a:pos x="152" y="20"/>
                    </a:cxn>
                    <a:cxn ang="0">
                      <a:pos x="164" y="22"/>
                    </a:cxn>
                    <a:cxn ang="0">
                      <a:pos x="160" y="30"/>
                    </a:cxn>
                    <a:cxn ang="0">
                      <a:pos x="156" y="36"/>
                    </a:cxn>
                    <a:cxn ang="0">
                      <a:pos x="148" y="38"/>
                    </a:cxn>
                    <a:cxn ang="0">
                      <a:pos x="140" y="38"/>
                    </a:cxn>
                    <a:cxn ang="0">
                      <a:pos x="132" y="38"/>
                    </a:cxn>
                    <a:cxn ang="0">
                      <a:pos x="124" y="36"/>
                    </a:cxn>
                    <a:cxn ang="0">
                      <a:pos x="118" y="36"/>
                    </a:cxn>
                    <a:cxn ang="0">
                      <a:pos x="110" y="34"/>
                    </a:cxn>
                    <a:cxn ang="0">
                      <a:pos x="104" y="34"/>
                    </a:cxn>
                    <a:cxn ang="0">
                      <a:pos x="96" y="32"/>
                    </a:cxn>
                    <a:cxn ang="0">
                      <a:pos x="90" y="30"/>
                    </a:cxn>
                    <a:cxn ang="0">
                      <a:pos x="86" y="30"/>
                    </a:cxn>
                    <a:cxn ang="0">
                      <a:pos x="78" y="32"/>
                    </a:cxn>
                    <a:cxn ang="0">
                      <a:pos x="72" y="34"/>
                    </a:cxn>
                    <a:cxn ang="0">
                      <a:pos x="68" y="38"/>
                    </a:cxn>
                    <a:cxn ang="0">
                      <a:pos x="62" y="38"/>
                    </a:cxn>
                    <a:cxn ang="0">
                      <a:pos x="42" y="36"/>
                    </a:cxn>
                    <a:cxn ang="0">
                      <a:pos x="32" y="36"/>
                    </a:cxn>
                    <a:cxn ang="0">
                      <a:pos x="28" y="36"/>
                    </a:cxn>
                    <a:cxn ang="0">
                      <a:pos x="24" y="38"/>
                    </a:cxn>
                    <a:cxn ang="0">
                      <a:pos x="24" y="30"/>
                    </a:cxn>
                    <a:cxn ang="0">
                      <a:pos x="28" y="24"/>
                    </a:cxn>
                    <a:cxn ang="0">
                      <a:pos x="32" y="20"/>
                    </a:cxn>
                    <a:cxn ang="0">
                      <a:pos x="36" y="20"/>
                    </a:cxn>
                    <a:cxn ang="0">
                      <a:pos x="30" y="22"/>
                    </a:cxn>
                  </a:cxnLst>
                  <a:rect l="0" t="0" r="r" b="b"/>
                  <a:pathLst>
                    <a:path w="164" h="38">
                      <a:moveTo>
                        <a:pt x="30" y="22"/>
                      </a:moveTo>
                      <a:lnTo>
                        <a:pt x="36" y="18"/>
                      </a:lnTo>
                      <a:lnTo>
                        <a:pt x="32" y="16"/>
                      </a:lnTo>
                      <a:lnTo>
                        <a:pt x="28" y="16"/>
                      </a:lnTo>
                      <a:lnTo>
                        <a:pt x="22" y="16"/>
                      </a:lnTo>
                      <a:lnTo>
                        <a:pt x="12" y="18"/>
                      </a:lnTo>
                      <a:lnTo>
                        <a:pt x="8" y="16"/>
                      </a:lnTo>
                      <a:lnTo>
                        <a:pt x="4" y="14"/>
                      </a:lnTo>
                      <a:lnTo>
                        <a:pt x="0" y="6"/>
                      </a:lnTo>
                      <a:lnTo>
                        <a:pt x="8" y="2"/>
                      </a:lnTo>
                      <a:lnTo>
                        <a:pt x="20" y="0"/>
                      </a:lnTo>
                      <a:lnTo>
                        <a:pt x="28" y="2"/>
                      </a:lnTo>
                      <a:lnTo>
                        <a:pt x="32" y="6"/>
                      </a:lnTo>
                      <a:lnTo>
                        <a:pt x="38" y="8"/>
                      </a:lnTo>
                      <a:lnTo>
                        <a:pt x="44" y="10"/>
                      </a:lnTo>
                      <a:lnTo>
                        <a:pt x="58" y="10"/>
                      </a:lnTo>
                      <a:lnTo>
                        <a:pt x="60" y="8"/>
                      </a:lnTo>
                      <a:lnTo>
                        <a:pt x="64" y="6"/>
                      </a:lnTo>
                      <a:lnTo>
                        <a:pt x="68" y="6"/>
                      </a:lnTo>
                      <a:lnTo>
                        <a:pt x="62" y="10"/>
                      </a:lnTo>
                      <a:lnTo>
                        <a:pt x="60" y="12"/>
                      </a:lnTo>
                      <a:lnTo>
                        <a:pt x="58" y="16"/>
                      </a:lnTo>
                      <a:lnTo>
                        <a:pt x="60" y="18"/>
                      </a:lnTo>
                      <a:lnTo>
                        <a:pt x="60" y="20"/>
                      </a:lnTo>
                      <a:lnTo>
                        <a:pt x="66" y="20"/>
                      </a:lnTo>
                      <a:lnTo>
                        <a:pt x="80" y="20"/>
                      </a:lnTo>
                      <a:lnTo>
                        <a:pt x="94" y="20"/>
                      </a:lnTo>
                      <a:lnTo>
                        <a:pt x="108" y="20"/>
                      </a:lnTo>
                      <a:lnTo>
                        <a:pt x="120" y="18"/>
                      </a:lnTo>
                      <a:lnTo>
                        <a:pt x="136" y="18"/>
                      </a:lnTo>
                      <a:lnTo>
                        <a:pt x="144" y="18"/>
                      </a:lnTo>
                      <a:lnTo>
                        <a:pt x="152" y="20"/>
                      </a:lnTo>
                      <a:lnTo>
                        <a:pt x="164" y="22"/>
                      </a:lnTo>
                      <a:lnTo>
                        <a:pt x="160" y="30"/>
                      </a:lnTo>
                      <a:lnTo>
                        <a:pt x="156" y="36"/>
                      </a:lnTo>
                      <a:lnTo>
                        <a:pt x="148" y="38"/>
                      </a:lnTo>
                      <a:lnTo>
                        <a:pt x="140" y="38"/>
                      </a:lnTo>
                      <a:lnTo>
                        <a:pt x="132" y="38"/>
                      </a:lnTo>
                      <a:lnTo>
                        <a:pt x="124" y="36"/>
                      </a:lnTo>
                      <a:lnTo>
                        <a:pt x="118" y="36"/>
                      </a:lnTo>
                      <a:lnTo>
                        <a:pt x="110" y="34"/>
                      </a:lnTo>
                      <a:lnTo>
                        <a:pt x="104" y="34"/>
                      </a:lnTo>
                      <a:lnTo>
                        <a:pt x="96" y="32"/>
                      </a:lnTo>
                      <a:lnTo>
                        <a:pt x="90" y="30"/>
                      </a:lnTo>
                      <a:lnTo>
                        <a:pt x="86" y="30"/>
                      </a:lnTo>
                      <a:lnTo>
                        <a:pt x="78" y="32"/>
                      </a:lnTo>
                      <a:lnTo>
                        <a:pt x="72" y="34"/>
                      </a:lnTo>
                      <a:lnTo>
                        <a:pt x="68" y="38"/>
                      </a:lnTo>
                      <a:lnTo>
                        <a:pt x="62" y="38"/>
                      </a:lnTo>
                      <a:lnTo>
                        <a:pt x="42" y="36"/>
                      </a:lnTo>
                      <a:lnTo>
                        <a:pt x="32" y="36"/>
                      </a:lnTo>
                      <a:lnTo>
                        <a:pt x="28" y="36"/>
                      </a:lnTo>
                      <a:lnTo>
                        <a:pt x="24" y="38"/>
                      </a:lnTo>
                      <a:lnTo>
                        <a:pt x="24" y="30"/>
                      </a:lnTo>
                      <a:lnTo>
                        <a:pt x="28" y="24"/>
                      </a:lnTo>
                      <a:lnTo>
                        <a:pt x="32" y="20"/>
                      </a:lnTo>
                      <a:lnTo>
                        <a:pt x="36" y="20"/>
                      </a:lnTo>
                      <a:lnTo>
                        <a:pt x="30"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4" name="Freeform 53">
                  <a:extLst>
                    <a:ext uri="{FF2B5EF4-FFF2-40B4-BE49-F238E27FC236}">
                      <a16:creationId xmlns:a16="http://schemas.microsoft.com/office/drawing/2014/main" id="{6506E550-35E1-40F0-B72A-7048AAF7123F}"/>
                    </a:ext>
                  </a:extLst>
                </p:cNvPr>
                <p:cNvSpPr>
                  <a:spLocks/>
                </p:cNvSpPr>
                <p:nvPr/>
              </p:nvSpPr>
              <p:spPr bwMode="ltGray">
                <a:xfrm>
                  <a:off x="1653" y="804"/>
                  <a:ext cx="30" cy="14"/>
                </a:xfrm>
                <a:custGeom>
                  <a:avLst/>
                  <a:gdLst/>
                  <a:ahLst/>
                  <a:cxnLst>
                    <a:cxn ang="0">
                      <a:pos x="30" y="8"/>
                    </a:cxn>
                    <a:cxn ang="0">
                      <a:pos x="28" y="12"/>
                    </a:cxn>
                    <a:cxn ang="0">
                      <a:pos x="24" y="14"/>
                    </a:cxn>
                    <a:cxn ang="0">
                      <a:pos x="20" y="14"/>
                    </a:cxn>
                    <a:cxn ang="0">
                      <a:pos x="10" y="12"/>
                    </a:cxn>
                    <a:cxn ang="0">
                      <a:pos x="0" y="10"/>
                    </a:cxn>
                    <a:cxn ang="0">
                      <a:pos x="6" y="4"/>
                    </a:cxn>
                    <a:cxn ang="0">
                      <a:pos x="16" y="0"/>
                    </a:cxn>
                    <a:cxn ang="0">
                      <a:pos x="22" y="0"/>
                    </a:cxn>
                    <a:cxn ang="0">
                      <a:pos x="26" y="2"/>
                    </a:cxn>
                    <a:cxn ang="0">
                      <a:pos x="28" y="4"/>
                    </a:cxn>
                    <a:cxn ang="0">
                      <a:pos x="30" y="8"/>
                    </a:cxn>
                  </a:cxnLst>
                  <a:rect l="0" t="0" r="r" b="b"/>
                  <a:pathLst>
                    <a:path w="30" h="14">
                      <a:moveTo>
                        <a:pt x="30" y="8"/>
                      </a:moveTo>
                      <a:lnTo>
                        <a:pt x="28" y="12"/>
                      </a:lnTo>
                      <a:lnTo>
                        <a:pt x="24" y="14"/>
                      </a:lnTo>
                      <a:lnTo>
                        <a:pt x="20" y="14"/>
                      </a:lnTo>
                      <a:lnTo>
                        <a:pt x="10" y="12"/>
                      </a:lnTo>
                      <a:lnTo>
                        <a:pt x="0" y="10"/>
                      </a:lnTo>
                      <a:lnTo>
                        <a:pt x="6" y="4"/>
                      </a:lnTo>
                      <a:lnTo>
                        <a:pt x="16" y="0"/>
                      </a:lnTo>
                      <a:lnTo>
                        <a:pt x="22" y="0"/>
                      </a:lnTo>
                      <a:lnTo>
                        <a:pt x="26" y="2"/>
                      </a:lnTo>
                      <a:lnTo>
                        <a:pt x="28" y="4"/>
                      </a:lnTo>
                      <a:lnTo>
                        <a:pt x="3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5" name="Freeform 54">
                  <a:extLst>
                    <a:ext uri="{FF2B5EF4-FFF2-40B4-BE49-F238E27FC236}">
                      <a16:creationId xmlns:a16="http://schemas.microsoft.com/office/drawing/2014/main" id="{4655D549-36B5-4485-900E-BB540246086C}"/>
                    </a:ext>
                  </a:extLst>
                </p:cNvPr>
                <p:cNvSpPr>
                  <a:spLocks/>
                </p:cNvSpPr>
                <p:nvPr/>
              </p:nvSpPr>
              <p:spPr bwMode="ltGray">
                <a:xfrm>
                  <a:off x="1685" y="760"/>
                  <a:ext cx="36" cy="18"/>
                </a:xfrm>
                <a:custGeom>
                  <a:avLst/>
                  <a:gdLst/>
                  <a:ahLst/>
                  <a:cxnLst>
                    <a:cxn ang="0">
                      <a:pos x="32" y="6"/>
                    </a:cxn>
                    <a:cxn ang="0">
                      <a:pos x="26" y="10"/>
                    </a:cxn>
                    <a:cxn ang="0">
                      <a:pos x="30" y="12"/>
                    </a:cxn>
                    <a:cxn ang="0">
                      <a:pos x="36" y="12"/>
                    </a:cxn>
                    <a:cxn ang="0">
                      <a:pos x="34" y="16"/>
                    </a:cxn>
                    <a:cxn ang="0">
                      <a:pos x="36" y="18"/>
                    </a:cxn>
                    <a:cxn ang="0">
                      <a:pos x="16" y="18"/>
                    </a:cxn>
                    <a:cxn ang="0">
                      <a:pos x="8" y="14"/>
                    </a:cxn>
                    <a:cxn ang="0">
                      <a:pos x="2" y="12"/>
                    </a:cxn>
                    <a:cxn ang="0">
                      <a:pos x="0" y="6"/>
                    </a:cxn>
                    <a:cxn ang="0">
                      <a:pos x="2" y="2"/>
                    </a:cxn>
                    <a:cxn ang="0">
                      <a:pos x="4" y="0"/>
                    </a:cxn>
                    <a:cxn ang="0">
                      <a:pos x="8" y="0"/>
                    </a:cxn>
                    <a:cxn ang="0">
                      <a:pos x="14" y="0"/>
                    </a:cxn>
                    <a:cxn ang="0">
                      <a:pos x="24" y="4"/>
                    </a:cxn>
                    <a:cxn ang="0">
                      <a:pos x="32" y="6"/>
                    </a:cxn>
                  </a:cxnLst>
                  <a:rect l="0" t="0" r="r" b="b"/>
                  <a:pathLst>
                    <a:path w="36" h="18">
                      <a:moveTo>
                        <a:pt x="32" y="6"/>
                      </a:moveTo>
                      <a:lnTo>
                        <a:pt x="26" y="10"/>
                      </a:lnTo>
                      <a:lnTo>
                        <a:pt x="30" y="12"/>
                      </a:lnTo>
                      <a:lnTo>
                        <a:pt x="36" y="12"/>
                      </a:lnTo>
                      <a:lnTo>
                        <a:pt x="34" y="16"/>
                      </a:lnTo>
                      <a:lnTo>
                        <a:pt x="36" y="18"/>
                      </a:lnTo>
                      <a:lnTo>
                        <a:pt x="16" y="18"/>
                      </a:lnTo>
                      <a:lnTo>
                        <a:pt x="8" y="14"/>
                      </a:lnTo>
                      <a:lnTo>
                        <a:pt x="2" y="12"/>
                      </a:lnTo>
                      <a:lnTo>
                        <a:pt x="0" y="6"/>
                      </a:lnTo>
                      <a:lnTo>
                        <a:pt x="2" y="2"/>
                      </a:lnTo>
                      <a:lnTo>
                        <a:pt x="4" y="0"/>
                      </a:lnTo>
                      <a:lnTo>
                        <a:pt x="8" y="0"/>
                      </a:lnTo>
                      <a:lnTo>
                        <a:pt x="14" y="0"/>
                      </a:lnTo>
                      <a:lnTo>
                        <a:pt x="24" y="4"/>
                      </a:lnTo>
                      <a:lnTo>
                        <a:pt x="32"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6" name="Freeform 55">
                  <a:extLst>
                    <a:ext uri="{FF2B5EF4-FFF2-40B4-BE49-F238E27FC236}">
                      <a16:creationId xmlns:a16="http://schemas.microsoft.com/office/drawing/2014/main" id="{6B68BEB4-E0FF-428E-9793-3D20D881D1DB}"/>
                    </a:ext>
                  </a:extLst>
                </p:cNvPr>
                <p:cNvSpPr>
                  <a:spLocks/>
                </p:cNvSpPr>
                <p:nvPr/>
              </p:nvSpPr>
              <p:spPr bwMode="ltGray">
                <a:xfrm>
                  <a:off x="1731" y="712"/>
                  <a:ext cx="382" cy="86"/>
                </a:xfrm>
                <a:custGeom>
                  <a:avLst/>
                  <a:gdLst/>
                  <a:ahLst/>
                  <a:cxnLst>
                    <a:cxn ang="0">
                      <a:pos x="168" y="58"/>
                    </a:cxn>
                    <a:cxn ang="0">
                      <a:pos x="158" y="50"/>
                    </a:cxn>
                    <a:cxn ang="0">
                      <a:pos x="154" y="64"/>
                    </a:cxn>
                    <a:cxn ang="0">
                      <a:pos x="146" y="72"/>
                    </a:cxn>
                    <a:cxn ang="0">
                      <a:pos x="140" y="72"/>
                    </a:cxn>
                    <a:cxn ang="0">
                      <a:pos x="132" y="66"/>
                    </a:cxn>
                    <a:cxn ang="0">
                      <a:pos x="136" y="70"/>
                    </a:cxn>
                    <a:cxn ang="0">
                      <a:pos x="132" y="82"/>
                    </a:cxn>
                    <a:cxn ang="0">
                      <a:pos x="114" y="86"/>
                    </a:cxn>
                    <a:cxn ang="0">
                      <a:pos x="106" y="82"/>
                    </a:cxn>
                    <a:cxn ang="0">
                      <a:pos x="46" y="80"/>
                    </a:cxn>
                    <a:cxn ang="0">
                      <a:pos x="28" y="82"/>
                    </a:cxn>
                    <a:cxn ang="0">
                      <a:pos x="24" y="80"/>
                    </a:cxn>
                    <a:cxn ang="0">
                      <a:pos x="24" y="72"/>
                    </a:cxn>
                    <a:cxn ang="0">
                      <a:pos x="34" y="72"/>
                    </a:cxn>
                    <a:cxn ang="0">
                      <a:pos x="52" y="68"/>
                    </a:cxn>
                    <a:cxn ang="0">
                      <a:pos x="58" y="62"/>
                    </a:cxn>
                    <a:cxn ang="0">
                      <a:pos x="68" y="64"/>
                    </a:cxn>
                    <a:cxn ang="0">
                      <a:pos x="76" y="66"/>
                    </a:cxn>
                    <a:cxn ang="0">
                      <a:pos x="76" y="60"/>
                    </a:cxn>
                    <a:cxn ang="0">
                      <a:pos x="72" y="50"/>
                    </a:cxn>
                    <a:cxn ang="0">
                      <a:pos x="64" y="50"/>
                    </a:cxn>
                    <a:cxn ang="0">
                      <a:pos x="50" y="52"/>
                    </a:cxn>
                    <a:cxn ang="0">
                      <a:pos x="34" y="54"/>
                    </a:cxn>
                    <a:cxn ang="0">
                      <a:pos x="10" y="52"/>
                    </a:cxn>
                    <a:cxn ang="0">
                      <a:pos x="4" y="46"/>
                    </a:cxn>
                    <a:cxn ang="0">
                      <a:pos x="0" y="38"/>
                    </a:cxn>
                    <a:cxn ang="0">
                      <a:pos x="6" y="32"/>
                    </a:cxn>
                    <a:cxn ang="0">
                      <a:pos x="42" y="24"/>
                    </a:cxn>
                    <a:cxn ang="0">
                      <a:pos x="78" y="26"/>
                    </a:cxn>
                    <a:cxn ang="0">
                      <a:pos x="96" y="36"/>
                    </a:cxn>
                    <a:cxn ang="0">
                      <a:pos x="104" y="36"/>
                    </a:cxn>
                    <a:cxn ang="0">
                      <a:pos x="108" y="30"/>
                    </a:cxn>
                    <a:cxn ang="0">
                      <a:pos x="116" y="26"/>
                    </a:cxn>
                    <a:cxn ang="0">
                      <a:pos x="132" y="32"/>
                    </a:cxn>
                    <a:cxn ang="0">
                      <a:pos x="142" y="36"/>
                    </a:cxn>
                    <a:cxn ang="0">
                      <a:pos x="140" y="30"/>
                    </a:cxn>
                    <a:cxn ang="0">
                      <a:pos x="120" y="24"/>
                    </a:cxn>
                    <a:cxn ang="0">
                      <a:pos x="98" y="24"/>
                    </a:cxn>
                    <a:cxn ang="0">
                      <a:pos x="82" y="24"/>
                    </a:cxn>
                    <a:cxn ang="0">
                      <a:pos x="78" y="20"/>
                    </a:cxn>
                    <a:cxn ang="0">
                      <a:pos x="84" y="12"/>
                    </a:cxn>
                    <a:cxn ang="0">
                      <a:pos x="126" y="12"/>
                    </a:cxn>
                    <a:cxn ang="0">
                      <a:pos x="142" y="8"/>
                    </a:cxn>
                    <a:cxn ang="0">
                      <a:pos x="158" y="8"/>
                    </a:cxn>
                    <a:cxn ang="0">
                      <a:pos x="168" y="8"/>
                    </a:cxn>
                    <a:cxn ang="0">
                      <a:pos x="172" y="10"/>
                    </a:cxn>
                    <a:cxn ang="0">
                      <a:pos x="202" y="4"/>
                    </a:cxn>
                    <a:cxn ang="0">
                      <a:pos x="252" y="0"/>
                    </a:cxn>
                    <a:cxn ang="0">
                      <a:pos x="328" y="2"/>
                    </a:cxn>
                    <a:cxn ang="0">
                      <a:pos x="364" y="6"/>
                    </a:cxn>
                    <a:cxn ang="0">
                      <a:pos x="368" y="16"/>
                    </a:cxn>
                    <a:cxn ang="0">
                      <a:pos x="332" y="24"/>
                    </a:cxn>
                    <a:cxn ang="0">
                      <a:pos x="316" y="24"/>
                    </a:cxn>
                    <a:cxn ang="0">
                      <a:pos x="310" y="24"/>
                    </a:cxn>
                    <a:cxn ang="0">
                      <a:pos x="310" y="26"/>
                    </a:cxn>
                    <a:cxn ang="0">
                      <a:pos x="282" y="26"/>
                    </a:cxn>
                    <a:cxn ang="0">
                      <a:pos x="262" y="32"/>
                    </a:cxn>
                    <a:cxn ang="0">
                      <a:pos x="240" y="36"/>
                    </a:cxn>
                    <a:cxn ang="0">
                      <a:pos x="216" y="36"/>
                    </a:cxn>
                    <a:cxn ang="0">
                      <a:pos x="208" y="40"/>
                    </a:cxn>
                    <a:cxn ang="0">
                      <a:pos x="196" y="52"/>
                    </a:cxn>
                    <a:cxn ang="0">
                      <a:pos x="174" y="60"/>
                    </a:cxn>
                  </a:cxnLst>
                  <a:rect l="0" t="0" r="r" b="b"/>
                  <a:pathLst>
                    <a:path w="382" h="86">
                      <a:moveTo>
                        <a:pt x="174" y="60"/>
                      </a:moveTo>
                      <a:lnTo>
                        <a:pt x="168" y="58"/>
                      </a:lnTo>
                      <a:lnTo>
                        <a:pt x="164" y="50"/>
                      </a:lnTo>
                      <a:lnTo>
                        <a:pt x="158" y="50"/>
                      </a:lnTo>
                      <a:lnTo>
                        <a:pt x="156" y="58"/>
                      </a:lnTo>
                      <a:lnTo>
                        <a:pt x="154" y="64"/>
                      </a:lnTo>
                      <a:lnTo>
                        <a:pt x="150" y="70"/>
                      </a:lnTo>
                      <a:lnTo>
                        <a:pt x="146" y="72"/>
                      </a:lnTo>
                      <a:lnTo>
                        <a:pt x="142" y="72"/>
                      </a:lnTo>
                      <a:lnTo>
                        <a:pt x="140" y="72"/>
                      </a:lnTo>
                      <a:lnTo>
                        <a:pt x="136" y="68"/>
                      </a:lnTo>
                      <a:lnTo>
                        <a:pt x="132" y="66"/>
                      </a:lnTo>
                      <a:lnTo>
                        <a:pt x="126" y="66"/>
                      </a:lnTo>
                      <a:lnTo>
                        <a:pt x="136" y="70"/>
                      </a:lnTo>
                      <a:lnTo>
                        <a:pt x="142" y="74"/>
                      </a:lnTo>
                      <a:lnTo>
                        <a:pt x="132" y="82"/>
                      </a:lnTo>
                      <a:lnTo>
                        <a:pt x="120" y="86"/>
                      </a:lnTo>
                      <a:lnTo>
                        <a:pt x="114" y="86"/>
                      </a:lnTo>
                      <a:lnTo>
                        <a:pt x="112" y="84"/>
                      </a:lnTo>
                      <a:lnTo>
                        <a:pt x="106" y="82"/>
                      </a:lnTo>
                      <a:lnTo>
                        <a:pt x="102" y="80"/>
                      </a:lnTo>
                      <a:lnTo>
                        <a:pt x="46" y="80"/>
                      </a:lnTo>
                      <a:lnTo>
                        <a:pt x="32" y="82"/>
                      </a:lnTo>
                      <a:lnTo>
                        <a:pt x="28" y="82"/>
                      </a:lnTo>
                      <a:lnTo>
                        <a:pt x="26" y="82"/>
                      </a:lnTo>
                      <a:lnTo>
                        <a:pt x="24" y="80"/>
                      </a:lnTo>
                      <a:lnTo>
                        <a:pt x="22" y="76"/>
                      </a:lnTo>
                      <a:lnTo>
                        <a:pt x="24" y="72"/>
                      </a:lnTo>
                      <a:lnTo>
                        <a:pt x="26" y="70"/>
                      </a:lnTo>
                      <a:lnTo>
                        <a:pt x="34" y="72"/>
                      </a:lnTo>
                      <a:lnTo>
                        <a:pt x="50" y="76"/>
                      </a:lnTo>
                      <a:lnTo>
                        <a:pt x="52" y="68"/>
                      </a:lnTo>
                      <a:lnTo>
                        <a:pt x="54" y="64"/>
                      </a:lnTo>
                      <a:lnTo>
                        <a:pt x="58" y="62"/>
                      </a:lnTo>
                      <a:lnTo>
                        <a:pt x="64" y="62"/>
                      </a:lnTo>
                      <a:lnTo>
                        <a:pt x="68" y="64"/>
                      </a:lnTo>
                      <a:lnTo>
                        <a:pt x="72" y="64"/>
                      </a:lnTo>
                      <a:lnTo>
                        <a:pt x="76" y="66"/>
                      </a:lnTo>
                      <a:lnTo>
                        <a:pt x="80" y="66"/>
                      </a:lnTo>
                      <a:lnTo>
                        <a:pt x="76" y="60"/>
                      </a:lnTo>
                      <a:lnTo>
                        <a:pt x="74" y="54"/>
                      </a:lnTo>
                      <a:lnTo>
                        <a:pt x="72" y="50"/>
                      </a:lnTo>
                      <a:lnTo>
                        <a:pt x="64" y="52"/>
                      </a:lnTo>
                      <a:lnTo>
                        <a:pt x="64" y="50"/>
                      </a:lnTo>
                      <a:lnTo>
                        <a:pt x="62" y="48"/>
                      </a:lnTo>
                      <a:lnTo>
                        <a:pt x="50" y="52"/>
                      </a:lnTo>
                      <a:lnTo>
                        <a:pt x="42" y="54"/>
                      </a:lnTo>
                      <a:lnTo>
                        <a:pt x="34" y="54"/>
                      </a:lnTo>
                      <a:lnTo>
                        <a:pt x="22" y="54"/>
                      </a:lnTo>
                      <a:lnTo>
                        <a:pt x="10" y="52"/>
                      </a:lnTo>
                      <a:lnTo>
                        <a:pt x="6" y="50"/>
                      </a:lnTo>
                      <a:lnTo>
                        <a:pt x="4" y="46"/>
                      </a:lnTo>
                      <a:lnTo>
                        <a:pt x="2" y="42"/>
                      </a:lnTo>
                      <a:lnTo>
                        <a:pt x="0" y="38"/>
                      </a:lnTo>
                      <a:lnTo>
                        <a:pt x="2" y="36"/>
                      </a:lnTo>
                      <a:lnTo>
                        <a:pt x="6" y="32"/>
                      </a:lnTo>
                      <a:lnTo>
                        <a:pt x="24" y="26"/>
                      </a:lnTo>
                      <a:lnTo>
                        <a:pt x="42" y="24"/>
                      </a:lnTo>
                      <a:lnTo>
                        <a:pt x="58" y="22"/>
                      </a:lnTo>
                      <a:lnTo>
                        <a:pt x="78" y="26"/>
                      </a:lnTo>
                      <a:lnTo>
                        <a:pt x="88" y="32"/>
                      </a:lnTo>
                      <a:lnTo>
                        <a:pt x="96" y="36"/>
                      </a:lnTo>
                      <a:lnTo>
                        <a:pt x="98" y="36"/>
                      </a:lnTo>
                      <a:lnTo>
                        <a:pt x="104" y="36"/>
                      </a:lnTo>
                      <a:lnTo>
                        <a:pt x="104" y="34"/>
                      </a:lnTo>
                      <a:lnTo>
                        <a:pt x="108" y="30"/>
                      </a:lnTo>
                      <a:lnTo>
                        <a:pt x="112" y="28"/>
                      </a:lnTo>
                      <a:lnTo>
                        <a:pt x="116" y="26"/>
                      </a:lnTo>
                      <a:lnTo>
                        <a:pt x="126" y="28"/>
                      </a:lnTo>
                      <a:lnTo>
                        <a:pt x="132" y="32"/>
                      </a:lnTo>
                      <a:lnTo>
                        <a:pt x="136" y="36"/>
                      </a:lnTo>
                      <a:lnTo>
                        <a:pt x="142" y="36"/>
                      </a:lnTo>
                      <a:lnTo>
                        <a:pt x="142" y="32"/>
                      </a:lnTo>
                      <a:lnTo>
                        <a:pt x="140" y="30"/>
                      </a:lnTo>
                      <a:lnTo>
                        <a:pt x="130" y="24"/>
                      </a:lnTo>
                      <a:lnTo>
                        <a:pt x="120" y="24"/>
                      </a:lnTo>
                      <a:lnTo>
                        <a:pt x="114" y="24"/>
                      </a:lnTo>
                      <a:lnTo>
                        <a:pt x="98" y="24"/>
                      </a:lnTo>
                      <a:lnTo>
                        <a:pt x="86" y="24"/>
                      </a:lnTo>
                      <a:lnTo>
                        <a:pt x="82" y="24"/>
                      </a:lnTo>
                      <a:lnTo>
                        <a:pt x="80" y="22"/>
                      </a:lnTo>
                      <a:lnTo>
                        <a:pt x="78" y="20"/>
                      </a:lnTo>
                      <a:lnTo>
                        <a:pt x="80" y="14"/>
                      </a:lnTo>
                      <a:lnTo>
                        <a:pt x="84" y="12"/>
                      </a:lnTo>
                      <a:lnTo>
                        <a:pt x="92" y="12"/>
                      </a:lnTo>
                      <a:lnTo>
                        <a:pt x="126" y="12"/>
                      </a:lnTo>
                      <a:lnTo>
                        <a:pt x="134" y="10"/>
                      </a:lnTo>
                      <a:lnTo>
                        <a:pt x="142" y="8"/>
                      </a:lnTo>
                      <a:lnTo>
                        <a:pt x="148" y="8"/>
                      </a:lnTo>
                      <a:lnTo>
                        <a:pt x="158" y="8"/>
                      </a:lnTo>
                      <a:lnTo>
                        <a:pt x="164" y="8"/>
                      </a:lnTo>
                      <a:lnTo>
                        <a:pt x="168" y="8"/>
                      </a:lnTo>
                      <a:lnTo>
                        <a:pt x="168" y="10"/>
                      </a:lnTo>
                      <a:lnTo>
                        <a:pt x="172" y="10"/>
                      </a:lnTo>
                      <a:lnTo>
                        <a:pt x="188" y="8"/>
                      </a:lnTo>
                      <a:lnTo>
                        <a:pt x="202" y="4"/>
                      </a:lnTo>
                      <a:lnTo>
                        <a:pt x="226" y="2"/>
                      </a:lnTo>
                      <a:lnTo>
                        <a:pt x="252" y="0"/>
                      </a:lnTo>
                      <a:lnTo>
                        <a:pt x="306" y="2"/>
                      </a:lnTo>
                      <a:lnTo>
                        <a:pt x="328" y="2"/>
                      </a:lnTo>
                      <a:lnTo>
                        <a:pt x="346" y="2"/>
                      </a:lnTo>
                      <a:lnTo>
                        <a:pt x="364" y="6"/>
                      </a:lnTo>
                      <a:lnTo>
                        <a:pt x="382" y="10"/>
                      </a:lnTo>
                      <a:lnTo>
                        <a:pt x="368" y="16"/>
                      </a:lnTo>
                      <a:lnTo>
                        <a:pt x="352" y="22"/>
                      </a:lnTo>
                      <a:lnTo>
                        <a:pt x="332" y="24"/>
                      </a:lnTo>
                      <a:lnTo>
                        <a:pt x="324" y="24"/>
                      </a:lnTo>
                      <a:lnTo>
                        <a:pt x="316" y="24"/>
                      </a:lnTo>
                      <a:lnTo>
                        <a:pt x="304" y="24"/>
                      </a:lnTo>
                      <a:lnTo>
                        <a:pt x="310" y="24"/>
                      </a:lnTo>
                      <a:lnTo>
                        <a:pt x="318" y="24"/>
                      </a:lnTo>
                      <a:lnTo>
                        <a:pt x="310" y="26"/>
                      </a:lnTo>
                      <a:lnTo>
                        <a:pt x="302" y="26"/>
                      </a:lnTo>
                      <a:lnTo>
                        <a:pt x="282" y="26"/>
                      </a:lnTo>
                      <a:lnTo>
                        <a:pt x="272" y="28"/>
                      </a:lnTo>
                      <a:lnTo>
                        <a:pt x="262" y="32"/>
                      </a:lnTo>
                      <a:lnTo>
                        <a:pt x="250" y="36"/>
                      </a:lnTo>
                      <a:lnTo>
                        <a:pt x="240" y="36"/>
                      </a:lnTo>
                      <a:lnTo>
                        <a:pt x="222" y="36"/>
                      </a:lnTo>
                      <a:lnTo>
                        <a:pt x="216" y="36"/>
                      </a:lnTo>
                      <a:lnTo>
                        <a:pt x="210" y="36"/>
                      </a:lnTo>
                      <a:lnTo>
                        <a:pt x="208" y="40"/>
                      </a:lnTo>
                      <a:lnTo>
                        <a:pt x="206" y="44"/>
                      </a:lnTo>
                      <a:lnTo>
                        <a:pt x="196" y="52"/>
                      </a:lnTo>
                      <a:lnTo>
                        <a:pt x="184" y="58"/>
                      </a:lnTo>
                      <a:lnTo>
                        <a:pt x="174" y="6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7" name="Freeform 56">
                  <a:extLst>
                    <a:ext uri="{FF2B5EF4-FFF2-40B4-BE49-F238E27FC236}">
                      <a16:creationId xmlns:a16="http://schemas.microsoft.com/office/drawing/2014/main" id="{B20DDB1A-3F94-480C-8C34-C0B56F7273CF}"/>
                    </a:ext>
                  </a:extLst>
                </p:cNvPr>
                <p:cNvSpPr>
                  <a:spLocks/>
                </p:cNvSpPr>
                <p:nvPr/>
              </p:nvSpPr>
              <p:spPr bwMode="ltGray">
                <a:xfrm>
                  <a:off x="1675" y="830"/>
                  <a:ext cx="284" cy="190"/>
                </a:xfrm>
                <a:custGeom>
                  <a:avLst/>
                  <a:gdLst/>
                  <a:ahLst/>
                  <a:cxnLst>
                    <a:cxn ang="0">
                      <a:pos x="122" y="10"/>
                    </a:cxn>
                    <a:cxn ang="0">
                      <a:pos x="132" y="2"/>
                    </a:cxn>
                    <a:cxn ang="0">
                      <a:pos x="158" y="4"/>
                    </a:cxn>
                    <a:cxn ang="0">
                      <a:pos x="172" y="14"/>
                    </a:cxn>
                    <a:cxn ang="0">
                      <a:pos x="172" y="20"/>
                    </a:cxn>
                    <a:cxn ang="0">
                      <a:pos x="184" y="28"/>
                    </a:cxn>
                    <a:cxn ang="0">
                      <a:pos x="196" y="34"/>
                    </a:cxn>
                    <a:cxn ang="0">
                      <a:pos x="212" y="36"/>
                    </a:cxn>
                    <a:cxn ang="0">
                      <a:pos x="236" y="64"/>
                    </a:cxn>
                    <a:cxn ang="0">
                      <a:pos x="218" y="74"/>
                    </a:cxn>
                    <a:cxn ang="0">
                      <a:pos x="234" y="82"/>
                    </a:cxn>
                    <a:cxn ang="0">
                      <a:pos x="258" y="98"/>
                    </a:cxn>
                    <a:cxn ang="0">
                      <a:pos x="268" y="106"/>
                    </a:cxn>
                    <a:cxn ang="0">
                      <a:pos x="280" y="108"/>
                    </a:cxn>
                    <a:cxn ang="0">
                      <a:pos x="276" y="114"/>
                    </a:cxn>
                    <a:cxn ang="0">
                      <a:pos x="262" y="124"/>
                    </a:cxn>
                    <a:cxn ang="0">
                      <a:pos x="246" y="134"/>
                    </a:cxn>
                    <a:cxn ang="0">
                      <a:pos x="232" y="134"/>
                    </a:cxn>
                    <a:cxn ang="0">
                      <a:pos x="228" y="120"/>
                    </a:cxn>
                    <a:cxn ang="0">
                      <a:pos x="212" y="118"/>
                    </a:cxn>
                    <a:cxn ang="0">
                      <a:pos x="198" y="122"/>
                    </a:cxn>
                    <a:cxn ang="0">
                      <a:pos x="206" y="130"/>
                    </a:cxn>
                    <a:cxn ang="0">
                      <a:pos x="220" y="144"/>
                    </a:cxn>
                    <a:cxn ang="0">
                      <a:pos x="218" y="164"/>
                    </a:cxn>
                    <a:cxn ang="0">
                      <a:pos x="220" y="178"/>
                    </a:cxn>
                    <a:cxn ang="0">
                      <a:pos x="196" y="166"/>
                    </a:cxn>
                    <a:cxn ang="0">
                      <a:pos x="188" y="160"/>
                    </a:cxn>
                    <a:cxn ang="0">
                      <a:pos x="172" y="160"/>
                    </a:cxn>
                    <a:cxn ang="0">
                      <a:pos x="194" y="188"/>
                    </a:cxn>
                    <a:cxn ang="0">
                      <a:pos x="174" y="184"/>
                    </a:cxn>
                    <a:cxn ang="0">
                      <a:pos x="132" y="172"/>
                    </a:cxn>
                    <a:cxn ang="0">
                      <a:pos x="134" y="164"/>
                    </a:cxn>
                    <a:cxn ang="0">
                      <a:pos x="132" y="158"/>
                    </a:cxn>
                    <a:cxn ang="0">
                      <a:pos x="120" y="144"/>
                    </a:cxn>
                    <a:cxn ang="0">
                      <a:pos x="88" y="146"/>
                    </a:cxn>
                    <a:cxn ang="0">
                      <a:pos x="62" y="148"/>
                    </a:cxn>
                    <a:cxn ang="0">
                      <a:pos x="60" y="142"/>
                    </a:cxn>
                    <a:cxn ang="0">
                      <a:pos x="86" y="128"/>
                    </a:cxn>
                    <a:cxn ang="0">
                      <a:pos x="104" y="134"/>
                    </a:cxn>
                    <a:cxn ang="0">
                      <a:pos x="120" y="128"/>
                    </a:cxn>
                    <a:cxn ang="0">
                      <a:pos x="134" y="116"/>
                    </a:cxn>
                    <a:cxn ang="0">
                      <a:pos x="152" y="84"/>
                    </a:cxn>
                    <a:cxn ang="0">
                      <a:pos x="142" y="76"/>
                    </a:cxn>
                    <a:cxn ang="0">
                      <a:pos x="134" y="74"/>
                    </a:cxn>
                    <a:cxn ang="0">
                      <a:pos x="126" y="62"/>
                    </a:cxn>
                    <a:cxn ang="0">
                      <a:pos x="112" y="54"/>
                    </a:cxn>
                    <a:cxn ang="0">
                      <a:pos x="100" y="62"/>
                    </a:cxn>
                    <a:cxn ang="0">
                      <a:pos x="88" y="66"/>
                    </a:cxn>
                    <a:cxn ang="0">
                      <a:pos x="76" y="58"/>
                    </a:cxn>
                    <a:cxn ang="0">
                      <a:pos x="32" y="56"/>
                    </a:cxn>
                    <a:cxn ang="0">
                      <a:pos x="22" y="46"/>
                    </a:cxn>
                    <a:cxn ang="0">
                      <a:pos x="10" y="52"/>
                    </a:cxn>
                    <a:cxn ang="0">
                      <a:pos x="2" y="48"/>
                    </a:cxn>
                    <a:cxn ang="0">
                      <a:pos x="14" y="40"/>
                    </a:cxn>
                    <a:cxn ang="0">
                      <a:pos x="4" y="30"/>
                    </a:cxn>
                    <a:cxn ang="0">
                      <a:pos x="12" y="18"/>
                    </a:cxn>
                    <a:cxn ang="0">
                      <a:pos x="56" y="6"/>
                    </a:cxn>
                    <a:cxn ang="0">
                      <a:pos x="82" y="0"/>
                    </a:cxn>
                    <a:cxn ang="0">
                      <a:pos x="62" y="12"/>
                    </a:cxn>
                    <a:cxn ang="0">
                      <a:pos x="50" y="22"/>
                    </a:cxn>
                    <a:cxn ang="0">
                      <a:pos x="60" y="24"/>
                    </a:cxn>
                    <a:cxn ang="0">
                      <a:pos x="76" y="12"/>
                    </a:cxn>
                  </a:cxnLst>
                  <a:rect l="0" t="0" r="r" b="b"/>
                  <a:pathLst>
                    <a:path w="284" h="190">
                      <a:moveTo>
                        <a:pt x="114" y="0"/>
                      </a:moveTo>
                      <a:lnTo>
                        <a:pt x="124" y="0"/>
                      </a:lnTo>
                      <a:lnTo>
                        <a:pt x="122" y="10"/>
                      </a:lnTo>
                      <a:lnTo>
                        <a:pt x="126" y="8"/>
                      </a:lnTo>
                      <a:lnTo>
                        <a:pt x="130" y="4"/>
                      </a:lnTo>
                      <a:lnTo>
                        <a:pt x="132" y="2"/>
                      </a:lnTo>
                      <a:lnTo>
                        <a:pt x="138" y="0"/>
                      </a:lnTo>
                      <a:lnTo>
                        <a:pt x="146" y="0"/>
                      </a:lnTo>
                      <a:lnTo>
                        <a:pt x="158" y="4"/>
                      </a:lnTo>
                      <a:lnTo>
                        <a:pt x="168" y="8"/>
                      </a:lnTo>
                      <a:lnTo>
                        <a:pt x="170" y="12"/>
                      </a:lnTo>
                      <a:lnTo>
                        <a:pt x="172" y="14"/>
                      </a:lnTo>
                      <a:lnTo>
                        <a:pt x="142" y="20"/>
                      </a:lnTo>
                      <a:lnTo>
                        <a:pt x="158" y="22"/>
                      </a:lnTo>
                      <a:lnTo>
                        <a:pt x="172" y="20"/>
                      </a:lnTo>
                      <a:lnTo>
                        <a:pt x="176" y="22"/>
                      </a:lnTo>
                      <a:lnTo>
                        <a:pt x="180" y="24"/>
                      </a:lnTo>
                      <a:lnTo>
                        <a:pt x="184" y="28"/>
                      </a:lnTo>
                      <a:lnTo>
                        <a:pt x="186" y="34"/>
                      </a:lnTo>
                      <a:lnTo>
                        <a:pt x="190" y="40"/>
                      </a:lnTo>
                      <a:lnTo>
                        <a:pt x="196" y="34"/>
                      </a:lnTo>
                      <a:lnTo>
                        <a:pt x="198" y="32"/>
                      </a:lnTo>
                      <a:lnTo>
                        <a:pt x="202" y="32"/>
                      </a:lnTo>
                      <a:lnTo>
                        <a:pt x="212" y="36"/>
                      </a:lnTo>
                      <a:lnTo>
                        <a:pt x="224" y="44"/>
                      </a:lnTo>
                      <a:lnTo>
                        <a:pt x="246" y="58"/>
                      </a:lnTo>
                      <a:lnTo>
                        <a:pt x="236" y="64"/>
                      </a:lnTo>
                      <a:lnTo>
                        <a:pt x="230" y="68"/>
                      </a:lnTo>
                      <a:lnTo>
                        <a:pt x="228" y="74"/>
                      </a:lnTo>
                      <a:lnTo>
                        <a:pt x="218" y="74"/>
                      </a:lnTo>
                      <a:lnTo>
                        <a:pt x="218" y="80"/>
                      </a:lnTo>
                      <a:lnTo>
                        <a:pt x="224" y="80"/>
                      </a:lnTo>
                      <a:lnTo>
                        <a:pt x="234" y="82"/>
                      </a:lnTo>
                      <a:lnTo>
                        <a:pt x="246" y="86"/>
                      </a:lnTo>
                      <a:lnTo>
                        <a:pt x="256" y="94"/>
                      </a:lnTo>
                      <a:lnTo>
                        <a:pt x="258" y="98"/>
                      </a:lnTo>
                      <a:lnTo>
                        <a:pt x="258" y="102"/>
                      </a:lnTo>
                      <a:lnTo>
                        <a:pt x="264" y="104"/>
                      </a:lnTo>
                      <a:lnTo>
                        <a:pt x="268" y="106"/>
                      </a:lnTo>
                      <a:lnTo>
                        <a:pt x="272" y="108"/>
                      </a:lnTo>
                      <a:lnTo>
                        <a:pt x="276" y="108"/>
                      </a:lnTo>
                      <a:lnTo>
                        <a:pt x="280" y="108"/>
                      </a:lnTo>
                      <a:lnTo>
                        <a:pt x="284" y="106"/>
                      </a:lnTo>
                      <a:lnTo>
                        <a:pt x="284" y="112"/>
                      </a:lnTo>
                      <a:lnTo>
                        <a:pt x="276" y="114"/>
                      </a:lnTo>
                      <a:lnTo>
                        <a:pt x="268" y="116"/>
                      </a:lnTo>
                      <a:lnTo>
                        <a:pt x="268" y="126"/>
                      </a:lnTo>
                      <a:lnTo>
                        <a:pt x="262" y="124"/>
                      </a:lnTo>
                      <a:lnTo>
                        <a:pt x="258" y="122"/>
                      </a:lnTo>
                      <a:lnTo>
                        <a:pt x="252" y="130"/>
                      </a:lnTo>
                      <a:lnTo>
                        <a:pt x="246" y="134"/>
                      </a:lnTo>
                      <a:lnTo>
                        <a:pt x="242" y="136"/>
                      </a:lnTo>
                      <a:lnTo>
                        <a:pt x="236" y="136"/>
                      </a:lnTo>
                      <a:lnTo>
                        <a:pt x="232" y="134"/>
                      </a:lnTo>
                      <a:lnTo>
                        <a:pt x="230" y="130"/>
                      </a:lnTo>
                      <a:lnTo>
                        <a:pt x="228" y="128"/>
                      </a:lnTo>
                      <a:lnTo>
                        <a:pt x="228" y="120"/>
                      </a:lnTo>
                      <a:lnTo>
                        <a:pt x="224" y="112"/>
                      </a:lnTo>
                      <a:lnTo>
                        <a:pt x="210" y="112"/>
                      </a:lnTo>
                      <a:lnTo>
                        <a:pt x="212" y="118"/>
                      </a:lnTo>
                      <a:lnTo>
                        <a:pt x="208" y="120"/>
                      </a:lnTo>
                      <a:lnTo>
                        <a:pt x="204" y="120"/>
                      </a:lnTo>
                      <a:lnTo>
                        <a:pt x="198" y="122"/>
                      </a:lnTo>
                      <a:lnTo>
                        <a:pt x="198" y="124"/>
                      </a:lnTo>
                      <a:lnTo>
                        <a:pt x="200" y="128"/>
                      </a:lnTo>
                      <a:lnTo>
                        <a:pt x="206" y="130"/>
                      </a:lnTo>
                      <a:lnTo>
                        <a:pt x="206" y="138"/>
                      </a:lnTo>
                      <a:lnTo>
                        <a:pt x="214" y="140"/>
                      </a:lnTo>
                      <a:lnTo>
                        <a:pt x="220" y="144"/>
                      </a:lnTo>
                      <a:lnTo>
                        <a:pt x="222" y="152"/>
                      </a:lnTo>
                      <a:lnTo>
                        <a:pt x="220" y="158"/>
                      </a:lnTo>
                      <a:lnTo>
                        <a:pt x="218" y="164"/>
                      </a:lnTo>
                      <a:lnTo>
                        <a:pt x="218" y="168"/>
                      </a:lnTo>
                      <a:lnTo>
                        <a:pt x="216" y="172"/>
                      </a:lnTo>
                      <a:lnTo>
                        <a:pt x="220" y="178"/>
                      </a:lnTo>
                      <a:lnTo>
                        <a:pt x="212" y="176"/>
                      </a:lnTo>
                      <a:lnTo>
                        <a:pt x="202" y="172"/>
                      </a:lnTo>
                      <a:lnTo>
                        <a:pt x="196" y="166"/>
                      </a:lnTo>
                      <a:lnTo>
                        <a:pt x="192" y="164"/>
                      </a:lnTo>
                      <a:lnTo>
                        <a:pt x="192" y="162"/>
                      </a:lnTo>
                      <a:lnTo>
                        <a:pt x="188" y="160"/>
                      </a:lnTo>
                      <a:lnTo>
                        <a:pt x="182" y="158"/>
                      </a:lnTo>
                      <a:lnTo>
                        <a:pt x="170" y="158"/>
                      </a:lnTo>
                      <a:lnTo>
                        <a:pt x="172" y="160"/>
                      </a:lnTo>
                      <a:lnTo>
                        <a:pt x="180" y="168"/>
                      </a:lnTo>
                      <a:lnTo>
                        <a:pt x="196" y="182"/>
                      </a:lnTo>
                      <a:lnTo>
                        <a:pt x="194" y="188"/>
                      </a:lnTo>
                      <a:lnTo>
                        <a:pt x="190" y="190"/>
                      </a:lnTo>
                      <a:lnTo>
                        <a:pt x="184" y="188"/>
                      </a:lnTo>
                      <a:lnTo>
                        <a:pt x="174" y="184"/>
                      </a:lnTo>
                      <a:lnTo>
                        <a:pt x="160" y="176"/>
                      </a:lnTo>
                      <a:lnTo>
                        <a:pt x="134" y="176"/>
                      </a:lnTo>
                      <a:lnTo>
                        <a:pt x="132" y="172"/>
                      </a:lnTo>
                      <a:lnTo>
                        <a:pt x="134" y="170"/>
                      </a:lnTo>
                      <a:lnTo>
                        <a:pt x="134" y="168"/>
                      </a:lnTo>
                      <a:lnTo>
                        <a:pt x="134" y="164"/>
                      </a:lnTo>
                      <a:lnTo>
                        <a:pt x="134" y="160"/>
                      </a:lnTo>
                      <a:lnTo>
                        <a:pt x="134" y="158"/>
                      </a:lnTo>
                      <a:lnTo>
                        <a:pt x="132" y="158"/>
                      </a:lnTo>
                      <a:lnTo>
                        <a:pt x="124" y="152"/>
                      </a:lnTo>
                      <a:lnTo>
                        <a:pt x="120" y="148"/>
                      </a:lnTo>
                      <a:lnTo>
                        <a:pt x="120" y="144"/>
                      </a:lnTo>
                      <a:lnTo>
                        <a:pt x="102" y="144"/>
                      </a:lnTo>
                      <a:lnTo>
                        <a:pt x="94" y="144"/>
                      </a:lnTo>
                      <a:lnTo>
                        <a:pt x="88" y="146"/>
                      </a:lnTo>
                      <a:lnTo>
                        <a:pt x="78" y="148"/>
                      </a:lnTo>
                      <a:lnTo>
                        <a:pt x="70" y="150"/>
                      </a:lnTo>
                      <a:lnTo>
                        <a:pt x="62" y="148"/>
                      </a:lnTo>
                      <a:lnTo>
                        <a:pt x="60" y="146"/>
                      </a:lnTo>
                      <a:lnTo>
                        <a:pt x="60" y="144"/>
                      </a:lnTo>
                      <a:lnTo>
                        <a:pt x="60" y="142"/>
                      </a:lnTo>
                      <a:lnTo>
                        <a:pt x="62" y="138"/>
                      </a:lnTo>
                      <a:lnTo>
                        <a:pt x="70" y="136"/>
                      </a:lnTo>
                      <a:lnTo>
                        <a:pt x="86" y="128"/>
                      </a:lnTo>
                      <a:lnTo>
                        <a:pt x="88" y="132"/>
                      </a:lnTo>
                      <a:lnTo>
                        <a:pt x="92" y="134"/>
                      </a:lnTo>
                      <a:lnTo>
                        <a:pt x="104" y="134"/>
                      </a:lnTo>
                      <a:lnTo>
                        <a:pt x="114" y="132"/>
                      </a:lnTo>
                      <a:lnTo>
                        <a:pt x="116" y="130"/>
                      </a:lnTo>
                      <a:lnTo>
                        <a:pt x="120" y="128"/>
                      </a:lnTo>
                      <a:lnTo>
                        <a:pt x="122" y="126"/>
                      </a:lnTo>
                      <a:lnTo>
                        <a:pt x="122" y="120"/>
                      </a:lnTo>
                      <a:lnTo>
                        <a:pt x="134" y="116"/>
                      </a:lnTo>
                      <a:lnTo>
                        <a:pt x="142" y="112"/>
                      </a:lnTo>
                      <a:lnTo>
                        <a:pt x="162" y="98"/>
                      </a:lnTo>
                      <a:lnTo>
                        <a:pt x="152" y="84"/>
                      </a:lnTo>
                      <a:lnTo>
                        <a:pt x="148" y="82"/>
                      </a:lnTo>
                      <a:lnTo>
                        <a:pt x="142" y="80"/>
                      </a:lnTo>
                      <a:lnTo>
                        <a:pt x="142" y="76"/>
                      </a:lnTo>
                      <a:lnTo>
                        <a:pt x="128" y="76"/>
                      </a:lnTo>
                      <a:lnTo>
                        <a:pt x="130" y="74"/>
                      </a:lnTo>
                      <a:lnTo>
                        <a:pt x="134" y="74"/>
                      </a:lnTo>
                      <a:lnTo>
                        <a:pt x="134" y="66"/>
                      </a:lnTo>
                      <a:lnTo>
                        <a:pt x="130" y="64"/>
                      </a:lnTo>
                      <a:lnTo>
                        <a:pt x="126" y="62"/>
                      </a:lnTo>
                      <a:lnTo>
                        <a:pt x="118" y="56"/>
                      </a:lnTo>
                      <a:lnTo>
                        <a:pt x="114" y="54"/>
                      </a:lnTo>
                      <a:lnTo>
                        <a:pt x="112" y="54"/>
                      </a:lnTo>
                      <a:lnTo>
                        <a:pt x="110" y="56"/>
                      </a:lnTo>
                      <a:lnTo>
                        <a:pt x="104" y="58"/>
                      </a:lnTo>
                      <a:lnTo>
                        <a:pt x="100" y="62"/>
                      </a:lnTo>
                      <a:lnTo>
                        <a:pt x="96" y="64"/>
                      </a:lnTo>
                      <a:lnTo>
                        <a:pt x="92" y="66"/>
                      </a:lnTo>
                      <a:lnTo>
                        <a:pt x="88" y="66"/>
                      </a:lnTo>
                      <a:lnTo>
                        <a:pt x="88" y="64"/>
                      </a:lnTo>
                      <a:lnTo>
                        <a:pt x="88" y="56"/>
                      </a:lnTo>
                      <a:lnTo>
                        <a:pt x="76" y="58"/>
                      </a:lnTo>
                      <a:lnTo>
                        <a:pt x="64" y="58"/>
                      </a:lnTo>
                      <a:lnTo>
                        <a:pt x="36" y="56"/>
                      </a:lnTo>
                      <a:lnTo>
                        <a:pt x="32" y="56"/>
                      </a:lnTo>
                      <a:lnTo>
                        <a:pt x="26" y="54"/>
                      </a:lnTo>
                      <a:lnTo>
                        <a:pt x="24" y="52"/>
                      </a:lnTo>
                      <a:lnTo>
                        <a:pt x="22" y="46"/>
                      </a:lnTo>
                      <a:lnTo>
                        <a:pt x="18" y="48"/>
                      </a:lnTo>
                      <a:lnTo>
                        <a:pt x="14" y="50"/>
                      </a:lnTo>
                      <a:lnTo>
                        <a:pt x="10" y="52"/>
                      </a:lnTo>
                      <a:lnTo>
                        <a:pt x="6" y="52"/>
                      </a:lnTo>
                      <a:lnTo>
                        <a:pt x="4" y="52"/>
                      </a:lnTo>
                      <a:lnTo>
                        <a:pt x="2" y="48"/>
                      </a:lnTo>
                      <a:lnTo>
                        <a:pt x="0" y="44"/>
                      </a:lnTo>
                      <a:lnTo>
                        <a:pt x="6" y="40"/>
                      </a:lnTo>
                      <a:lnTo>
                        <a:pt x="14" y="40"/>
                      </a:lnTo>
                      <a:lnTo>
                        <a:pt x="6" y="36"/>
                      </a:lnTo>
                      <a:lnTo>
                        <a:pt x="4" y="34"/>
                      </a:lnTo>
                      <a:lnTo>
                        <a:pt x="4" y="30"/>
                      </a:lnTo>
                      <a:lnTo>
                        <a:pt x="4" y="28"/>
                      </a:lnTo>
                      <a:lnTo>
                        <a:pt x="6" y="24"/>
                      </a:lnTo>
                      <a:lnTo>
                        <a:pt x="12" y="18"/>
                      </a:lnTo>
                      <a:lnTo>
                        <a:pt x="22" y="14"/>
                      </a:lnTo>
                      <a:lnTo>
                        <a:pt x="32" y="10"/>
                      </a:lnTo>
                      <a:lnTo>
                        <a:pt x="56" y="6"/>
                      </a:lnTo>
                      <a:lnTo>
                        <a:pt x="64" y="4"/>
                      </a:lnTo>
                      <a:lnTo>
                        <a:pt x="72" y="0"/>
                      </a:lnTo>
                      <a:lnTo>
                        <a:pt x="82" y="0"/>
                      </a:lnTo>
                      <a:lnTo>
                        <a:pt x="78" y="6"/>
                      </a:lnTo>
                      <a:lnTo>
                        <a:pt x="72" y="8"/>
                      </a:lnTo>
                      <a:lnTo>
                        <a:pt x="62" y="12"/>
                      </a:lnTo>
                      <a:lnTo>
                        <a:pt x="58" y="16"/>
                      </a:lnTo>
                      <a:lnTo>
                        <a:pt x="54" y="18"/>
                      </a:lnTo>
                      <a:lnTo>
                        <a:pt x="50" y="22"/>
                      </a:lnTo>
                      <a:lnTo>
                        <a:pt x="48" y="28"/>
                      </a:lnTo>
                      <a:lnTo>
                        <a:pt x="56" y="28"/>
                      </a:lnTo>
                      <a:lnTo>
                        <a:pt x="60" y="24"/>
                      </a:lnTo>
                      <a:lnTo>
                        <a:pt x="64" y="18"/>
                      </a:lnTo>
                      <a:lnTo>
                        <a:pt x="70" y="14"/>
                      </a:lnTo>
                      <a:lnTo>
                        <a:pt x="76" y="12"/>
                      </a:lnTo>
                      <a:lnTo>
                        <a:pt x="94" y="6"/>
                      </a:lnTo>
                      <a:lnTo>
                        <a:pt x="1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78" name="Freeform 57">
                  <a:extLst>
                    <a:ext uri="{FF2B5EF4-FFF2-40B4-BE49-F238E27FC236}">
                      <a16:creationId xmlns:a16="http://schemas.microsoft.com/office/drawing/2014/main" id="{B60F9744-4D82-4D31-885C-9772A4C09421}"/>
                    </a:ext>
                  </a:extLst>
                </p:cNvPr>
                <p:cNvSpPr>
                  <a:spLocks/>
                </p:cNvSpPr>
                <p:nvPr/>
              </p:nvSpPr>
              <p:spPr bwMode="ltGray">
                <a:xfrm>
                  <a:off x="1779" y="912"/>
                  <a:ext cx="32" cy="18"/>
                </a:xfrm>
                <a:custGeom>
                  <a:avLst/>
                  <a:gdLst/>
                  <a:ahLst/>
                  <a:cxnLst>
                    <a:cxn ang="0">
                      <a:pos x="16" y="2"/>
                    </a:cxn>
                    <a:cxn ang="0">
                      <a:pos x="28" y="0"/>
                    </a:cxn>
                    <a:cxn ang="0">
                      <a:pos x="30" y="0"/>
                    </a:cxn>
                    <a:cxn ang="0">
                      <a:pos x="32" y="2"/>
                    </a:cxn>
                    <a:cxn ang="0">
                      <a:pos x="30" y="6"/>
                    </a:cxn>
                    <a:cxn ang="0">
                      <a:pos x="28" y="10"/>
                    </a:cxn>
                    <a:cxn ang="0">
                      <a:pos x="22" y="14"/>
                    </a:cxn>
                    <a:cxn ang="0">
                      <a:pos x="14" y="18"/>
                    </a:cxn>
                    <a:cxn ang="0">
                      <a:pos x="6" y="18"/>
                    </a:cxn>
                    <a:cxn ang="0">
                      <a:pos x="2" y="16"/>
                    </a:cxn>
                    <a:cxn ang="0">
                      <a:pos x="0" y="14"/>
                    </a:cxn>
                    <a:cxn ang="0">
                      <a:pos x="2" y="10"/>
                    </a:cxn>
                    <a:cxn ang="0">
                      <a:pos x="8" y="6"/>
                    </a:cxn>
                    <a:cxn ang="0">
                      <a:pos x="12" y="2"/>
                    </a:cxn>
                    <a:cxn ang="0">
                      <a:pos x="18" y="2"/>
                    </a:cxn>
                    <a:cxn ang="0">
                      <a:pos x="18" y="0"/>
                    </a:cxn>
                    <a:cxn ang="0">
                      <a:pos x="16" y="2"/>
                    </a:cxn>
                  </a:cxnLst>
                  <a:rect l="0" t="0" r="r" b="b"/>
                  <a:pathLst>
                    <a:path w="32" h="18">
                      <a:moveTo>
                        <a:pt x="16" y="2"/>
                      </a:moveTo>
                      <a:lnTo>
                        <a:pt x="28" y="0"/>
                      </a:lnTo>
                      <a:lnTo>
                        <a:pt x="30" y="0"/>
                      </a:lnTo>
                      <a:lnTo>
                        <a:pt x="32" y="2"/>
                      </a:lnTo>
                      <a:lnTo>
                        <a:pt x="30" y="6"/>
                      </a:lnTo>
                      <a:lnTo>
                        <a:pt x="28" y="10"/>
                      </a:lnTo>
                      <a:lnTo>
                        <a:pt x="22" y="14"/>
                      </a:lnTo>
                      <a:lnTo>
                        <a:pt x="14" y="18"/>
                      </a:lnTo>
                      <a:lnTo>
                        <a:pt x="6" y="18"/>
                      </a:lnTo>
                      <a:lnTo>
                        <a:pt x="2" y="16"/>
                      </a:lnTo>
                      <a:lnTo>
                        <a:pt x="0" y="14"/>
                      </a:lnTo>
                      <a:lnTo>
                        <a:pt x="2" y="10"/>
                      </a:lnTo>
                      <a:lnTo>
                        <a:pt x="8" y="6"/>
                      </a:lnTo>
                      <a:lnTo>
                        <a:pt x="12" y="2"/>
                      </a:lnTo>
                      <a:lnTo>
                        <a:pt x="18" y="2"/>
                      </a:lnTo>
                      <a:lnTo>
                        <a:pt x="18" y="0"/>
                      </a:lnTo>
                      <a:lnTo>
                        <a:pt x="16"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7" name="Group 65">
                <a:extLst>
                  <a:ext uri="{FF2B5EF4-FFF2-40B4-BE49-F238E27FC236}">
                    <a16:creationId xmlns:a16="http://schemas.microsoft.com/office/drawing/2014/main" id="{D7081A3B-DB3F-4941-8D06-1E5B2DE6619E}"/>
                  </a:ext>
                </a:extLst>
              </p:cNvPr>
              <p:cNvGrpSpPr>
                <a:grpSpLocks/>
              </p:cNvGrpSpPr>
              <p:nvPr/>
            </p:nvGrpSpPr>
            <p:grpSpPr bwMode="ltGray">
              <a:xfrm>
                <a:off x="496956" y="938576"/>
                <a:ext cx="2273333" cy="1196424"/>
                <a:chOff x="209" y="870"/>
                <a:chExt cx="1520" cy="918"/>
              </a:xfrm>
              <a:grpFill/>
            </p:grpSpPr>
            <p:sp>
              <p:nvSpPr>
                <p:cNvPr id="754" name="Freeform 59">
                  <a:extLst>
                    <a:ext uri="{FF2B5EF4-FFF2-40B4-BE49-F238E27FC236}">
                      <a16:creationId xmlns:a16="http://schemas.microsoft.com/office/drawing/2014/main" id="{65732900-EC64-416C-B300-38E18A62FB47}"/>
                    </a:ext>
                  </a:extLst>
                </p:cNvPr>
                <p:cNvSpPr>
                  <a:spLocks/>
                </p:cNvSpPr>
                <p:nvPr/>
              </p:nvSpPr>
              <p:spPr bwMode="ltGray">
                <a:xfrm>
                  <a:off x="857" y="1242"/>
                  <a:ext cx="872" cy="434"/>
                </a:xfrm>
                <a:custGeom>
                  <a:avLst/>
                  <a:gdLst/>
                  <a:ahLst/>
                  <a:cxnLst>
                    <a:cxn ang="0">
                      <a:pos x="14" y="260"/>
                    </a:cxn>
                    <a:cxn ang="0">
                      <a:pos x="66" y="298"/>
                    </a:cxn>
                    <a:cxn ang="0">
                      <a:pos x="198" y="318"/>
                    </a:cxn>
                    <a:cxn ang="0">
                      <a:pos x="226" y="360"/>
                    </a:cxn>
                    <a:cxn ang="0">
                      <a:pos x="256" y="354"/>
                    </a:cxn>
                    <a:cxn ang="0">
                      <a:pos x="288" y="408"/>
                    </a:cxn>
                    <a:cxn ang="0">
                      <a:pos x="322" y="402"/>
                    </a:cxn>
                    <a:cxn ang="0">
                      <a:pos x="350" y="370"/>
                    </a:cxn>
                    <a:cxn ang="0">
                      <a:pos x="384" y="354"/>
                    </a:cxn>
                    <a:cxn ang="0">
                      <a:pos x="408" y="352"/>
                    </a:cxn>
                    <a:cxn ang="0">
                      <a:pos x="444" y="358"/>
                    </a:cxn>
                    <a:cxn ang="0">
                      <a:pos x="462" y="358"/>
                    </a:cxn>
                    <a:cxn ang="0">
                      <a:pos x="490" y="338"/>
                    </a:cxn>
                    <a:cxn ang="0">
                      <a:pos x="524" y="348"/>
                    </a:cxn>
                    <a:cxn ang="0">
                      <a:pos x="552" y="354"/>
                    </a:cxn>
                    <a:cxn ang="0">
                      <a:pos x="556" y="376"/>
                    </a:cxn>
                    <a:cxn ang="0">
                      <a:pos x="564" y="408"/>
                    </a:cxn>
                    <a:cxn ang="0">
                      <a:pos x="584" y="428"/>
                    </a:cxn>
                    <a:cxn ang="0">
                      <a:pos x="588" y="370"/>
                    </a:cxn>
                    <a:cxn ang="0">
                      <a:pos x="608" y="300"/>
                    </a:cxn>
                    <a:cxn ang="0">
                      <a:pos x="634" y="276"/>
                    </a:cxn>
                    <a:cxn ang="0">
                      <a:pos x="658" y="264"/>
                    </a:cxn>
                    <a:cxn ang="0">
                      <a:pos x="688" y="244"/>
                    </a:cxn>
                    <a:cxn ang="0">
                      <a:pos x="694" y="222"/>
                    </a:cxn>
                    <a:cxn ang="0">
                      <a:pos x="694" y="208"/>
                    </a:cxn>
                    <a:cxn ang="0">
                      <a:pos x="706" y="192"/>
                    </a:cxn>
                    <a:cxn ang="0">
                      <a:pos x="718" y="174"/>
                    </a:cxn>
                    <a:cxn ang="0">
                      <a:pos x="740" y="164"/>
                    </a:cxn>
                    <a:cxn ang="0">
                      <a:pos x="770" y="142"/>
                    </a:cxn>
                    <a:cxn ang="0">
                      <a:pos x="792" y="130"/>
                    </a:cxn>
                    <a:cxn ang="0">
                      <a:pos x="800" y="128"/>
                    </a:cxn>
                    <a:cxn ang="0">
                      <a:pos x="808" y="98"/>
                    </a:cxn>
                    <a:cxn ang="0">
                      <a:pos x="864" y="50"/>
                    </a:cxn>
                    <a:cxn ang="0">
                      <a:pos x="824" y="58"/>
                    </a:cxn>
                    <a:cxn ang="0">
                      <a:pos x="750" y="80"/>
                    </a:cxn>
                    <a:cxn ang="0">
                      <a:pos x="694" y="100"/>
                    </a:cxn>
                    <a:cxn ang="0">
                      <a:pos x="642" y="134"/>
                    </a:cxn>
                    <a:cxn ang="0">
                      <a:pos x="630" y="118"/>
                    </a:cxn>
                    <a:cxn ang="0">
                      <a:pos x="636" y="94"/>
                    </a:cxn>
                    <a:cxn ang="0">
                      <a:pos x="634" y="80"/>
                    </a:cxn>
                    <a:cxn ang="0">
                      <a:pos x="610" y="72"/>
                    </a:cxn>
                    <a:cxn ang="0">
                      <a:pos x="576" y="122"/>
                    </a:cxn>
                    <a:cxn ang="0">
                      <a:pos x="552" y="122"/>
                    </a:cxn>
                    <a:cxn ang="0">
                      <a:pos x="584" y="66"/>
                    </a:cxn>
                    <a:cxn ang="0">
                      <a:pos x="626" y="50"/>
                    </a:cxn>
                    <a:cxn ang="0">
                      <a:pos x="590" y="36"/>
                    </a:cxn>
                    <a:cxn ang="0">
                      <a:pos x="540" y="42"/>
                    </a:cxn>
                    <a:cxn ang="0">
                      <a:pos x="562" y="22"/>
                    </a:cxn>
                    <a:cxn ang="0">
                      <a:pos x="516" y="12"/>
                    </a:cxn>
                    <a:cxn ang="0">
                      <a:pos x="104" y="22"/>
                    </a:cxn>
                    <a:cxn ang="0">
                      <a:pos x="64" y="52"/>
                    </a:cxn>
                    <a:cxn ang="0">
                      <a:pos x="12" y="136"/>
                    </a:cxn>
                    <a:cxn ang="0">
                      <a:pos x="0" y="174"/>
                    </a:cxn>
                    <a:cxn ang="0">
                      <a:pos x="10" y="196"/>
                    </a:cxn>
                    <a:cxn ang="0">
                      <a:pos x="4" y="216"/>
                    </a:cxn>
                  </a:cxnLst>
                  <a:rect l="0" t="0" r="r" b="b"/>
                  <a:pathLst>
                    <a:path w="872" h="434">
                      <a:moveTo>
                        <a:pt x="4" y="226"/>
                      </a:moveTo>
                      <a:lnTo>
                        <a:pt x="4" y="228"/>
                      </a:lnTo>
                      <a:lnTo>
                        <a:pt x="4" y="230"/>
                      </a:lnTo>
                      <a:lnTo>
                        <a:pt x="2" y="236"/>
                      </a:lnTo>
                      <a:lnTo>
                        <a:pt x="4" y="244"/>
                      </a:lnTo>
                      <a:lnTo>
                        <a:pt x="6" y="254"/>
                      </a:lnTo>
                      <a:lnTo>
                        <a:pt x="14" y="260"/>
                      </a:lnTo>
                      <a:lnTo>
                        <a:pt x="26" y="264"/>
                      </a:lnTo>
                      <a:lnTo>
                        <a:pt x="30" y="266"/>
                      </a:lnTo>
                      <a:lnTo>
                        <a:pt x="32" y="268"/>
                      </a:lnTo>
                      <a:lnTo>
                        <a:pt x="40" y="278"/>
                      </a:lnTo>
                      <a:lnTo>
                        <a:pt x="44" y="290"/>
                      </a:lnTo>
                      <a:lnTo>
                        <a:pt x="46" y="300"/>
                      </a:lnTo>
                      <a:lnTo>
                        <a:pt x="66" y="298"/>
                      </a:lnTo>
                      <a:lnTo>
                        <a:pt x="74" y="298"/>
                      </a:lnTo>
                      <a:lnTo>
                        <a:pt x="80" y="300"/>
                      </a:lnTo>
                      <a:lnTo>
                        <a:pt x="124" y="326"/>
                      </a:lnTo>
                      <a:lnTo>
                        <a:pt x="174" y="326"/>
                      </a:lnTo>
                      <a:lnTo>
                        <a:pt x="178" y="316"/>
                      </a:lnTo>
                      <a:lnTo>
                        <a:pt x="194" y="318"/>
                      </a:lnTo>
                      <a:lnTo>
                        <a:pt x="198" y="318"/>
                      </a:lnTo>
                      <a:lnTo>
                        <a:pt x="204" y="316"/>
                      </a:lnTo>
                      <a:lnTo>
                        <a:pt x="206" y="324"/>
                      </a:lnTo>
                      <a:lnTo>
                        <a:pt x="212" y="328"/>
                      </a:lnTo>
                      <a:lnTo>
                        <a:pt x="216" y="332"/>
                      </a:lnTo>
                      <a:lnTo>
                        <a:pt x="220" y="336"/>
                      </a:lnTo>
                      <a:lnTo>
                        <a:pt x="224" y="356"/>
                      </a:lnTo>
                      <a:lnTo>
                        <a:pt x="226" y="360"/>
                      </a:lnTo>
                      <a:lnTo>
                        <a:pt x="230" y="364"/>
                      </a:lnTo>
                      <a:lnTo>
                        <a:pt x="234" y="366"/>
                      </a:lnTo>
                      <a:lnTo>
                        <a:pt x="238" y="366"/>
                      </a:lnTo>
                      <a:lnTo>
                        <a:pt x="244" y="364"/>
                      </a:lnTo>
                      <a:lnTo>
                        <a:pt x="250" y="360"/>
                      </a:lnTo>
                      <a:lnTo>
                        <a:pt x="254" y="354"/>
                      </a:lnTo>
                      <a:lnTo>
                        <a:pt x="256" y="354"/>
                      </a:lnTo>
                      <a:lnTo>
                        <a:pt x="262" y="354"/>
                      </a:lnTo>
                      <a:lnTo>
                        <a:pt x="270" y="354"/>
                      </a:lnTo>
                      <a:lnTo>
                        <a:pt x="276" y="358"/>
                      </a:lnTo>
                      <a:lnTo>
                        <a:pt x="278" y="366"/>
                      </a:lnTo>
                      <a:lnTo>
                        <a:pt x="282" y="374"/>
                      </a:lnTo>
                      <a:lnTo>
                        <a:pt x="286" y="392"/>
                      </a:lnTo>
                      <a:lnTo>
                        <a:pt x="288" y="408"/>
                      </a:lnTo>
                      <a:lnTo>
                        <a:pt x="290" y="412"/>
                      </a:lnTo>
                      <a:lnTo>
                        <a:pt x="294" y="414"/>
                      </a:lnTo>
                      <a:lnTo>
                        <a:pt x="302" y="420"/>
                      </a:lnTo>
                      <a:lnTo>
                        <a:pt x="320" y="426"/>
                      </a:lnTo>
                      <a:lnTo>
                        <a:pt x="322" y="426"/>
                      </a:lnTo>
                      <a:lnTo>
                        <a:pt x="322" y="408"/>
                      </a:lnTo>
                      <a:lnTo>
                        <a:pt x="322" y="402"/>
                      </a:lnTo>
                      <a:lnTo>
                        <a:pt x="324" y="394"/>
                      </a:lnTo>
                      <a:lnTo>
                        <a:pt x="328" y="388"/>
                      </a:lnTo>
                      <a:lnTo>
                        <a:pt x="332" y="382"/>
                      </a:lnTo>
                      <a:lnTo>
                        <a:pt x="338" y="378"/>
                      </a:lnTo>
                      <a:lnTo>
                        <a:pt x="340" y="374"/>
                      </a:lnTo>
                      <a:lnTo>
                        <a:pt x="342" y="370"/>
                      </a:lnTo>
                      <a:lnTo>
                        <a:pt x="350" y="370"/>
                      </a:lnTo>
                      <a:lnTo>
                        <a:pt x="358" y="368"/>
                      </a:lnTo>
                      <a:lnTo>
                        <a:pt x="370" y="360"/>
                      </a:lnTo>
                      <a:lnTo>
                        <a:pt x="372" y="358"/>
                      </a:lnTo>
                      <a:lnTo>
                        <a:pt x="374" y="356"/>
                      </a:lnTo>
                      <a:lnTo>
                        <a:pt x="374" y="354"/>
                      </a:lnTo>
                      <a:lnTo>
                        <a:pt x="378" y="352"/>
                      </a:lnTo>
                      <a:lnTo>
                        <a:pt x="384" y="354"/>
                      </a:lnTo>
                      <a:lnTo>
                        <a:pt x="386" y="352"/>
                      </a:lnTo>
                      <a:lnTo>
                        <a:pt x="386" y="350"/>
                      </a:lnTo>
                      <a:lnTo>
                        <a:pt x="388" y="348"/>
                      </a:lnTo>
                      <a:lnTo>
                        <a:pt x="392" y="348"/>
                      </a:lnTo>
                      <a:lnTo>
                        <a:pt x="398" y="348"/>
                      </a:lnTo>
                      <a:lnTo>
                        <a:pt x="404" y="350"/>
                      </a:lnTo>
                      <a:lnTo>
                        <a:pt x="408" y="352"/>
                      </a:lnTo>
                      <a:lnTo>
                        <a:pt x="414" y="354"/>
                      </a:lnTo>
                      <a:lnTo>
                        <a:pt x="418" y="352"/>
                      </a:lnTo>
                      <a:lnTo>
                        <a:pt x="424" y="352"/>
                      </a:lnTo>
                      <a:lnTo>
                        <a:pt x="430" y="356"/>
                      </a:lnTo>
                      <a:lnTo>
                        <a:pt x="434" y="358"/>
                      </a:lnTo>
                      <a:lnTo>
                        <a:pt x="440" y="360"/>
                      </a:lnTo>
                      <a:lnTo>
                        <a:pt x="444" y="358"/>
                      </a:lnTo>
                      <a:lnTo>
                        <a:pt x="450" y="356"/>
                      </a:lnTo>
                      <a:lnTo>
                        <a:pt x="452" y="358"/>
                      </a:lnTo>
                      <a:lnTo>
                        <a:pt x="454" y="360"/>
                      </a:lnTo>
                      <a:lnTo>
                        <a:pt x="456" y="362"/>
                      </a:lnTo>
                      <a:lnTo>
                        <a:pt x="460" y="362"/>
                      </a:lnTo>
                      <a:lnTo>
                        <a:pt x="462" y="362"/>
                      </a:lnTo>
                      <a:lnTo>
                        <a:pt x="462" y="358"/>
                      </a:lnTo>
                      <a:lnTo>
                        <a:pt x="458" y="356"/>
                      </a:lnTo>
                      <a:lnTo>
                        <a:pt x="456" y="354"/>
                      </a:lnTo>
                      <a:lnTo>
                        <a:pt x="456" y="340"/>
                      </a:lnTo>
                      <a:lnTo>
                        <a:pt x="466" y="338"/>
                      </a:lnTo>
                      <a:lnTo>
                        <a:pt x="474" y="336"/>
                      </a:lnTo>
                      <a:lnTo>
                        <a:pt x="486" y="340"/>
                      </a:lnTo>
                      <a:lnTo>
                        <a:pt x="490" y="338"/>
                      </a:lnTo>
                      <a:lnTo>
                        <a:pt x="494" y="336"/>
                      </a:lnTo>
                      <a:lnTo>
                        <a:pt x="510" y="336"/>
                      </a:lnTo>
                      <a:lnTo>
                        <a:pt x="512" y="338"/>
                      </a:lnTo>
                      <a:lnTo>
                        <a:pt x="516" y="340"/>
                      </a:lnTo>
                      <a:lnTo>
                        <a:pt x="522" y="342"/>
                      </a:lnTo>
                      <a:lnTo>
                        <a:pt x="524" y="346"/>
                      </a:lnTo>
                      <a:lnTo>
                        <a:pt x="524" y="348"/>
                      </a:lnTo>
                      <a:lnTo>
                        <a:pt x="524" y="352"/>
                      </a:lnTo>
                      <a:lnTo>
                        <a:pt x="530" y="350"/>
                      </a:lnTo>
                      <a:lnTo>
                        <a:pt x="532" y="348"/>
                      </a:lnTo>
                      <a:lnTo>
                        <a:pt x="542" y="344"/>
                      </a:lnTo>
                      <a:lnTo>
                        <a:pt x="550" y="346"/>
                      </a:lnTo>
                      <a:lnTo>
                        <a:pt x="552" y="350"/>
                      </a:lnTo>
                      <a:lnTo>
                        <a:pt x="552" y="354"/>
                      </a:lnTo>
                      <a:lnTo>
                        <a:pt x="554" y="356"/>
                      </a:lnTo>
                      <a:lnTo>
                        <a:pt x="556" y="360"/>
                      </a:lnTo>
                      <a:lnTo>
                        <a:pt x="558" y="362"/>
                      </a:lnTo>
                      <a:lnTo>
                        <a:pt x="562" y="364"/>
                      </a:lnTo>
                      <a:lnTo>
                        <a:pt x="560" y="370"/>
                      </a:lnTo>
                      <a:lnTo>
                        <a:pt x="558" y="372"/>
                      </a:lnTo>
                      <a:lnTo>
                        <a:pt x="556" y="376"/>
                      </a:lnTo>
                      <a:lnTo>
                        <a:pt x="556" y="380"/>
                      </a:lnTo>
                      <a:lnTo>
                        <a:pt x="558" y="382"/>
                      </a:lnTo>
                      <a:lnTo>
                        <a:pt x="560" y="386"/>
                      </a:lnTo>
                      <a:lnTo>
                        <a:pt x="558" y="388"/>
                      </a:lnTo>
                      <a:lnTo>
                        <a:pt x="558" y="390"/>
                      </a:lnTo>
                      <a:lnTo>
                        <a:pt x="558" y="400"/>
                      </a:lnTo>
                      <a:lnTo>
                        <a:pt x="564" y="408"/>
                      </a:lnTo>
                      <a:lnTo>
                        <a:pt x="564" y="416"/>
                      </a:lnTo>
                      <a:lnTo>
                        <a:pt x="566" y="422"/>
                      </a:lnTo>
                      <a:lnTo>
                        <a:pt x="570" y="428"/>
                      </a:lnTo>
                      <a:lnTo>
                        <a:pt x="574" y="432"/>
                      </a:lnTo>
                      <a:lnTo>
                        <a:pt x="578" y="434"/>
                      </a:lnTo>
                      <a:lnTo>
                        <a:pt x="584" y="434"/>
                      </a:lnTo>
                      <a:lnTo>
                        <a:pt x="584" y="428"/>
                      </a:lnTo>
                      <a:lnTo>
                        <a:pt x="588" y="420"/>
                      </a:lnTo>
                      <a:lnTo>
                        <a:pt x="590" y="414"/>
                      </a:lnTo>
                      <a:lnTo>
                        <a:pt x="592" y="408"/>
                      </a:lnTo>
                      <a:lnTo>
                        <a:pt x="592" y="398"/>
                      </a:lnTo>
                      <a:lnTo>
                        <a:pt x="594" y="388"/>
                      </a:lnTo>
                      <a:lnTo>
                        <a:pt x="592" y="380"/>
                      </a:lnTo>
                      <a:lnTo>
                        <a:pt x="588" y="370"/>
                      </a:lnTo>
                      <a:lnTo>
                        <a:pt x="586" y="358"/>
                      </a:lnTo>
                      <a:lnTo>
                        <a:pt x="584" y="348"/>
                      </a:lnTo>
                      <a:lnTo>
                        <a:pt x="586" y="332"/>
                      </a:lnTo>
                      <a:lnTo>
                        <a:pt x="590" y="322"/>
                      </a:lnTo>
                      <a:lnTo>
                        <a:pt x="598" y="310"/>
                      </a:lnTo>
                      <a:lnTo>
                        <a:pt x="606" y="300"/>
                      </a:lnTo>
                      <a:lnTo>
                        <a:pt x="608" y="300"/>
                      </a:lnTo>
                      <a:lnTo>
                        <a:pt x="612" y="298"/>
                      </a:lnTo>
                      <a:lnTo>
                        <a:pt x="616" y="296"/>
                      </a:lnTo>
                      <a:lnTo>
                        <a:pt x="618" y="294"/>
                      </a:lnTo>
                      <a:lnTo>
                        <a:pt x="624" y="292"/>
                      </a:lnTo>
                      <a:lnTo>
                        <a:pt x="626" y="290"/>
                      </a:lnTo>
                      <a:lnTo>
                        <a:pt x="632" y="282"/>
                      </a:lnTo>
                      <a:lnTo>
                        <a:pt x="634" y="276"/>
                      </a:lnTo>
                      <a:lnTo>
                        <a:pt x="638" y="274"/>
                      </a:lnTo>
                      <a:lnTo>
                        <a:pt x="644" y="274"/>
                      </a:lnTo>
                      <a:lnTo>
                        <a:pt x="644" y="272"/>
                      </a:lnTo>
                      <a:lnTo>
                        <a:pt x="646" y="272"/>
                      </a:lnTo>
                      <a:lnTo>
                        <a:pt x="650" y="272"/>
                      </a:lnTo>
                      <a:lnTo>
                        <a:pt x="654" y="268"/>
                      </a:lnTo>
                      <a:lnTo>
                        <a:pt x="658" y="264"/>
                      </a:lnTo>
                      <a:lnTo>
                        <a:pt x="660" y="260"/>
                      </a:lnTo>
                      <a:lnTo>
                        <a:pt x="668" y="258"/>
                      </a:lnTo>
                      <a:lnTo>
                        <a:pt x="672" y="258"/>
                      </a:lnTo>
                      <a:lnTo>
                        <a:pt x="678" y="254"/>
                      </a:lnTo>
                      <a:lnTo>
                        <a:pt x="676" y="250"/>
                      </a:lnTo>
                      <a:lnTo>
                        <a:pt x="678" y="246"/>
                      </a:lnTo>
                      <a:lnTo>
                        <a:pt x="688" y="244"/>
                      </a:lnTo>
                      <a:lnTo>
                        <a:pt x="690" y="242"/>
                      </a:lnTo>
                      <a:lnTo>
                        <a:pt x="692" y="240"/>
                      </a:lnTo>
                      <a:lnTo>
                        <a:pt x="696" y="238"/>
                      </a:lnTo>
                      <a:lnTo>
                        <a:pt x="698" y="234"/>
                      </a:lnTo>
                      <a:lnTo>
                        <a:pt x="696" y="230"/>
                      </a:lnTo>
                      <a:lnTo>
                        <a:pt x="696" y="226"/>
                      </a:lnTo>
                      <a:lnTo>
                        <a:pt x="694" y="222"/>
                      </a:lnTo>
                      <a:lnTo>
                        <a:pt x="692" y="218"/>
                      </a:lnTo>
                      <a:lnTo>
                        <a:pt x="690" y="216"/>
                      </a:lnTo>
                      <a:lnTo>
                        <a:pt x="688" y="214"/>
                      </a:lnTo>
                      <a:lnTo>
                        <a:pt x="694" y="214"/>
                      </a:lnTo>
                      <a:lnTo>
                        <a:pt x="692" y="214"/>
                      </a:lnTo>
                      <a:lnTo>
                        <a:pt x="692" y="212"/>
                      </a:lnTo>
                      <a:lnTo>
                        <a:pt x="694" y="208"/>
                      </a:lnTo>
                      <a:lnTo>
                        <a:pt x="700" y="210"/>
                      </a:lnTo>
                      <a:lnTo>
                        <a:pt x="704" y="208"/>
                      </a:lnTo>
                      <a:lnTo>
                        <a:pt x="706" y="206"/>
                      </a:lnTo>
                      <a:lnTo>
                        <a:pt x="706" y="198"/>
                      </a:lnTo>
                      <a:lnTo>
                        <a:pt x="702" y="190"/>
                      </a:lnTo>
                      <a:lnTo>
                        <a:pt x="702" y="188"/>
                      </a:lnTo>
                      <a:lnTo>
                        <a:pt x="706" y="192"/>
                      </a:lnTo>
                      <a:lnTo>
                        <a:pt x="708" y="196"/>
                      </a:lnTo>
                      <a:lnTo>
                        <a:pt x="714" y="196"/>
                      </a:lnTo>
                      <a:lnTo>
                        <a:pt x="716" y="194"/>
                      </a:lnTo>
                      <a:lnTo>
                        <a:pt x="718" y="188"/>
                      </a:lnTo>
                      <a:lnTo>
                        <a:pt x="718" y="168"/>
                      </a:lnTo>
                      <a:lnTo>
                        <a:pt x="718" y="172"/>
                      </a:lnTo>
                      <a:lnTo>
                        <a:pt x="718" y="174"/>
                      </a:lnTo>
                      <a:lnTo>
                        <a:pt x="720" y="174"/>
                      </a:lnTo>
                      <a:lnTo>
                        <a:pt x="720" y="178"/>
                      </a:lnTo>
                      <a:lnTo>
                        <a:pt x="722" y="182"/>
                      </a:lnTo>
                      <a:lnTo>
                        <a:pt x="726" y="176"/>
                      </a:lnTo>
                      <a:lnTo>
                        <a:pt x="732" y="172"/>
                      </a:lnTo>
                      <a:lnTo>
                        <a:pt x="734" y="172"/>
                      </a:lnTo>
                      <a:lnTo>
                        <a:pt x="740" y="164"/>
                      </a:lnTo>
                      <a:lnTo>
                        <a:pt x="744" y="158"/>
                      </a:lnTo>
                      <a:lnTo>
                        <a:pt x="742" y="150"/>
                      </a:lnTo>
                      <a:lnTo>
                        <a:pt x="744" y="148"/>
                      </a:lnTo>
                      <a:lnTo>
                        <a:pt x="746" y="146"/>
                      </a:lnTo>
                      <a:lnTo>
                        <a:pt x="756" y="146"/>
                      </a:lnTo>
                      <a:lnTo>
                        <a:pt x="766" y="146"/>
                      </a:lnTo>
                      <a:lnTo>
                        <a:pt x="770" y="142"/>
                      </a:lnTo>
                      <a:lnTo>
                        <a:pt x="752" y="142"/>
                      </a:lnTo>
                      <a:lnTo>
                        <a:pt x="760" y="140"/>
                      </a:lnTo>
                      <a:lnTo>
                        <a:pt x="770" y="140"/>
                      </a:lnTo>
                      <a:lnTo>
                        <a:pt x="776" y="138"/>
                      </a:lnTo>
                      <a:lnTo>
                        <a:pt x="786" y="134"/>
                      </a:lnTo>
                      <a:lnTo>
                        <a:pt x="790" y="132"/>
                      </a:lnTo>
                      <a:lnTo>
                        <a:pt x="792" y="130"/>
                      </a:lnTo>
                      <a:lnTo>
                        <a:pt x="802" y="132"/>
                      </a:lnTo>
                      <a:lnTo>
                        <a:pt x="808" y="130"/>
                      </a:lnTo>
                      <a:lnTo>
                        <a:pt x="812" y="128"/>
                      </a:lnTo>
                      <a:lnTo>
                        <a:pt x="810" y="124"/>
                      </a:lnTo>
                      <a:lnTo>
                        <a:pt x="808" y="126"/>
                      </a:lnTo>
                      <a:lnTo>
                        <a:pt x="806" y="128"/>
                      </a:lnTo>
                      <a:lnTo>
                        <a:pt x="800" y="128"/>
                      </a:lnTo>
                      <a:lnTo>
                        <a:pt x="802" y="126"/>
                      </a:lnTo>
                      <a:lnTo>
                        <a:pt x="802" y="122"/>
                      </a:lnTo>
                      <a:lnTo>
                        <a:pt x="800" y="118"/>
                      </a:lnTo>
                      <a:lnTo>
                        <a:pt x="802" y="112"/>
                      </a:lnTo>
                      <a:lnTo>
                        <a:pt x="804" y="108"/>
                      </a:lnTo>
                      <a:lnTo>
                        <a:pt x="806" y="104"/>
                      </a:lnTo>
                      <a:lnTo>
                        <a:pt x="808" y="98"/>
                      </a:lnTo>
                      <a:lnTo>
                        <a:pt x="814" y="94"/>
                      </a:lnTo>
                      <a:lnTo>
                        <a:pt x="822" y="90"/>
                      </a:lnTo>
                      <a:lnTo>
                        <a:pt x="838" y="84"/>
                      </a:lnTo>
                      <a:lnTo>
                        <a:pt x="854" y="80"/>
                      </a:lnTo>
                      <a:lnTo>
                        <a:pt x="870" y="74"/>
                      </a:lnTo>
                      <a:lnTo>
                        <a:pt x="864" y="54"/>
                      </a:lnTo>
                      <a:lnTo>
                        <a:pt x="864" y="50"/>
                      </a:lnTo>
                      <a:lnTo>
                        <a:pt x="866" y="46"/>
                      </a:lnTo>
                      <a:lnTo>
                        <a:pt x="872" y="38"/>
                      </a:lnTo>
                      <a:lnTo>
                        <a:pt x="852" y="32"/>
                      </a:lnTo>
                      <a:lnTo>
                        <a:pt x="846" y="34"/>
                      </a:lnTo>
                      <a:lnTo>
                        <a:pt x="840" y="38"/>
                      </a:lnTo>
                      <a:lnTo>
                        <a:pt x="830" y="52"/>
                      </a:lnTo>
                      <a:lnTo>
                        <a:pt x="824" y="58"/>
                      </a:lnTo>
                      <a:lnTo>
                        <a:pt x="820" y="66"/>
                      </a:lnTo>
                      <a:lnTo>
                        <a:pt x="814" y="70"/>
                      </a:lnTo>
                      <a:lnTo>
                        <a:pt x="804" y="72"/>
                      </a:lnTo>
                      <a:lnTo>
                        <a:pt x="798" y="74"/>
                      </a:lnTo>
                      <a:lnTo>
                        <a:pt x="766" y="74"/>
                      </a:lnTo>
                      <a:lnTo>
                        <a:pt x="758" y="78"/>
                      </a:lnTo>
                      <a:lnTo>
                        <a:pt x="750" y="80"/>
                      </a:lnTo>
                      <a:lnTo>
                        <a:pt x="738" y="90"/>
                      </a:lnTo>
                      <a:lnTo>
                        <a:pt x="724" y="100"/>
                      </a:lnTo>
                      <a:lnTo>
                        <a:pt x="718" y="102"/>
                      </a:lnTo>
                      <a:lnTo>
                        <a:pt x="712" y="104"/>
                      </a:lnTo>
                      <a:lnTo>
                        <a:pt x="706" y="102"/>
                      </a:lnTo>
                      <a:lnTo>
                        <a:pt x="700" y="100"/>
                      </a:lnTo>
                      <a:lnTo>
                        <a:pt x="694" y="100"/>
                      </a:lnTo>
                      <a:lnTo>
                        <a:pt x="692" y="102"/>
                      </a:lnTo>
                      <a:lnTo>
                        <a:pt x="688" y="106"/>
                      </a:lnTo>
                      <a:lnTo>
                        <a:pt x="686" y="110"/>
                      </a:lnTo>
                      <a:lnTo>
                        <a:pt x="684" y="116"/>
                      </a:lnTo>
                      <a:lnTo>
                        <a:pt x="672" y="122"/>
                      </a:lnTo>
                      <a:lnTo>
                        <a:pt x="658" y="128"/>
                      </a:lnTo>
                      <a:lnTo>
                        <a:pt x="642" y="134"/>
                      </a:lnTo>
                      <a:lnTo>
                        <a:pt x="632" y="136"/>
                      </a:lnTo>
                      <a:lnTo>
                        <a:pt x="622" y="134"/>
                      </a:lnTo>
                      <a:lnTo>
                        <a:pt x="618" y="134"/>
                      </a:lnTo>
                      <a:lnTo>
                        <a:pt x="618" y="132"/>
                      </a:lnTo>
                      <a:lnTo>
                        <a:pt x="618" y="126"/>
                      </a:lnTo>
                      <a:lnTo>
                        <a:pt x="622" y="122"/>
                      </a:lnTo>
                      <a:lnTo>
                        <a:pt x="630" y="118"/>
                      </a:lnTo>
                      <a:lnTo>
                        <a:pt x="636" y="112"/>
                      </a:lnTo>
                      <a:lnTo>
                        <a:pt x="640" y="108"/>
                      </a:lnTo>
                      <a:lnTo>
                        <a:pt x="640" y="106"/>
                      </a:lnTo>
                      <a:lnTo>
                        <a:pt x="638" y="104"/>
                      </a:lnTo>
                      <a:lnTo>
                        <a:pt x="636" y="102"/>
                      </a:lnTo>
                      <a:lnTo>
                        <a:pt x="638" y="96"/>
                      </a:lnTo>
                      <a:lnTo>
                        <a:pt x="636" y="94"/>
                      </a:lnTo>
                      <a:lnTo>
                        <a:pt x="634" y="88"/>
                      </a:lnTo>
                      <a:lnTo>
                        <a:pt x="632" y="92"/>
                      </a:lnTo>
                      <a:lnTo>
                        <a:pt x="630" y="96"/>
                      </a:lnTo>
                      <a:lnTo>
                        <a:pt x="622" y="96"/>
                      </a:lnTo>
                      <a:lnTo>
                        <a:pt x="626" y="90"/>
                      </a:lnTo>
                      <a:lnTo>
                        <a:pt x="632" y="86"/>
                      </a:lnTo>
                      <a:lnTo>
                        <a:pt x="634" y="80"/>
                      </a:lnTo>
                      <a:lnTo>
                        <a:pt x="636" y="72"/>
                      </a:lnTo>
                      <a:lnTo>
                        <a:pt x="636" y="68"/>
                      </a:lnTo>
                      <a:lnTo>
                        <a:pt x="632" y="66"/>
                      </a:lnTo>
                      <a:lnTo>
                        <a:pt x="630" y="64"/>
                      </a:lnTo>
                      <a:lnTo>
                        <a:pt x="622" y="64"/>
                      </a:lnTo>
                      <a:lnTo>
                        <a:pt x="618" y="64"/>
                      </a:lnTo>
                      <a:lnTo>
                        <a:pt x="610" y="72"/>
                      </a:lnTo>
                      <a:lnTo>
                        <a:pt x="602" y="78"/>
                      </a:lnTo>
                      <a:lnTo>
                        <a:pt x="592" y="82"/>
                      </a:lnTo>
                      <a:lnTo>
                        <a:pt x="584" y="92"/>
                      </a:lnTo>
                      <a:lnTo>
                        <a:pt x="582" y="96"/>
                      </a:lnTo>
                      <a:lnTo>
                        <a:pt x="580" y="104"/>
                      </a:lnTo>
                      <a:lnTo>
                        <a:pt x="578" y="116"/>
                      </a:lnTo>
                      <a:lnTo>
                        <a:pt x="576" y="122"/>
                      </a:lnTo>
                      <a:lnTo>
                        <a:pt x="572" y="128"/>
                      </a:lnTo>
                      <a:lnTo>
                        <a:pt x="566" y="132"/>
                      </a:lnTo>
                      <a:lnTo>
                        <a:pt x="558" y="134"/>
                      </a:lnTo>
                      <a:lnTo>
                        <a:pt x="554" y="132"/>
                      </a:lnTo>
                      <a:lnTo>
                        <a:pt x="552" y="130"/>
                      </a:lnTo>
                      <a:lnTo>
                        <a:pt x="550" y="128"/>
                      </a:lnTo>
                      <a:lnTo>
                        <a:pt x="552" y="122"/>
                      </a:lnTo>
                      <a:lnTo>
                        <a:pt x="554" y="114"/>
                      </a:lnTo>
                      <a:lnTo>
                        <a:pt x="560" y="102"/>
                      </a:lnTo>
                      <a:lnTo>
                        <a:pt x="568" y="90"/>
                      </a:lnTo>
                      <a:lnTo>
                        <a:pt x="576" y="80"/>
                      </a:lnTo>
                      <a:lnTo>
                        <a:pt x="576" y="78"/>
                      </a:lnTo>
                      <a:lnTo>
                        <a:pt x="578" y="74"/>
                      </a:lnTo>
                      <a:lnTo>
                        <a:pt x="584" y="66"/>
                      </a:lnTo>
                      <a:lnTo>
                        <a:pt x="594" y="60"/>
                      </a:lnTo>
                      <a:lnTo>
                        <a:pt x="602" y="58"/>
                      </a:lnTo>
                      <a:lnTo>
                        <a:pt x="620" y="58"/>
                      </a:lnTo>
                      <a:lnTo>
                        <a:pt x="624" y="56"/>
                      </a:lnTo>
                      <a:lnTo>
                        <a:pt x="628" y="56"/>
                      </a:lnTo>
                      <a:lnTo>
                        <a:pt x="634" y="52"/>
                      </a:lnTo>
                      <a:lnTo>
                        <a:pt x="626" y="50"/>
                      </a:lnTo>
                      <a:lnTo>
                        <a:pt x="618" y="50"/>
                      </a:lnTo>
                      <a:lnTo>
                        <a:pt x="612" y="50"/>
                      </a:lnTo>
                      <a:lnTo>
                        <a:pt x="606" y="48"/>
                      </a:lnTo>
                      <a:lnTo>
                        <a:pt x="596" y="46"/>
                      </a:lnTo>
                      <a:lnTo>
                        <a:pt x="592" y="44"/>
                      </a:lnTo>
                      <a:lnTo>
                        <a:pt x="590" y="40"/>
                      </a:lnTo>
                      <a:lnTo>
                        <a:pt x="590" y="36"/>
                      </a:lnTo>
                      <a:lnTo>
                        <a:pt x="584" y="36"/>
                      </a:lnTo>
                      <a:lnTo>
                        <a:pt x="582" y="36"/>
                      </a:lnTo>
                      <a:lnTo>
                        <a:pt x="580" y="34"/>
                      </a:lnTo>
                      <a:lnTo>
                        <a:pt x="586" y="30"/>
                      </a:lnTo>
                      <a:lnTo>
                        <a:pt x="564" y="38"/>
                      </a:lnTo>
                      <a:lnTo>
                        <a:pt x="550" y="40"/>
                      </a:lnTo>
                      <a:lnTo>
                        <a:pt x="540" y="42"/>
                      </a:lnTo>
                      <a:lnTo>
                        <a:pt x="536" y="42"/>
                      </a:lnTo>
                      <a:lnTo>
                        <a:pt x="532" y="42"/>
                      </a:lnTo>
                      <a:lnTo>
                        <a:pt x="528" y="40"/>
                      </a:lnTo>
                      <a:lnTo>
                        <a:pt x="536" y="34"/>
                      </a:lnTo>
                      <a:lnTo>
                        <a:pt x="544" y="30"/>
                      </a:lnTo>
                      <a:lnTo>
                        <a:pt x="552" y="26"/>
                      </a:lnTo>
                      <a:lnTo>
                        <a:pt x="562" y="22"/>
                      </a:lnTo>
                      <a:lnTo>
                        <a:pt x="550" y="20"/>
                      </a:lnTo>
                      <a:lnTo>
                        <a:pt x="540" y="16"/>
                      </a:lnTo>
                      <a:lnTo>
                        <a:pt x="540" y="18"/>
                      </a:lnTo>
                      <a:lnTo>
                        <a:pt x="534" y="16"/>
                      </a:lnTo>
                      <a:lnTo>
                        <a:pt x="528" y="14"/>
                      </a:lnTo>
                      <a:lnTo>
                        <a:pt x="522" y="14"/>
                      </a:lnTo>
                      <a:lnTo>
                        <a:pt x="516" y="12"/>
                      </a:lnTo>
                      <a:lnTo>
                        <a:pt x="510" y="10"/>
                      </a:lnTo>
                      <a:lnTo>
                        <a:pt x="506" y="6"/>
                      </a:lnTo>
                      <a:lnTo>
                        <a:pt x="506" y="0"/>
                      </a:lnTo>
                      <a:lnTo>
                        <a:pt x="112" y="0"/>
                      </a:lnTo>
                      <a:lnTo>
                        <a:pt x="110" y="6"/>
                      </a:lnTo>
                      <a:lnTo>
                        <a:pt x="106" y="14"/>
                      </a:lnTo>
                      <a:lnTo>
                        <a:pt x="104" y="22"/>
                      </a:lnTo>
                      <a:lnTo>
                        <a:pt x="100" y="24"/>
                      </a:lnTo>
                      <a:lnTo>
                        <a:pt x="96" y="26"/>
                      </a:lnTo>
                      <a:lnTo>
                        <a:pt x="94" y="22"/>
                      </a:lnTo>
                      <a:lnTo>
                        <a:pt x="92" y="20"/>
                      </a:lnTo>
                      <a:lnTo>
                        <a:pt x="82" y="16"/>
                      </a:lnTo>
                      <a:lnTo>
                        <a:pt x="78" y="26"/>
                      </a:lnTo>
                      <a:lnTo>
                        <a:pt x="64" y="52"/>
                      </a:lnTo>
                      <a:lnTo>
                        <a:pt x="48" y="80"/>
                      </a:lnTo>
                      <a:lnTo>
                        <a:pt x="40" y="90"/>
                      </a:lnTo>
                      <a:lnTo>
                        <a:pt x="32" y="98"/>
                      </a:lnTo>
                      <a:lnTo>
                        <a:pt x="26" y="106"/>
                      </a:lnTo>
                      <a:lnTo>
                        <a:pt x="20" y="114"/>
                      </a:lnTo>
                      <a:lnTo>
                        <a:pt x="14" y="126"/>
                      </a:lnTo>
                      <a:lnTo>
                        <a:pt x="12" y="136"/>
                      </a:lnTo>
                      <a:lnTo>
                        <a:pt x="8" y="146"/>
                      </a:lnTo>
                      <a:lnTo>
                        <a:pt x="2" y="158"/>
                      </a:lnTo>
                      <a:lnTo>
                        <a:pt x="2" y="162"/>
                      </a:lnTo>
                      <a:lnTo>
                        <a:pt x="2" y="166"/>
                      </a:lnTo>
                      <a:lnTo>
                        <a:pt x="2" y="170"/>
                      </a:lnTo>
                      <a:lnTo>
                        <a:pt x="0" y="172"/>
                      </a:lnTo>
                      <a:lnTo>
                        <a:pt x="0" y="174"/>
                      </a:lnTo>
                      <a:lnTo>
                        <a:pt x="0" y="178"/>
                      </a:lnTo>
                      <a:lnTo>
                        <a:pt x="2" y="190"/>
                      </a:lnTo>
                      <a:lnTo>
                        <a:pt x="4" y="198"/>
                      </a:lnTo>
                      <a:lnTo>
                        <a:pt x="6" y="196"/>
                      </a:lnTo>
                      <a:lnTo>
                        <a:pt x="10" y="194"/>
                      </a:lnTo>
                      <a:lnTo>
                        <a:pt x="18" y="196"/>
                      </a:lnTo>
                      <a:lnTo>
                        <a:pt x="10" y="196"/>
                      </a:lnTo>
                      <a:lnTo>
                        <a:pt x="8" y="198"/>
                      </a:lnTo>
                      <a:lnTo>
                        <a:pt x="6" y="200"/>
                      </a:lnTo>
                      <a:lnTo>
                        <a:pt x="8" y="204"/>
                      </a:lnTo>
                      <a:lnTo>
                        <a:pt x="4" y="202"/>
                      </a:lnTo>
                      <a:lnTo>
                        <a:pt x="2" y="206"/>
                      </a:lnTo>
                      <a:lnTo>
                        <a:pt x="4" y="214"/>
                      </a:lnTo>
                      <a:lnTo>
                        <a:pt x="4" y="216"/>
                      </a:lnTo>
                      <a:lnTo>
                        <a:pt x="6" y="216"/>
                      </a:lnTo>
                      <a:lnTo>
                        <a:pt x="6" y="220"/>
                      </a:lnTo>
                      <a:lnTo>
                        <a:pt x="6" y="222"/>
                      </a:lnTo>
                      <a:lnTo>
                        <a:pt x="4" y="2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5" name="Freeform 60">
                  <a:extLst>
                    <a:ext uri="{FF2B5EF4-FFF2-40B4-BE49-F238E27FC236}">
                      <a16:creationId xmlns:a16="http://schemas.microsoft.com/office/drawing/2014/main" id="{3FB0CCD1-9335-4508-BFB2-1CAE27FB0DA5}"/>
                    </a:ext>
                  </a:extLst>
                </p:cNvPr>
                <p:cNvSpPr>
                  <a:spLocks/>
                </p:cNvSpPr>
                <p:nvPr/>
              </p:nvSpPr>
              <p:spPr bwMode="ltGray">
                <a:xfrm>
                  <a:off x="479" y="870"/>
                  <a:ext cx="574" cy="278"/>
                </a:xfrm>
                <a:custGeom>
                  <a:avLst/>
                  <a:gdLst/>
                  <a:ahLst/>
                  <a:cxnLst>
                    <a:cxn ang="0">
                      <a:pos x="376" y="184"/>
                    </a:cxn>
                    <a:cxn ang="0">
                      <a:pos x="350" y="176"/>
                    </a:cxn>
                    <a:cxn ang="0">
                      <a:pos x="338" y="168"/>
                    </a:cxn>
                    <a:cxn ang="0">
                      <a:pos x="308" y="184"/>
                    </a:cxn>
                    <a:cxn ang="0">
                      <a:pos x="282" y="192"/>
                    </a:cxn>
                    <a:cxn ang="0">
                      <a:pos x="262" y="194"/>
                    </a:cxn>
                    <a:cxn ang="0">
                      <a:pos x="286" y="178"/>
                    </a:cxn>
                    <a:cxn ang="0">
                      <a:pos x="282" y="174"/>
                    </a:cxn>
                    <a:cxn ang="0">
                      <a:pos x="246" y="192"/>
                    </a:cxn>
                    <a:cxn ang="0">
                      <a:pos x="230" y="202"/>
                    </a:cxn>
                    <a:cxn ang="0">
                      <a:pos x="206" y="214"/>
                    </a:cxn>
                    <a:cxn ang="0">
                      <a:pos x="172" y="224"/>
                    </a:cxn>
                    <a:cxn ang="0">
                      <a:pos x="154" y="234"/>
                    </a:cxn>
                    <a:cxn ang="0">
                      <a:pos x="86" y="258"/>
                    </a:cxn>
                    <a:cxn ang="0">
                      <a:pos x="62" y="262"/>
                    </a:cxn>
                    <a:cxn ang="0">
                      <a:pos x="48" y="264"/>
                    </a:cxn>
                    <a:cxn ang="0">
                      <a:pos x="14" y="278"/>
                    </a:cxn>
                    <a:cxn ang="0">
                      <a:pos x="14" y="270"/>
                    </a:cxn>
                    <a:cxn ang="0">
                      <a:pos x="76" y="256"/>
                    </a:cxn>
                    <a:cxn ang="0">
                      <a:pos x="90" y="248"/>
                    </a:cxn>
                    <a:cxn ang="0">
                      <a:pos x="120" y="236"/>
                    </a:cxn>
                    <a:cxn ang="0">
                      <a:pos x="164" y="206"/>
                    </a:cxn>
                    <a:cxn ang="0">
                      <a:pos x="146" y="210"/>
                    </a:cxn>
                    <a:cxn ang="0">
                      <a:pos x="140" y="202"/>
                    </a:cxn>
                    <a:cxn ang="0">
                      <a:pos x="124" y="208"/>
                    </a:cxn>
                    <a:cxn ang="0">
                      <a:pos x="126" y="198"/>
                    </a:cxn>
                    <a:cxn ang="0">
                      <a:pos x="132" y="186"/>
                    </a:cxn>
                    <a:cxn ang="0">
                      <a:pos x="116" y="186"/>
                    </a:cxn>
                    <a:cxn ang="0">
                      <a:pos x="110" y="160"/>
                    </a:cxn>
                    <a:cxn ang="0">
                      <a:pos x="166" y="132"/>
                    </a:cxn>
                    <a:cxn ang="0">
                      <a:pos x="224" y="122"/>
                    </a:cxn>
                    <a:cxn ang="0">
                      <a:pos x="246" y="104"/>
                    </a:cxn>
                    <a:cxn ang="0">
                      <a:pos x="220" y="112"/>
                    </a:cxn>
                    <a:cxn ang="0">
                      <a:pos x="186" y="102"/>
                    </a:cxn>
                    <a:cxn ang="0">
                      <a:pos x="252" y="72"/>
                    </a:cxn>
                    <a:cxn ang="0">
                      <a:pos x="258" y="82"/>
                    </a:cxn>
                    <a:cxn ang="0">
                      <a:pos x="272" y="80"/>
                    </a:cxn>
                    <a:cxn ang="0">
                      <a:pos x="270" y="70"/>
                    </a:cxn>
                    <a:cxn ang="0">
                      <a:pos x="268" y="60"/>
                    </a:cxn>
                    <a:cxn ang="0">
                      <a:pos x="266" y="46"/>
                    </a:cxn>
                    <a:cxn ang="0">
                      <a:pos x="296" y="40"/>
                    </a:cxn>
                    <a:cxn ang="0">
                      <a:pos x="324" y="28"/>
                    </a:cxn>
                    <a:cxn ang="0">
                      <a:pos x="384" y="10"/>
                    </a:cxn>
                    <a:cxn ang="0">
                      <a:pos x="444" y="2"/>
                    </a:cxn>
                    <a:cxn ang="0">
                      <a:pos x="472" y="6"/>
                    </a:cxn>
                    <a:cxn ang="0">
                      <a:pos x="510" y="12"/>
                    </a:cxn>
                    <a:cxn ang="0">
                      <a:pos x="534" y="16"/>
                    </a:cxn>
                    <a:cxn ang="0">
                      <a:pos x="562" y="20"/>
                    </a:cxn>
                    <a:cxn ang="0">
                      <a:pos x="400" y="178"/>
                    </a:cxn>
                  </a:cxnLst>
                  <a:rect l="0" t="0" r="r" b="b"/>
                  <a:pathLst>
                    <a:path w="574" h="278">
                      <a:moveTo>
                        <a:pt x="400" y="178"/>
                      </a:moveTo>
                      <a:lnTo>
                        <a:pt x="388" y="182"/>
                      </a:lnTo>
                      <a:lnTo>
                        <a:pt x="376" y="184"/>
                      </a:lnTo>
                      <a:lnTo>
                        <a:pt x="366" y="182"/>
                      </a:lnTo>
                      <a:lnTo>
                        <a:pt x="356" y="180"/>
                      </a:lnTo>
                      <a:lnTo>
                        <a:pt x="350" y="176"/>
                      </a:lnTo>
                      <a:lnTo>
                        <a:pt x="348" y="172"/>
                      </a:lnTo>
                      <a:lnTo>
                        <a:pt x="346" y="168"/>
                      </a:lnTo>
                      <a:lnTo>
                        <a:pt x="338" y="168"/>
                      </a:lnTo>
                      <a:lnTo>
                        <a:pt x="324" y="178"/>
                      </a:lnTo>
                      <a:lnTo>
                        <a:pt x="318" y="182"/>
                      </a:lnTo>
                      <a:lnTo>
                        <a:pt x="308" y="184"/>
                      </a:lnTo>
                      <a:lnTo>
                        <a:pt x="300" y="184"/>
                      </a:lnTo>
                      <a:lnTo>
                        <a:pt x="290" y="188"/>
                      </a:lnTo>
                      <a:lnTo>
                        <a:pt x="282" y="192"/>
                      </a:lnTo>
                      <a:lnTo>
                        <a:pt x="272" y="200"/>
                      </a:lnTo>
                      <a:lnTo>
                        <a:pt x="258" y="200"/>
                      </a:lnTo>
                      <a:lnTo>
                        <a:pt x="262" y="194"/>
                      </a:lnTo>
                      <a:lnTo>
                        <a:pt x="266" y="190"/>
                      </a:lnTo>
                      <a:lnTo>
                        <a:pt x="276" y="182"/>
                      </a:lnTo>
                      <a:lnTo>
                        <a:pt x="286" y="178"/>
                      </a:lnTo>
                      <a:lnTo>
                        <a:pt x="298" y="170"/>
                      </a:lnTo>
                      <a:lnTo>
                        <a:pt x="290" y="170"/>
                      </a:lnTo>
                      <a:lnTo>
                        <a:pt x="282" y="174"/>
                      </a:lnTo>
                      <a:lnTo>
                        <a:pt x="268" y="180"/>
                      </a:lnTo>
                      <a:lnTo>
                        <a:pt x="252" y="190"/>
                      </a:lnTo>
                      <a:lnTo>
                        <a:pt x="246" y="192"/>
                      </a:lnTo>
                      <a:lnTo>
                        <a:pt x="240" y="194"/>
                      </a:lnTo>
                      <a:lnTo>
                        <a:pt x="234" y="196"/>
                      </a:lnTo>
                      <a:lnTo>
                        <a:pt x="230" y="202"/>
                      </a:lnTo>
                      <a:lnTo>
                        <a:pt x="224" y="206"/>
                      </a:lnTo>
                      <a:lnTo>
                        <a:pt x="218" y="210"/>
                      </a:lnTo>
                      <a:lnTo>
                        <a:pt x="206" y="214"/>
                      </a:lnTo>
                      <a:lnTo>
                        <a:pt x="194" y="218"/>
                      </a:lnTo>
                      <a:lnTo>
                        <a:pt x="184" y="220"/>
                      </a:lnTo>
                      <a:lnTo>
                        <a:pt x="172" y="224"/>
                      </a:lnTo>
                      <a:lnTo>
                        <a:pt x="164" y="230"/>
                      </a:lnTo>
                      <a:lnTo>
                        <a:pt x="160" y="234"/>
                      </a:lnTo>
                      <a:lnTo>
                        <a:pt x="154" y="234"/>
                      </a:lnTo>
                      <a:lnTo>
                        <a:pt x="132" y="240"/>
                      </a:lnTo>
                      <a:lnTo>
                        <a:pt x="110" y="248"/>
                      </a:lnTo>
                      <a:lnTo>
                        <a:pt x="86" y="258"/>
                      </a:lnTo>
                      <a:lnTo>
                        <a:pt x="64" y="266"/>
                      </a:lnTo>
                      <a:lnTo>
                        <a:pt x="64" y="264"/>
                      </a:lnTo>
                      <a:lnTo>
                        <a:pt x="62" y="262"/>
                      </a:lnTo>
                      <a:lnTo>
                        <a:pt x="60" y="262"/>
                      </a:lnTo>
                      <a:lnTo>
                        <a:pt x="54" y="262"/>
                      </a:lnTo>
                      <a:lnTo>
                        <a:pt x="48" y="264"/>
                      </a:lnTo>
                      <a:lnTo>
                        <a:pt x="34" y="270"/>
                      </a:lnTo>
                      <a:lnTo>
                        <a:pt x="22" y="276"/>
                      </a:lnTo>
                      <a:lnTo>
                        <a:pt x="14" y="278"/>
                      </a:lnTo>
                      <a:lnTo>
                        <a:pt x="8" y="278"/>
                      </a:lnTo>
                      <a:lnTo>
                        <a:pt x="0" y="278"/>
                      </a:lnTo>
                      <a:lnTo>
                        <a:pt x="14" y="270"/>
                      </a:lnTo>
                      <a:lnTo>
                        <a:pt x="36" y="262"/>
                      </a:lnTo>
                      <a:lnTo>
                        <a:pt x="58" y="258"/>
                      </a:lnTo>
                      <a:lnTo>
                        <a:pt x="76" y="256"/>
                      </a:lnTo>
                      <a:lnTo>
                        <a:pt x="82" y="256"/>
                      </a:lnTo>
                      <a:lnTo>
                        <a:pt x="84" y="254"/>
                      </a:lnTo>
                      <a:lnTo>
                        <a:pt x="90" y="248"/>
                      </a:lnTo>
                      <a:lnTo>
                        <a:pt x="96" y="244"/>
                      </a:lnTo>
                      <a:lnTo>
                        <a:pt x="102" y="242"/>
                      </a:lnTo>
                      <a:lnTo>
                        <a:pt x="120" y="236"/>
                      </a:lnTo>
                      <a:lnTo>
                        <a:pt x="136" y="232"/>
                      </a:lnTo>
                      <a:lnTo>
                        <a:pt x="166" y="210"/>
                      </a:lnTo>
                      <a:lnTo>
                        <a:pt x="164" y="206"/>
                      </a:lnTo>
                      <a:lnTo>
                        <a:pt x="162" y="204"/>
                      </a:lnTo>
                      <a:lnTo>
                        <a:pt x="154" y="210"/>
                      </a:lnTo>
                      <a:lnTo>
                        <a:pt x="146" y="210"/>
                      </a:lnTo>
                      <a:lnTo>
                        <a:pt x="146" y="204"/>
                      </a:lnTo>
                      <a:lnTo>
                        <a:pt x="144" y="202"/>
                      </a:lnTo>
                      <a:lnTo>
                        <a:pt x="140" y="202"/>
                      </a:lnTo>
                      <a:lnTo>
                        <a:pt x="136" y="202"/>
                      </a:lnTo>
                      <a:lnTo>
                        <a:pt x="132" y="204"/>
                      </a:lnTo>
                      <a:lnTo>
                        <a:pt x="124" y="208"/>
                      </a:lnTo>
                      <a:lnTo>
                        <a:pt x="112" y="208"/>
                      </a:lnTo>
                      <a:lnTo>
                        <a:pt x="118" y="204"/>
                      </a:lnTo>
                      <a:lnTo>
                        <a:pt x="126" y="198"/>
                      </a:lnTo>
                      <a:lnTo>
                        <a:pt x="132" y="192"/>
                      </a:lnTo>
                      <a:lnTo>
                        <a:pt x="136" y="186"/>
                      </a:lnTo>
                      <a:lnTo>
                        <a:pt x="132" y="186"/>
                      </a:lnTo>
                      <a:lnTo>
                        <a:pt x="128" y="186"/>
                      </a:lnTo>
                      <a:lnTo>
                        <a:pt x="120" y="186"/>
                      </a:lnTo>
                      <a:lnTo>
                        <a:pt x="116" y="186"/>
                      </a:lnTo>
                      <a:lnTo>
                        <a:pt x="112" y="184"/>
                      </a:lnTo>
                      <a:lnTo>
                        <a:pt x="110" y="178"/>
                      </a:lnTo>
                      <a:lnTo>
                        <a:pt x="110" y="160"/>
                      </a:lnTo>
                      <a:lnTo>
                        <a:pt x="152" y="128"/>
                      </a:lnTo>
                      <a:lnTo>
                        <a:pt x="158" y="130"/>
                      </a:lnTo>
                      <a:lnTo>
                        <a:pt x="166" y="132"/>
                      </a:lnTo>
                      <a:lnTo>
                        <a:pt x="190" y="130"/>
                      </a:lnTo>
                      <a:lnTo>
                        <a:pt x="214" y="124"/>
                      </a:lnTo>
                      <a:lnTo>
                        <a:pt x="224" y="122"/>
                      </a:lnTo>
                      <a:lnTo>
                        <a:pt x="236" y="116"/>
                      </a:lnTo>
                      <a:lnTo>
                        <a:pt x="244" y="110"/>
                      </a:lnTo>
                      <a:lnTo>
                        <a:pt x="246" y="104"/>
                      </a:lnTo>
                      <a:lnTo>
                        <a:pt x="234" y="108"/>
                      </a:lnTo>
                      <a:lnTo>
                        <a:pt x="228" y="110"/>
                      </a:lnTo>
                      <a:lnTo>
                        <a:pt x="220" y="112"/>
                      </a:lnTo>
                      <a:lnTo>
                        <a:pt x="212" y="110"/>
                      </a:lnTo>
                      <a:lnTo>
                        <a:pt x="202" y="108"/>
                      </a:lnTo>
                      <a:lnTo>
                        <a:pt x="186" y="102"/>
                      </a:lnTo>
                      <a:lnTo>
                        <a:pt x="234" y="70"/>
                      </a:lnTo>
                      <a:lnTo>
                        <a:pt x="242" y="70"/>
                      </a:lnTo>
                      <a:lnTo>
                        <a:pt x="252" y="72"/>
                      </a:lnTo>
                      <a:lnTo>
                        <a:pt x="252" y="78"/>
                      </a:lnTo>
                      <a:lnTo>
                        <a:pt x="254" y="80"/>
                      </a:lnTo>
                      <a:lnTo>
                        <a:pt x="258" y="82"/>
                      </a:lnTo>
                      <a:lnTo>
                        <a:pt x="264" y="82"/>
                      </a:lnTo>
                      <a:lnTo>
                        <a:pt x="268" y="82"/>
                      </a:lnTo>
                      <a:lnTo>
                        <a:pt x="272" y="80"/>
                      </a:lnTo>
                      <a:lnTo>
                        <a:pt x="272" y="76"/>
                      </a:lnTo>
                      <a:lnTo>
                        <a:pt x="274" y="70"/>
                      </a:lnTo>
                      <a:lnTo>
                        <a:pt x="270" y="70"/>
                      </a:lnTo>
                      <a:lnTo>
                        <a:pt x="268" y="68"/>
                      </a:lnTo>
                      <a:lnTo>
                        <a:pt x="268" y="66"/>
                      </a:lnTo>
                      <a:lnTo>
                        <a:pt x="268" y="60"/>
                      </a:lnTo>
                      <a:lnTo>
                        <a:pt x="266" y="58"/>
                      </a:lnTo>
                      <a:lnTo>
                        <a:pt x="266" y="54"/>
                      </a:lnTo>
                      <a:lnTo>
                        <a:pt x="266" y="46"/>
                      </a:lnTo>
                      <a:lnTo>
                        <a:pt x="280" y="36"/>
                      </a:lnTo>
                      <a:lnTo>
                        <a:pt x="288" y="38"/>
                      </a:lnTo>
                      <a:lnTo>
                        <a:pt x="296" y="40"/>
                      </a:lnTo>
                      <a:lnTo>
                        <a:pt x="306" y="38"/>
                      </a:lnTo>
                      <a:lnTo>
                        <a:pt x="318" y="32"/>
                      </a:lnTo>
                      <a:lnTo>
                        <a:pt x="324" y="28"/>
                      </a:lnTo>
                      <a:lnTo>
                        <a:pt x="332" y="22"/>
                      </a:lnTo>
                      <a:lnTo>
                        <a:pt x="356" y="14"/>
                      </a:lnTo>
                      <a:lnTo>
                        <a:pt x="384" y="10"/>
                      </a:lnTo>
                      <a:lnTo>
                        <a:pt x="410" y="4"/>
                      </a:lnTo>
                      <a:lnTo>
                        <a:pt x="436" y="0"/>
                      </a:lnTo>
                      <a:lnTo>
                        <a:pt x="444" y="2"/>
                      </a:lnTo>
                      <a:lnTo>
                        <a:pt x="452" y="4"/>
                      </a:lnTo>
                      <a:lnTo>
                        <a:pt x="462" y="6"/>
                      </a:lnTo>
                      <a:lnTo>
                        <a:pt x="472" y="6"/>
                      </a:lnTo>
                      <a:lnTo>
                        <a:pt x="474" y="12"/>
                      </a:lnTo>
                      <a:lnTo>
                        <a:pt x="476" y="12"/>
                      </a:lnTo>
                      <a:lnTo>
                        <a:pt x="510" y="12"/>
                      </a:lnTo>
                      <a:lnTo>
                        <a:pt x="516" y="14"/>
                      </a:lnTo>
                      <a:lnTo>
                        <a:pt x="520" y="16"/>
                      </a:lnTo>
                      <a:lnTo>
                        <a:pt x="534" y="16"/>
                      </a:lnTo>
                      <a:lnTo>
                        <a:pt x="548" y="16"/>
                      </a:lnTo>
                      <a:lnTo>
                        <a:pt x="554" y="18"/>
                      </a:lnTo>
                      <a:lnTo>
                        <a:pt x="562" y="20"/>
                      </a:lnTo>
                      <a:lnTo>
                        <a:pt x="574" y="20"/>
                      </a:lnTo>
                      <a:lnTo>
                        <a:pt x="402" y="178"/>
                      </a:lnTo>
                      <a:lnTo>
                        <a:pt x="400" y="17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6" name="Freeform 61">
                  <a:extLst>
                    <a:ext uri="{FF2B5EF4-FFF2-40B4-BE49-F238E27FC236}">
                      <a16:creationId xmlns:a16="http://schemas.microsoft.com/office/drawing/2014/main" id="{BE8EF1D2-127C-489B-9BF2-F915EB333814}"/>
                    </a:ext>
                  </a:extLst>
                </p:cNvPr>
                <p:cNvSpPr>
                  <a:spLocks/>
                </p:cNvSpPr>
                <p:nvPr/>
              </p:nvSpPr>
              <p:spPr bwMode="ltGray">
                <a:xfrm>
                  <a:off x="233" y="1770"/>
                  <a:ext cx="18" cy="18"/>
                </a:xfrm>
                <a:custGeom>
                  <a:avLst/>
                  <a:gdLst/>
                  <a:ahLst/>
                  <a:cxnLst>
                    <a:cxn ang="0">
                      <a:pos x="18" y="6"/>
                    </a:cxn>
                    <a:cxn ang="0">
                      <a:pos x="10" y="14"/>
                    </a:cxn>
                    <a:cxn ang="0">
                      <a:pos x="6" y="16"/>
                    </a:cxn>
                    <a:cxn ang="0">
                      <a:pos x="0" y="18"/>
                    </a:cxn>
                    <a:cxn ang="0">
                      <a:pos x="2" y="12"/>
                    </a:cxn>
                    <a:cxn ang="0">
                      <a:pos x="0" y="8"/>
                    </a:cxn>
                    <a:cxn ang="0">
                      <a:pos x="0" y="4"/>
                    </a:cxn>
                    <a:cxn ang="0">
                      <a:pos x="2" y="2"/>
                    </a:cxn>
                    <a:cxn ang="0">
                      <a:pos x="8" y="0"/>
                    </a:cxn>
                    <a:cxn ang="0">
                      <a:pos x="14" y="2"/>
                    </a:cxn>
                    <a:cxn ang="0">
                      <a:pos x="18" y="6"/>
                    </a:cxn>
                  </a:cxnLst>
                  <a:rect l="0" t="0" r="r" b="b"/>
                  <a:pathLst>
                    <a:path w="18" h="18">
                      <a:moveTo>
                        <a:pt x="18" y="6"/>
                      </a:moveTo>
                      <a:lnTo>
                        <a:pt x="10" y="14"/>
                      </a:lnTo>
                      <a:lnTo>
                        <a:pt x="6" y="16"/>
                      </a:lnTo>
                      <a:lnTo>
                        <a:pt x="0" y="18"/>
                      </a:lnTo>
                      <a:lnTo>
                        <a:pt x="2" y="12"/>
                      </a:lnTo>
                      <a:lnTo>
                        <a:pt x="0" y="8"/>
                      </a:lnTo>
                      <a:lnTo>
                        <a:pt x="0" y="4"/>
                      </a:lnTo>
                      <a:lnTo>
                        <a:pt x="2" y="2"/>
                      </a:lnTo>
                      <a:lnTo>
                        <a:pt x="8" y="0"/>
                      </a:lnTo>
                      <a:lnTo>
                        <a:pt x="14" y="2"/>
                      </a:lnTo>
                      <a:lnTo>
                        <a:pt x="18"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7" name="Freeform 62">
                  <a:extLst>
                    <a:ext uri="{FF2B5EF4-FFF2-40B4-BE49-F238E27FC236}">
                      <a16:creationId xmlns:a16="http://schemas.microsoft.com/office/drawing/2014/main" id="{EB564AAF-48B7-49CF-B14C-1FE94D84AAE6}"/>
                    </a:ext>
                  </a:extLst>
                </p:cNvPr>
                <p:cNvSpPr>
                  <a:spLocks/>
                </p:cNvSpPr>
                <p:nvPr/>
              </p:nvSpPr>
              <p:spPr bwMode="ltGray">
                <a:xfrm>
                  <a:off x="233" y="1754"/>
                  <a:ext cx="8" cy="6"/>
                </a:xfrm>
                <a:custGeom>
                  <a:avLst/>
                  <a:gdLst/>
                  <a:ahLst/>
                  <a:cxnLst>
                    <a:cxn ang="0">
                      <a:pos x="8" y="0"/>
                    </a:cxn>
                    <a:cxn ang="0">
                      <a:pos x="6" y="4"/>
                    </a:cxn>
                    <a:cxn ang="0">
                      <a:pos x="4" y="6"/>
                    </a:cxn>
                    <a:cxn ang="0">
                      <a:pos x="0" y="4"/>
                    </a:cxn>
                    <a:cxn ang="0">
                      <a:pos x="0" y="0"/>
                    </a:cxn>
                    <a:cxn ang="0">
                      <a:pos x="4" y="0"/>
                    </a:cxn>
                    <a:cxn ang="0">
                      <a:pos x="8" y="0"/>
                    </a:cxn>
                  </a:cxnLst>
                  <a:rect l="0" t="0" r="r" b="b"/>
                  <a:pathLst>
                    <a:path w="8" h="6">
                      <a:moveTo>
                        <a:pt x="8" y="0"/>
                      </a:moveTo>
                      <a:lnTo>
                        <a:pt x="6" y="4"/>
                      </a:lnTo>
                      <a:lnTo>
                        <a:pt x="4" y="6"/>
                      </a:lnTo>
                      <a:lnTo>
                        <a:pt x="0" y="4"/>
                      </a:lnTo>
                      <a:lnTo>
                        <a:pt x="0" y="0"/>
                      </a:lnTo>
                      <a:lnTo>
                        <a:pt x="4" y="0"/>
                      </a:lnTo>
                      <a:lnTo>
                        <a:pt x="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8" name="Rectangle 63">
                  <a:extLst>
                    <a:ext uri="{FF2B5EF4-FFF2-40B4-BE49-F238E27FC236}">
                      <a16:creationId xmlns:a16="http://schemas.microsoft.com/office/drawing/2014/main" id="{73549976-F24D-4757-81C3-ADF61495FF5C}"/>
                    </a:ext>
                  </a:extLst>
                </p:cNvPr>
                <p:cNvSpPr>
                  <a:spLocks noChangeArrowheads="1"/>
                </p:cNvSpPr>
                <p:nvPr/>
              </p:nvSpPr>
              <p:spPr bwMode="ltGray">
                <a:xfrm>
                  <a:off x="225" y="1748"/>
                  <a:ext cx="4" cy="6"/>
                </a:xfrm>
                <a:prstGeom prst="rect">
                  <a:avLst/>
                </a:prstGeom>
                <a:grpFill/>
                <a:ln w="9525">
                  <a:noFill/>
                  <a:miter lim="800000"/>
                  <a:headEnd/>
                  <a:tailEnd/>
                </a:ln>
              </p:spPr>
              <p:txBody>
                <a:bodyPr/>
                <a:lstStyle/>
                <a:p>
                  <a:pPr defTabSz="1218560">
                    <a:defRPr/>
                  </a:pPr>
                  <a:endParaRPr lang="en-US" sz="1400" kern="0">
                    <a:solidFill>
                      <a:sysClr val="windowText" lastClr="000000"/>
                    </a:solidFill>
                    <a:latin typeface="+mj-lt"/>
                  </a:endParaRPr>
                </a:p>
              </p:txBody>
            </p:sp>
            <p:sp>
              <p:nvSpPr>
                <p:cNvPr id="759" name="Freeform 64">
                  <a:extLst>
                    <a:ext uri="{FF2B5EF4-FFF2-40B4-BE49-F238E27FC236}">
                      <a16:creationId xmlns:a16="http://schemas.microsoft.com/office/drawing/2014/main" id="{CAF45AF2-F2AF-4F8A-979D-33500EE5CABB}"/>
                    </a:ext>
                  </a:extLst>
                </p:cNvPr>
                <p:cNvSpPr>
                  <a:spLocks/>
                </p:cNvSpPr>
                <p:nvPr/>
              </p:nvSpPr>
              <p:spPr bwMode="ltGray">
                <a:xfrm>
                  <a:off x="209" y="1738"/>
                  <a:ext cx="8" cy="10"/>
                </a:xfrm>
                <a:custGeom>
                  <a:avLst/>
                  <a:gdLst/>
                  <a:ahLst/>
                  <a:cxnLst>
                    <a:cxn ang="0">
                      <a:pos x="4" y="0"/>
                    </a:cxn>
                    <a:cxn ang="0">
                      <a:pos x="8" y="6"/>
                    </a:cxn>
                    <a:cxn ang="0">
                      <a:pos x="8" y="10"/>
                    </a:cxn>
                    <a:cxn ang="0">
                      <a:pos x="6" y="10"/>
                    </a:cxn>
                    <a:cxn ang="0">
                      <a:pos x="2" y="10"/>
                    </a:cxn>
                    <a:cxn ang="0">
                      <a:pos x="0" y="6"/>
                    </a:cxn>
                    <a:cxn ang="0">
                      <a:pos x="2" y="2"/>
                    </a:cxn>
                    <a:cxn ang="0">
                      <a:pos x="4" y="0"/>
                    </a:cxn>
                  </a:cxnLst>
                  <a:rect l="0" t="0" r="r" b="b"/>
                  <a:pathLst>
                    <a:path w="8" h="10">
                      <a:moveTo>
                        <a:pt x="4" y="0"/>
                      </a:moveTo>
                      <a:lnTo>
                        <a:pt x="8" y="6"/>
                      </a:lnTo>
                      <a:lnTo>
                        <a:pt x="8" y="10"/>
                      </a:lnTo>
                      <a:lnTo>
                        <a:pt x="6" y="10"/>
                      </a:lnTo>
                      <a:lnTo>
                        <a:pt x="2" y="10"/>
                      </a:lnTo>
                      <a:lnTo>
                        <a:pt x="0" y="6"/>
                      </a:lnTo>
                      <a:lnTo>
                        <a:pt x="2" y="2"/>
                      </a:lnTo>
                      <a:lnTo>
                        <a:pt x="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8" name="Group 84">
                <a:extLst>
                  <a:ext uri="{FF2B5EF4-FFF2-40B4-BE49-F238E27FC236}">
                    <a16:creationId xmlns:a16="http://schemas.microsoft.com/office/drawing/2014/main" id="{AC2E2370-4E5D-4508-860D-9244A46BC8C3}"/>
                  </a:ext>
                </a:extLst>
              </p:cNvPr>
              <p:cNvGrpSpPr>
                <a:grpSpLocks/>
              </p:cNvGrpSpPr>
              <p:nvPr/>
            </p:nvGrpSpPr>
            <p:grpSpPr bwMode="ltGray">
              <a:xfrm>
                <a:off x="1534911" y="1811782"/>
                <a:ext cx="1124702" cy="607336"/>
                <a:chOff x="903" y="1540"/>
                <a:chExt cx="752" cy="466"/>
              </a:xfrm>
              <a:grpFill/>
            </p:grpSpPr>
            <p:sp>
              <p:nvSpPr>
                <p:cNvPr id="740" name="Freeform 66">
                  <a:extLst>
                    <a:ext uri="{FF2B5EF4-FFF2-40B4-BE49-F238E27FC236}">
                      <a16:creationId xmlns:a16="http://schemas.microsoft.com/office/drawing/2014/main" id="{CA175203-39F0-4D62-BCB0-4A5FB3F57C1A}"/>
                    </a:ext>
                  </a:extLst>
                </p:cNvPr>
                <p:cNvSpPr>
                  <a:spLocks/>
                </p:cNvSpPr>
                <p:nvPr/>
              </p:nvSpPr>
              <p:spPr bwMode="ltGray">
                <a:xfrm>
                  <a:off x="903" y="1540"/>
                  <a:ext cx="428" cy="336"/>
                </a:xfrm>
                <a:custGeom>
                  <a:avLst/>
                  <a:gdLst/>
                  <a:ahLst/>
                  <a:cxnLst>
                    <a:cxn ang="0">
                      <a:pos x="410" y="250"/>
                    </a:cxn>
                    <a:cxn ang="0">
                      <a:pos x="428" y="210"/>
                    </a:cxn>
                    <a:cxn ang="0">
                      <a:pos x="410" y="202"/>
                    </a:cxn>
                    <a:cxn ang="0">
                      <a:pos x="368" y="216"/>
                    </a:cxn>
                    <a:cxn ang="0">
                      <a:pos x="346" y="254"/>
                    </a:cxn>
                    <a:cxn ang="0">
                      <a:pos x="298" y="264"/>
                    </a:cxn>
                    <a:cxn ang="0">
                      <a:pos x="266" y="238"/>
                    </a:cxn>
                    <a:cxn ang="0">
                      <a:pos x="256" y="194"/>
                    </a:cxn>
                    <a:cxn ang="0">
                      <a:pos x="276" y="128"/>
                    </a:cxn>
                    <a:cxn ang="0">
                      <a:pos x="242" y="110"/>
                    </a:cxn>
                    <a:cxn ang="0">
                      <a:pos x="230" y="60"/>
                    </a:cxn>
                    <a:cxn ang="0">
                      <a:pos x="208" y="56"/>
                    </a:cxn>
                    <a:cxn ang="0">
                      <a:pos x="188" y="68"/>
                    </a:cxn>
                    <a:cxn ang="0">
                      <a:pos x="174" y="38"/>
                    </a:cxn>
                    <a:cxn ang="0">
                      <a:pos x="158" y="18"/>
                    </a:cxn>
                    <a:cxn ang="0">
                      <a:pos x="128" y="28"/>
                    </a:cxn>
                    <a:cxn ang="0">
                      <a:pos x="20" y="0"/>
                    </a:cxn>
                    <a:cxn ang="0">
                      <a:pos x="2" y="14"/>
                    </a:cxn>
                    <a:cxn ang="0">
                      <a:pos x="4" y="48"/>
                    </a:cxn>
                    <a:cxn ang="0">
                      <a:pos x="20" y="70"/>
                    </a:cxn>
                    <a:cxn ang="0">
                      <a:pos x="14" y="84"/>
                    </a:cxn>
                    <a:cxn ang="0">
                      <a:pos x="12" y="102"/>
                    </a:cxn>
                    <a:cxn ang="0">
                      <a:pos x="34" y="118"/>
                    </a:cxn>
                    <a:cxn ang="0">
                      <a:pos x="40" y="134"/>
                    </a:cxn>
                    <a:cxn ang="0">
                      <a:pos x="38" y="148"/>
                    </a:cxn>
                    <a:cxn ang="0">
                      <a:pos x="54" y="164"/>
                    </a:cxn>
                    <a:cxn ang="0">
                      <a:pos x="74" y="176"/>
                    </a:cxn>
                    <a:cxn ang="0">
                      <a:pos x="66" y="152"/>
                    </a:cxn>
                    <a:cxn ang="0">
                      <a:pos x="56" y="128"/>
                    </a:cxn>
                    <a:cxn ang="0">
                      <a:pos x="46" y="104"/>
                    </a:cxn>
                    <a:cxn ang="0">
                      <a:pos x="36" y="62"/>
                    </a:cxn>
                    <a:cxn ang="0">
                      <a:pos x="30" y="56"/>
                    </a:cxn>
                    <a:cxn ang="0">
                      <a:pos x="30" y="24"/>
                    </a:cxn>
                    <a:cxn ang="0">
                      <a:pos x="42" y="24"/>
                    </a:cxn>
                    <a:cxn ang="0">
                      <a:pos x="54" y="56"/>
                    </a:cxn>
                    <a:cxn ang="0">
                      <a:pos x="50" y="72"/>
                    </a:cxn>
                    <a:cxn ang="0">
                      <a:pos x="62" y="84"/>
                    </a:cxn>
                    <a:cxn ang="0">
                      <a:pos x="76" y="106"/>
                    </a:cxn>
                    <a:cxn ang="0">
                      <a:pos x="88" y="116"/>
                    </a:cxn>
                    <a:cxn ang="0">
                      <a:pos x="92" y="140"/>
                    </a:cxn>
                    <a:cxn ang="0">
                      <a:pos x="122" y="178"/>
                    </a:cxn>
                    <a:cxn ang="0">
                      <a:pos x="132" y="210"/>
                    </a:cxn>
                    <a:cxn ang="0">
                      <a:pos x="128" y="226"/>
                    </a:cxn>
                    <a:cxn ang="0">
                      <a:pos x="130" y="244"/>
                    </a:cxn>
                    <a:cxn ang="0">
                      <a:pos x="154" y="266"/>
                    </a:cxn>
                    <a:cxn ang="0">
                      <a:pos x="178" y="274"/>
                    </a:cxn>
                    <a:cxn ang="0">
                      <a:pos x="218" y="300"/>
                    </a:cxn>
                    <a:cxn ang="0">
                      <a:pos x="260" y="314"/>
                    </a:cxn>
                    <a:cxn ang="0">
                      <a:pos x="286" y="302"/>
                    </a:cxn>
                    <a:cxn ang="0">
                      <a:pos x="314" y="320"/>
                    </a:cxn>
                    <a:cxn ang="0">
                      <a:pos x="330" y="318"/>
                    </a:cxn>
                    <a:cxn ang="0">
                      <a:pos x="352" y="302"/>
                    </a:cxn>
                    <a:cxn ang="0">
                      <a:pos x="348" y="284"/>
                    </a:cxn>
                    <a:cxn ang="0">
                      <a:pos x="384" y="278"/>
                    </a:cxn>
                    <a:cxn ang="0">
                      <a:pos x="392" y="268"/>
                    </a:cxn>
                    <a:cxn ang="0">
                      <a:pos x="400" y="274"/>
                    </a:cxn>
                  </a:cxnLst>
                  <a:rect l="0" t="0" r="r" b="b"/>
                  <a:pathLst>
                    <a:path w="428" h="336">
                      <a:moveTo>
                        <a:pt x="400" y="274"/>
                      </a:moveTo>
                      <a:lnTo>
                        <a:pt x="402" y="270"/>
                      </a:lnTo>
                      <a:lnTo>
                        <a:pt x="408" y="260"/>
                      </a:lnTo>
                      <a:lnTo>
                        <a:pt x="410" y="250"/>
                      </a:lnTo>
                      <a:lnTo>
                        <a:pt x="416" y="234"/>
                      </a:lnTo>
                      <a:lnTo>
                        <a:pt x="418" y="228"/>
                      </a:lnTo>
                      <a:lnTo>
                        <a:pt x="422" y="222"/>
                      </a:lnTo>
                      <a:lnTo>
                        <a:pt x="428" y="210"/>
                      </a:lnTo>
                      <a:lnTo>
                        <a:pt x="426" y="206"/>
                      </a:lnTo>
                      <a:lnTo>
                        <a:pt x="426" y="202"/>
                      </a:lnTo>
                      <a:lnTo>
                        <a:pt x="422" y="202"/>
                      </a:lnTo>
                      <a:lnTo>
                        <a:pt x="410" y="202"/>
                      </a:lnTo>
                      <a:lnTo>
                        <a:pt x="394" y="204"/>
                      </a:lnTo>
                      <a:lnTo>
                        <a:pt x="378" y="208"/>
                      </a:lnTo>
                      <a:lnTo>
                        <a:pt x="372" y="212"/>
                      </a:lnTo>
                      <a:lnTo>
                        <a:pt x="368" y="216"/>
                      </a:lnTo>
                      <a:lnTo>
                        <a:pt x="364" y="224"/>
                      </a:lnTo>
                      <a:lnTo>
                        <a:pt x="358" y="234"/>
                      </a:lnTo>
                      <a:lnTo>
                        <a:pt x="352" y="246"/>
                      </a:lnTo>
                      <a:lnTo>
                        <a:pt x="346" y="254"/>
                      </a:lnTo>
                      <a:lnTo>
                        <a:pt x="334" y="256"/>
                      </a:lnTo>
                      <a:lnTo>
                        <a:pt x="320" y="260"/>
                      </a:lnTo>
                      <a:lnTo>
                        <a:pt x="310" y="262"/>
                      </a:lnTo>
                      <a:lnTo>
                        <a:pt x="298" y="264"/>
                      </a:lnTo>
                      <a:lnTo>
                        <a:pt x="288" y="262"/>
                      </a:lnTo>
                      <a:lnTo>
                        <a:pt x="280" y="256"/>
                      </a:lnTo>
                      <a:lnTo>
                        <a:pt x="272" y="248"/>
                      </a:lnTo>
                      <a:lnTo>
                        <a:pt x="266" y="238"/>
                      </a:lnTo>
                      <a:lnTo>
                        <a:pt x="260" y="226"/>
                      </a:lnTo>
                      <a:lnTo>
                        <a:pt x="258" y="216"/>
                      </a:lnTo>
                      <a:lnTo>
                        <a:pt x="256" y="204"/>
                      </a:lnTo>
                      <a:lnTo>
                        <a:pt x="256" y="194"/>
                      </a:lnTo>
                      <a:lnTo>
                        <a:pt x="258" y="178"/>
                      </a:lnTo>
                      <a:lnTo>
                        <a:pt x="260" y="160"/>
                      </a:lnTo>
                      <a:lnTo>
                        <a:pt x="268" y="142"/>
                      </a:lnTo>
                      <a:lnTo>
                        <a:pt x="276" y="128"/>
                      </a:lnTo>
                      <a:lnTo>
                        <a:pt x="256" y="122"/>
                      </a:lnTo>
                      <a:lnTo>
                        <a:pt x="248" y="116"/>
                      </a:lnTo>
                      <a:lnTo>
                        <a:pt x="244" y="114"/>
                      </a:lnTo>
                      <a:lnTo>
                        <a:pt x="242" y="110"/>
                      </a:lnTo>
                      <a:lnTo>
                        <a:pt x="240" y="94"/>
                      </a:lnTo>
                      <a:lnTo>
                        <a:pt x="236" y="76"/>
                      </a:lnTo>
                      <a:lnTo>
                        <a:pt x="232" y="68"/>
                      </a:lnTo>
                      <a:lnTo>
                        <a:pt x="230" y="60"/>
                      </a:lnTo>
                      <a:lnTo>
                        <a:pt x="224" y="56"/>
                      </a:lnTo>
                      <a:lnTo>
                        <a:pt x="216" y="56"/>
                      </a:lnTo>
                      <a:lnTo>
                        <a:pt x="210" y="56"/>
                      </a:lnTo>
                      <a:lnTo>
                        <a:pt x="208" y="56"/>
                      </a:lnTo>
                      <a:lnTo>
                        <a:pt x="204" y="62"/>
                      </a:lnTo>
                      <a:lnTo>
                        <a:pt x="198" y="66"/>
                      </a:lnTo>
                      <a:lnTo>
                        <a:pt x="192" y="68"/>
                      </a:lnTo>
                      <a:lnTo>
                        <a:pt x="188" y="68"/>
                      </a:lnTo>
                      <a:lnTo>
                        <a:pt x="184" y="66"/>
                      </a:lnTo>
                      <a:lnTo>
                        <a:pt x="180" y="62"/>
                      </a:lnTo>
                      <a:lnTo>
                        <a:pt x="178" y="58"/>
                      </a:lnTo>
                      <a:lnTo>
                        <a:pt x="174" y="38"/>
                      </a:lnTo>
                      <a:lnTo>
                        <a:pt x="170" y="34"/>
                      </a:lnTo>
                      <a:lnTo>
                        <a:pt x="166" y="30"/>
                      </a:lnTo>
                      <a:lnTo>
                        <a:pt x="160" y="26"/>
                      </a:lnTo>
                      <a:lnTo>
                        <a:pt x="158" y="18"/>
                      </a:lnTo>
                      <a:lnTo>
                        <a:pt x="152" y="20"/>
                      </a:lnTo>
                      <a:lnTo>
                        <a:pt x="148" y="20"/>
                      </a:lnTo>
                      <a:lnTo>
                        <a:pt x="132" y="18"/>
                      </a:lnTo>
                      <a:lnTo>
                        <a:pt x="128" y="28"/>
                      </a:lnTo>
                      <a:lnTo>
                        <a:pt x="78" y="28"/>
                      </a:lnTo>
                      <a:lnTo>
                        <a:pt x="34" y="2"/>
                      </a:lnTo>
                      <a:lnTo>
                        <a:pt x="28" y="0"/>
                      </a:lnTo>
                      <a:lnTo>
                        <a:pt x="20" y="0"/>
                      </a:lnTo>
                      <a:lnTo>
                        <a:pt x="0" y="2"/>
                      </a:lnTo>
                      <a:lnTo>
                        <a:pt x="0" y="8"/>
                      </a:lnTo>
                      <a:lnTo>
                        <a:pt x="0" y="12"/>
                      </a:lnTo>
                      <a:lnTo>
                        <a:pt x="2" y="14"/>
                      </a:lnTo>
                      <a:lnTo>
                        <a:pt x="2" y="36"/>
                      </a:lnTo>
                      <a:lnTo>
                        <a:pt x="2" y="38"/>
                      </a:lnTo>
                      <a:lnTo>
                        <a:pt x="2" y="42"/>
                      </a:lnTo>
                      <a:lnTo>
                        <a:pt x="4" y="48"/>
                      </a:lnTo>
                      <a:lnTo>
                        <a:pt x="4" y="54"/>
                      </a:lnTo>
                      <a:lnTo>
                        <a:pt x="8" y="56"/>
                      </a:lnTo>
                      <a:lnTo>
                        <a:pt x="12" y="62"/>
                      </a:lnTo>
                      <a:lnTo>
                        <a:pt x="20" y="70"/>
                      </a:lnTo>
                      <a:lnTo>
                        <a:pt x="22" y="74"/>
                      </a:lnTo>
                      <a:lnTo>
                        <a:pt x="22" y="78"/>
                      </a:lnTo>
                      <a:lnTo>
                        <a:pt x="20" y="82"/>
                      </a:lnTo>
                      <a:lnTo>
                        <a:pt x="14" y="84"/>
                      </a:lnTo>
                      <a:lnTo>
                        <a:pt x="12" y="88"/>
                      </a:lnTo>
                      <a:lnTo>
                        <a:pt x="8" y="92"/>
                      </a:lnTo>
                      <a:lnTo>
                        <a:pt x="8" y="96"/>
                      </a:lnTo>
                      <a:lnTo>
                        <a:pt x="12" y="102"/>
                      </a:lnTo>
                      <a:lnTo>
                        <a:pt x="16" y="108"/>
                      </a:lnTo>
                      <a:lnTo>
                        <a:pt x="24" y="110"/>
                      </a:lnTo>
                      <a:lnTo>
                        <a:pt x="32" y="112"/>
                      </a:lnTo>
                      <a:lnTo>
                        <a:pt x="34" y="118"/>
                      </a:lnTo>
                      <a:lnTo>
                        <a:pt x="38" y="120"/>
                      </a:lnTo>
                      <a:lnTo>
                        <a:pt x="40" y="124"/>
                      </a:lnTo>
                      <a:lnTo>
                        <a:pt x="40" y="130"/>
                      </a:lnTo>
                      <a:lnTo>
                        <a:pt x="40" y="134"/>
                      </a:lnTo>
                      <a:lnTo>
                        <a:pt x="40" y="138"/>
                      </a:lnTo>
                      <a:lnTo>
                        <a:pt x="38" y="140"/>
                      </a:lnTo>
                      <a:lnTo>
                        <a:pt x="38" y="144"/>
                      </a:lnTo>
                      <a:lnTo>
                        <a:pt x="38" y="148"/>
                      </a:lnTo>
                      <a:lnTo>
                        <a:pt x="40" y="150"/>
                      </a:lnTo>
                      <a:lnTo>
                        <a:pt x="42" y="154"/>
                      </a:lnTo>
                      <a:lnTo>
                        <a:pt x="48" y="158"/>
                      </a:lnTo>
                      <a:lnTo>
                        <a:pt x="54" y="164"/>
                      </a:lnTo>
                      <a:lnTo>
                        <a:pt x="66" y="182"/>
                      </a:lnTo>
                      <a:lnTo>
                        <a:pt x="68" y="180"/>
                      </a:lnTo>
                      <a:lnTo>
                        <a:pt x="72" y="178"/>
                      </a:lnTo>
                      <a:lnTo>
                        <a:pt x="74" y="176"/>
                      </a:lnTo>
                      <a:lnTo>
                        <a:pt x="76" y="172"/>
                      </a:lnTo>
                      <a:lnTo>
                        <a:pt x="74" y="164"/>
                      </a:lnTo>
                      <a:lnTo>
                        <a:pt x="68" y="158"/>
                      </a:lnTo>
                      <a:lnTo>
                        <a:pt x="66" y="152"/>
                      </a:lnTo>
                      <a:lnTo>
                        <a:pt x="60" y="146"/>
                      </a:lnTo>
                      <a:lnTo>
                        <a:pt x="62" y="142"/>
                      </a:lnTo>
                      <a:lnTo>
                        <a:pt x="60" y="138"/>
                      </a:lnTo>
                      <a:lnTo>
                        <a:pt x="56" y="128"/>
                      </a:lnTo>
                      <a:lnTo>
                        <a:pt x="54" y="116"/>
                      </a:lnTo>
                      <a:lnTo>
                        <a:pt x="50" y="108"/>
                      </a:lnTo>
                      <a:lnTo>
                        <a:pt x="48" y="106"/>
                      </a:lnTo>
                      <a:lnTo>
                        <a:pt x="46" y="104"/>
                      </a:lnTo>
                      <a:lnTo>
                        <a:pt x="46" y="102"/>
                      </a:lnTo>
                      <a:lnTo>
                        <a:pt x="44" y="90"/>
                      </a:lnTo>
                      <a:lnTo>
                        <a:pt x="42" y="82"/>
                      </a:lnTo>
                      <a:lnTo>
                        <a:pt x="36" y="62"/>
                      </a:lnTo>
                      <a:lnTo>
                        <a:pt x="34" y="60"/>
                      </a:lnTo>
                      <a:lnTo>
                        <a:pt x="34" y="58"/>
                      </a:lnTo>
                      <a:lnTo>
                        <a:pt x="32" y="56"/>
                      </a:lnTo>
                      <a:lnTo>
                        <a:pt x="30" y="56"/>
                      </a:lnTo>
                      <a:lnTo>
                        <a:pt x="28" y="56"/>
                      </a:lnTo>
                      <a:lnTo>
                        <a:pt x="26" y="48"/>
                      </a:lnTo>
                      <a:lnTo>
                        <a:pt x="28" y="30"/>
                      </a:lnTo>
                      <a:lnTo>
                        <a:pt x="30" y="24"/>
                      </a:lnTo>
                      <a:lnTo>
                        <a:pt x="30" y="22"/>
                      </a:lnTo>
                      <a:lnTo>
                        <a:pt x="32" y="20"/>
                      </a:lnTo>
                      <a:lnTo>
                        <a:pt x="38" y="22"/>
                      </a:lnTo>
                      <a:lnTo>
                        <a:pt x="42" y="24"/>
                      </a:lnTo>
                      <a:lnTo>
                        <a:pt x="46" y="28"/>
                      </a:lnTo>
                      <a:lnTo>
                        <a:pt x="48" y="32"/>
                      </a:lnTo>
                      <a:lnTo>
                        <a:pt x="52" y="44"/>
                      </a:lnTo>
                      <a:lnTo>
                        <a:pt x="54" y="56"/>
                      </a:lnTo>
                      <a:lnTo>
                        <a:pt x="54" y="58"/>
                      </a:lnTo>
                      <a:lnTo>
                        <a:pt x="52" y="64"/>
                      </a:lnTo>
                      <a:lnTo>
                        <a:pt x="50" y="70"/>
                      </a:lnTo>
                      <a:lnTo>
                        <a:pt x="50" y="72"/>
                      </a:lnTo>
                      <a:lnTo>
                        <a:pt x="52" y="74"/>
                      </a:lnTo>
                      <a:lnTo>
                        <a:pt x="58" y="74"/>
                      </a:lnTo>
                      <a:lnTo>
                        <a:pt x="58" y="80"/>
                      </a:lnTo>
                      <a:lnTo>
                        <a:pt x="62" y="84"/>
                      </a:lnTo>
                      <a:lnTo>
                        <a:pt x="66" y="88"/>
                      </a:lnTo>
                      <a:lnTo>
                        <a:pt x="68" y="88"/>
                      </a:lnTo>
                      <a:lnTo>
                        <a:pt x="72" y="100"/>
                      </a:lnTo>
                      <a:lnTo>
                        <a:pt x="76" y="106"/>
                      </a:lnTo>
                      <a:lnTo>
                        <a:pt x="80" y="110"/>
                      </a:lnTo>
                      <a:lnTo>
                        <a:pt x="84" y="112"/>
                      </a:lnTo>
                      <a:lnTo>
                        <a:pt x="86" y="114"/>
                      </a:lnTo>
                      <a:lnTo>
                        <a:pt x="88" y="116"/>
                      </a:lnTo>
                      <a:lnTo>
                        <a:pt x="86" y="120"/>
                      </a:lnTo>
                      <a:lnTo>
                        <a:pt x="84" y="126"/>
                      </a:lnTo>
                      <a:lnTo>
                        <a:pt x="86" y="132"/>
                      </a:lnTo>
                      <a:lnTo>
                        <a:pt x="92" y="140"/>
                      </a:lnTo>
                      <a:lnTo>
                        <a:pt x="104" y="154"/>
                      </a:lnTo>
                      <a:lnTo>
                        <a:pt x="112" y="162"/>
                      </a:lnTo>
                      <a:lnTo>
                        <a:pt x="118" y="168"/>
                      </a:lnTo>
                      <a:lnTo>
                        <a:pt x="122" y="178"/>
                      </a:lnTo>
                      <a:lnTo>
                        <a:pt x="130" y="188"/>
                      </a:lnTo>
                      <a:lnTo>
                        <a:pt x="130" y="202"/>
                      </a:lnTo>
                      <a:lnTo>
                        <a:pt x="132" y="206"/>
                      </a:lnTo>
                      <a:lnTo>
                        <a:pt x="132" y="210"/>
                      </a:lnTo>
                      <a:lnTo>
                        <a:pt x="132" y="216"/>
                      </a:lnTo>
                      <a:lnTo>
                        <a:pt x="130" y="220"/>
                      </a:lnTo>
                      <a:lnTo>
                        <a:pt x="128" y="220"/>
                      </a:lnTo>
                      <a:lnTo>
                        <a:pt x="128" y="226"/>
                      </a:lnTo>
                      <a:lnTo>
                        <a:pt x="124" y="226"/>
                      </a:lnTo>
                      <a:lnTo>
                        <a:pt x="124" y="232"/>
                      </a:lnTo>
                      <a:lnTo>
                        <a:pt x="126" y="238"/>
                      </a:lnTo>
                      <a:lnTo>
                        <a:pt x="130" y="244"/>
                      </a:lnTo>
                      <a:lnTo>
                        <a:pt x="138" y="250"/>
                      </a:lnTo>
                      <a:lnTo>
                        <a:pt x="148" y="256"/>
                      </a:lnTo>
                      <a:lnTo>
                        <a:pt x="150" y="262"/>
                      </a:lnTo>
                      <a:lnTo>
                        <a:pt x="154" y="266"/>
                      </a:lnTo>
                      <a:lnTo>
                        <a:pt x="158" y="270"/>
                      </a:lnTo>
                      <a:lnTo>
                        <a:pt x="166" y="270"/>
                      </a:lnTo>
                      <a:lnTo>
                        <a:pt x="174" y="272"/>
                      </a:lnTo>
                      <a:lnTo>
                        <a:pt x="178" y="274"/>
                      </a:lnTo>
                      <a:lnTo>
                        <a:pt x="190" y="284"/>
                      </a:lnTo>
                      <a:lnTo>
                        <a:pt x="198" y="290"/>
                      </a:lnTo>
                      <a:lnTo>
                        <a:pt x="204" y="294"/>
                      </a:lnTo>
                      <a:lnTo>
                        <a:pt x="218" y="300"/>
                      </a:lnTo>
                      <a:lnTo>
                        <a:pt x="232" y="306"/>
                      </a:lnTo>
                      <a:lnTo>
                        <a:pt x="246" y="312"/>
                      </a:lnTo>
                      <a:lnTo>
                        <a:pt x="254" y="314"/>
                      </a:lnTo>
                      <a:lnTo>
                        <a:pt x="260" y="314"/>
                      </a:lnTo>
                      <a:lnTo>
                        <a:pt x="266" y="314"/>
                      </a:lnTo>
                      <a:lnTo>
                        <a:pt x="274" y="308"/>
                      </a:lnTo>
                      <a:lnTo>
                        <a:pt x="280" y="304"/>
                      </a:lnTo>
                      <a:lnTo>
                        <a:pt x="286" y="302"/>
                      </a:lnTo>
                      <a:lnTo>
                        <a:pt x="290" y="304"/>
                      </a:lnTo>
                      <a:lnTo>
                        <a:pt x="296" y="306"/>
                      </a:lnTo>
                      <a:lnTo>
                        <a:pt x="306" y="312"/>
                      </a:lnTo>
                      <a:lnTo>
                        <a:pt x="314" y="320"/>
                      </a:lnTo>
                      <a:lnTo>
                        <a:pt x="318" y="328"/>
                      </a:lnTo>
                      <a:lnTo>
                        <a:pt x="324" y="336"/>
                      </a:lnTo>
                      <a:lnTo>
                        <a:pt x="328" y="324"/>
                      </a:lnTo>
                      <a:lnTo>
                        <a:pt x="330" y="318"/>
                      </a:lnTo>
                      <a:lnTo>
                        <a:pt x="334" y="312"/>
                      </a:lnTo>
                      <a:lnTo>
                        <a:pt x="354" y="312"/>
                      </a:lnTo>
                      <a:lnTo>
                        <a:pt x="354" y="306"/>
                      </a:lnTo>
                      <a:lnTo>
                        <a:pt x="352" y="302"/>
                      </a:lnTo>
                      <a:lnTo>
                        <a:pt x="348" y="300"/>
                      </a:lnTo>
                      <a:lnTo>
                        <a:pt x="346" y="296"/>
                      </a:lnTo>
                      <a:lnTo>
                        <a:pt x="344" y="292"/>
                      </a:lnTo>
                      <a:lnTo>
                        <a:pt x="348" y="284"/>
                      </a:lnTo>
                      <a:lnTo>
                        <a:pt x="352" y="280"/>
                      </a:lnTo>
                      <a:lnTo>
                        <a:pt x="356" y="278"/>
                      </a:lnTo>
                      <a:lnTo>
                        <a:pt x="380" y="278"/>
                      </a:lnTo>
                      <a:lnTo>
                        <a:pt x="384" y="278"/>
                      </a:lnTo>
                      <a:lnTo>
                        <a:pt x="386" y="276"/>
                      </a:lnTo>
                      <a:lnTo>
                        <a:pt x="388" y="274"/>
                      </a:lnTo>
                      <a:lnTo>
                        <a:pt x="390" y="270"/>
                      </a:lnTo>
                      <a:lnTo>
                        <a:pt x="392" y="268"/>
                      </a:lnTo>
                      <a:lnTo>
                        <a:pt x="396" y="268"/>
                      </a:lnTo>
                      <a:lnTo>
                        <a:pt x="398" y="270"/>
                      </a:lnTo>
                      <a:lnTo>
                        <a:pt x="398" y="274"/>
                      </a:lnTo>
                      <a:lnTo>
                        <a:pt x="400" y="27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1" name="Freeform 67">
                  <a:extLst>
                    <a:ext uri="{FF2B5EF4-FFF2-40B4-BE49-F238E27FC236}">
                      <a16:creationId xmlns:a16="http://schemas.microsoft.com/office/drawing/2014/main" id="{599675D8-C172-4923-998B-0E61D7448D0E}"/>
                    </a:ext>
                  </a:extLst>
                </p:cNvPr>
                <p:cNvSpPr>
                  <a:spLocks/>
                </p:cNvSpPr>
                <p:nvPr/>
              </p:nvSpPr>
              <p:spPr bwMode="ltGray">
                <a:xfrm>
                  <a:off x="1363" y="1716"/>
                  <a:ext cx="162" cy="64"/>
                </a:xfrm>
                <a:custGeom>
                  <a:avLst/>
                  <a:gdLst/>
                  <a:ahLst/>
                  <a:cxnLst>
                    <a:cxn ang="0">
                      <a:pos x="44" y="18"/>
                    </a:cxn>
                    <a:cxn ang="0">
                      <a:pos x="44" y="16"/>
                    </a:cxn>
                    <a:cxn ang="0">
                      <a:pos x="48" y="16"/>
                    </a:cxn>
                    <a:cxn ang="0">
                      <a:pos x="48" y="12"/>
                    </a:cxn>
                    <a:cxn ang="0">
                      <a:pos x="44" y="10"/>
                    </a:cxn>
                    <a:cxn ang="0">
                      <a:pos x="44" y="12"/>
                    </a:cxn>
                    <a:cxn ang="0">
                      <a:pos x="36" y="12"/>
                    </a:cxn>
                    <a:cxn ang="0">
                      <a:pos x="30" y="16"/>
                    </a:cxn>
                    <a:cxn ang="0">
                      <a:pos x="22" y="18"/>
                    </a:cxn>
                    <a:cxn ang="0">
                      <a:pos x="16" y="20"/>
                    </a:cxn>
                    <a:cxn ang="0">
                      <a:pos x="14" y="22"/>
                    </a:cxn>
                    <a:cxn ang="0">
                      <a:pos x="12" y="24"/>
                    </a:cxn>
                    <a:cxn ang="0">
                      <a:pos x="6" y="26"/>
                    </a:cxn>
                    <a:cxn ang="0">
                      <a:pos x="0" y="26"/>
                    </a:cxn>
                    <a:cxn ang="0">
                      <a:pos x="4" y="24"/>
                    </a:cxn>
                    <a:cxn ang="0">
                      <a:pos x="6" y="24"/>
                    </a:cxn>
                    <a:cxn ang="0">
                      <a:pos x="8" y="18"/>
                    </a:cxn>
                    <a:cxn ang="0">
                      <a:pos x="12" y="14"/>
                    </a:cxn>
                    <a:cxn ang="0">
                      <a:pos x="18" y="10"/>
                    </a:cxn>
                    <a:cxn ang="0">
                      <a:pos x="24" y="6"/>
                    </a:cxn>
                    <a:cxn ang="0">
                      <a:pos x="42" y="0"/>
                    </a:cxn>
                    <a:cxn ang="0">
                      <a:pos x="56" y="0"/>
                    </a:cxn>
                    <a:cxn ang="0">
                      <a:pos x="60" y="0"/>
                    </a:cxn>
                    <a:cxn ang="0">
                      <a:pos x="62" y="2"/>
                    </a:cxn>
                    <a:cxn ang="0">
                      <a:pos x="66" y="4"/>
                    </a:cxn>
                    <a:cxn ang="0">
                      <a:pos x="78" y="8"/>
                    </a:cxn>
                    <a:cxn ang="0">
                      <a:pos x="86" y="16"/>
                    </a:cxn>
                    <a:cxn ang="0">
                      <a:pos x="90" y="16"/>
                    </a:cxn>
                    <a:cxn ang="0">
                      <a:pos x="96" y="16"/>
                    </a:cxn>
                    <a:cxn ang="0">
                      <a:pos x="102" y="18"/>
                    </a:cxn>
                    <a:cxn ang="0">
                      <a:pos x="114" y="24"/>
                    </a:cxn>
                    <a:cxn ang="0">
                      <a:pos x="122" y="32"/>
                    </a:cxn>
                    <a:cxn ang="0">
                      <a:pos x="130" y="38"/>
                    </a:cxn>
                    <a:cxn ang="0">
                      <a:pos x="142" y="42"/>
                    </a:cxn>
                    <a:cxn ang="0">
                      <a:pos x="140" y="44"/>
                    </a:cxn>
                    <a:cxn ang="0">
                      <a:pos x="154" y="48"/>
                    </a:cxn>
                    <a:cxn ang="0">
                      <a:pos x="160" y="52"/>
                    </a:cxn>
                    <a:cxn ang="0">
                      <a:pos x="162" y="58"/>
                    </a:cxn>
                    <a:cxn ang="0">
                      <a:pos x="154" y="60"/>
                    </a:cxn>
                    <a:cxn ang="0">
                      <a:pos x="152" y="60"/>
                    </a:cxn>
                    <a:cxn ang="0">
                      <a:pos x="152" y="62"/>
                    </a:cxn>
                    <a:cxn ang="0">
                      <a:pos x="142" y="64"/>
                    </a:cxn>
                    <a:cxn ang="0">
                      <a:pos x="130" y="64"/>
                    </a:cxn>
                    <a:cxn ang="0">
                      <a:pos x="108" y="62"/>
                    </a:cxn>
                    <a:cxn ang="0">
                      <a:pos x="112" y="58"/>
                    </a:cxn>
                    <a:cxn ang="0">
                      <a:pos x="118" y="52"/>
                    </a:cxn>
                    <a:cxn ang="0">
                      <a:pos x="118" y="48"/>
                    </a:cxn>
                    <a:cxn ang="0">
                      <a:pos x="110" y="48"/>
                    </a:cxn>
                    <a:cxn ang="0">
                      <a:pos x="102" y="46"/>
                    </a:cxn>
                    <a:cxn ang="0">
                      <a:pos x="100" y="44"/>
                    </a:cxn>
                    <a:cxn ang="0">
                      <a:pos x="98" y="38"/>
                    </a:cxn>
                    <a:cxn ang="0">
                      <a:pos x="98" y="34"/>
                    </a:cxn>
                    <a:cxn ang="0">
                      <a:pos x="96" y="32"/>
                    </a:cxn>
                    <a:cxn ang="0">
                      <a:pos x="92" y="30"/>
                    </a:cxn>
                    <a:cxn ang="0">
                      <a:pos x="78" y="30"/>
                    </a:cxn>
                    <a:cxn ang="0">
                      <a:pos x="76" y="28"/>
                    </a:cxn>
                    <a:cxn ang="0">
                      <a:pos x="72" y="26"/>
                    </a:cxn>
                    <a:cxn ang="0">
                      <a:pos x="60" y="22"/>
                    </a:cxn>
                    <a:cxn ang="0">
                      <a:pos x="50" y="18"/>
                    </a:cxn>
                    <a:cxn ang="0">
                      <a:pos x="44" y="16"/>
                    </a:cxn>
                    <a:cxn ang="0">
                      <a:pos x="44" y="18"/>
                    </a:cxn>
                  </a:cxnLst>
                  <a:rect l="0" t="0" r="r" b="b"/>
                  <a:pathLst>
                    <a:path w="162" h="64">
                      <a:moveTo>
                        <a:pt x="44" y="18"/>
                      </a:moveTo>
                      <a:lnTo>
                        <a:pt x="44" y="16"/>
                      </a:lnTo>
                      <a:lnTo>
                        <a:pt x="48" y="16"/>
                      </a:lnTo>
                      <a:lnTo>
                        <a:pt x="48" y="12"/>
                      </a:lnTo>
                      <a:lnTo>
                        <a:pt x="44" y="10"/>
                      </a:lnTo>
                      <a:lnTo>
                        <a:pt x="44" y="12"/>
                      </a:lnTo>
                      <a:lnTo>
                        <a:pt x="36" y="12"/>
                      </a:lnTo>
                      <a:lnTo>
                        <a:pt x="30" y="16"/>
                      </a:lnTo>
                      <a:lnTo>
                        <a:pt x="22" y="18"/>
                      </a:lnTo>
                      <a:lnTo>
                        <a:pt x="16" y="20"/>
                      </a:lnTo>
                      <a:lnTo>
                        <a:pt x="14" y="22"/>
                      </a:lnTo>
                      <a:lnTo>
                        <a:pt x="12" y="24"/>
                      </a:lnTo>
                      <a:lnTo>
                        <a:pt x="6" y="26"/>
                      </a:lnTo>
                      <a:lnTo>
                        <a:pt x="0" y="26"/>
                      </a:lnTo>
                      <a:lnTo>
                        <a:pt x="4" y="24"/>
                      </a:lnTo>
                      <a:lnTo>
                        <a:pt x="6" y="24"/>
                      </a:lnTo>
                      <a:lnTo>
                        <a:pt x="8" y="18"/>
                      </a:lnTo>
                      <a:lnTo>
                        <a:pt x="12" y="14"/>
                      </a:lnTo>
                      <a:lnTo>
                        <a:pt x="18" y="10"/>
                      </a:lnTo>
                      <a:lnTo>
                        <a:pt x="24" y="6"/>
                      </a:lnTo>
                      <a:lnTo>
                        <a:pt x="42" y="0"/>
                      </a:lnTo>
                      <a:lnTo>
                        <a:pt x="56" y="0"/>
                      </a:lnTo>
                      <a:lnTo>
                        <a:pt x="60" y="0"/>
                      </a:lnTo>
                      <a:lnTo>
                        <a:pt x="62" y="2"/>
                      </a:lnTo>
                      <a:lnTo>
                        <a:pt x="66" y="4"/>
                      </a:lnTo>
                      <a:lnTo>
                        <a:pt x="78" y="8"/>
                      </a:lnTo>
                      <a:lnTo>
                        <a:pt x="86" y="16"/>
                      </a:lnTo>
                      <a:lnTo>
                        <a:pt x="90" y="16"/>
                      </a:lnTo>
                      <a:lnTo>
                        <a:pt x="96" y="16"/>
                      </a:lnTo>
                      <a:lnTo>
                        <a:pt x="102" y="18"/>
                      </a:lnTo>
                      <a:lnTo>
                        <a:pt x="114" y="24"/>
                      </a:lnTo>
                      <a:lnTo>
                        <a:pt x="122" y="32"/>
                      </a:lnTo>
                      <a:lnTo>
                        <a:pt x="130" y="38"/>
                      </a:lnTo>
                      <a:lnTo>
                        <a:pt x="142" y="42"/>
                      </a:lnTo>
                      <a:lnTo>
                        <a:pt x="140" y="44"/>
                      </a:lnTo>
                      <a:lnTo>
                        <a:pt x="154" y="48"/>
                      </a:lnTo>
                      <a:lnTo>
                        <a:pt x="160" y="52"/>
                      </a:lnTo>
                      <a:lnTo>
                        <a:pt x="162" y="58"/>
                      </a:lnTo>
                      <a:lnTo>
                        <a:pt x="154" y="60"/>
                      </a:lnTo>
                      <a:lnTo>
                        <a:pt x="152" y="60"/>
                      </a:lnTo>
                      <a:lnTo>
                        <a:pt x="152" y="62"/>
                      </a:lnTo>
                      <a:lnTo>
                        <a:pt x="142" y="64"/>
                      </a:lnTo>
                      <a:lnTo>
                        <a:pt x="130" y="64"/>
                      </a:lnTo>
                      <a:lnTo>
                        <a:pt x="108" y="62"/>
                      </a:lnTo>
                      <a:lnTo>
                        <a:pt x="112" y="58"/>
                      </a:lnTo>
                      <a:lnTo>
                        <a:pt x="118" y="52"/>
                      </a:lnTo>
                      <a:lnTo>
                        <a:pt x="118" y="48"/>
                      </a:lnTo>
                      <a:lnTo>
                        <a:pt x="110" y="48"/>
                      </a:lnTo>
                      <a:lnTo>
                        <a:pt x="102" y="46"/>
                      </a:lnTo>
                      <a:lnTo>
                        <a:pt x="100" y="44"/>
                      </a:lnTo>
                      <a:lnTo>
                        <a:pt x="98" y="38"/>
                      </a:lnTo>
                      <a:lnTo>
                        <a:pt x="98" y="34"/>
                      </a:lnTo>
                      <a:lnTo>
                        <a:pt x="96" y="32"/>
                      </a:lnTo>
                      <a:lnTo>
                        <a:pt x="92" y="30"/>
                      </a:lnTo>
                      <a:lnTo>
                        <a:pt x="78" y="30"/>
                      </a:lnTo>
                      <a:lnTo>
                        <a:pt x="76" y="28"/>
                      </a:lnTo>
                      <a:lnTo>
                        <a:pt x="72" y="26"/>
                      </a:lnTo>
                      <a:lnTo>
                        <a:pt x="60" y="22"/>
                      </a:lnTo>
                      <a:lnTo>
                        <a:pt x="50" y="18"/>
                      </a:lnTo>
                      <a:lnTo>
                        <a:pt x="44" y="16"/>
                      </a:lnTo>
                      <a:lnTo>
                        <a:pt x="44"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2" name="Freeform 68">
                  <a:extLst>
                    <a:ext uri="{FF2B5EF4-FFF2-40B4-BE49-F238E27FC236}">
                      <a16:creationId xmlns:a16="http://schemas.microsoft.com/office/drawing/2014/main" id="{B7F2222D-304E-4F2E-953A-99C0CE6592CF}"/>
                    </a:ext>
                  </a:extLst>
                </p:cNvPr>
                <p:cNvSpPr>
                  <a:spLocks/>
                </p:cNvSpPr>
                <p:nvPr/>
              </p:nvSpPr>
              <p:spPr bwMode="ltGray">
                <a:xfrm>
                  <a:off x="1459" y="1802"/>
                  <a:ext cx="30" cy="14"/>
                </a:xfrm>
                <a:custGeom>
                  <a:avLst/>
                  <a:gdLst/>
                  <a:ahLst/>
                  <a:cxnLst>
                    <a:cxn ang="0">
                      <a:pos x="0" y="8"/>
                    </a:cxn>
                    <a:cxn ang="0">
                      <a:pos x="0" y="4"/>
                    </a:cxn>
                    <a:cxn ang="0">
                      <a:pos x="2" y="2"/>
                    </a:cxn>
                    <a:cxn ang="0">
                      <a:pos x="6" y="0"/>
                    </a:cxn>
                    <a:cxn ang="0">
                      <a:pos x="12" y="0"/>
                    </a:cxn>
                    <a:cxn ang="0">
                      <a:pos x="20" y="4"/>
                    </a:cxn>
                    <a:cxn ang="0">
                      <a:pos x="30" y="12"/>
                    </a:cxn>
                    <a:cxn ang="0">
                      <a:pos x="26" y="12"/>
                    </a:cxn>
                    <a:cxn ang="0">
                      <a:pos x="20" y="14"/>
                    </a:cxn>
                    <a:cxn ang="0">
                      <a:pos x="8" y="12"/>
                    </a:cxn>
                    <a:cxn ang="0">
                      <a:pos x="4" y="10"/>
                    </a:cxn>
                    <a:cxn ang="0">
                      <a:pos x="0" y="6"/>
                    </a:cxn>
                    <a:cxn ang="0">
                      <a:pos x="0" y="8"/>
                    </a:cxn>
                  </a:cxnLst>
                  <a:rect l="0" t="0" r="r" b="b"/>
                  <a:pathLst>
                    <a:path w="30" h="14">
                      <a:moveTo>
                        <a:pt x="0" y="8"/>
                      </a:moveTo>
                      <a:lnTo>
                        <a:pt x="0" y="4"/>
                      </a:lnTo>
                      <a:lnTo>
                        <a:pt x="2" y="2"/>
                      </a:lnTo>
                      <a:lnTo>
                        <a:pt x="6" y="0"/>
                      </a:lnTo>
                      <a:lnTo>
                        <a:pt x="12" y="0"/>
                      </a:lnTo>
                      <a:lnTo>
                        <a:pt x="20" y="4"/>
                      </a:lnTo>
                      <a:lnTo>
                        <a:pt x="30" y="12"/>
                      </a:lnTo>
                      <a:lnTo>
                        <a:pt x="26" y="12"/>
                      </a:lnTo>
                      <a:lnTo>
                        <a:pt x="20" y="14"/>
                      </a:lnTo>
                      <a:lnTo>
                        <a:pt x="8" y="12"/>
                      </a:lnTo>
                      <a:lnTo>
                        <a:pt x="4" y="10"/>
                      </a:lnTo>
                      <a:lnTo>
                        <a:pt x="0" y="6"/>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3" name="Freeform 69">
                  <a:extLst>
                    <a:ext uri="{FF2B5EF4-FFF2-40B4-BE49-F238E27FC236}">
                      <a16:creationId xmlns:a16="http://schemas.microsoft.com/office/drawing/2014/main" id="{34BB0E90-9B93-4605-99E4-8A8695DE7884}"/>
                    </a:ext>
                  </a:extLst>
                </p:cNvPr>
                <p:cNvSpPr>
                  <a:spLocks/>
                </p:cNvSpPr>
                <p:nvPr/>
              </p:nvSpPr>
              <p:spPr bwMode="ltGray">
                <a:xfrm>
                  <a:off x="1629" y="1802"/>
                  <a:ext cx="26" cy="12"/>
                </a:xfrm>
                <a:custGeom>
                  <a:avLst/>
                  <a:gdLst/>
                  <a:ahLst/>
                  <a:cxnLst>
                    <a:cxn ang="0">
                      <a:pos x="10" y="2"/>
                    </a:cxn>
                    <a:cxn ang="0">
                      <a:pos x="24" y="0"/>
                    </a:cxn>
                    <a:cxn ang="0">
                      <a:pos x="24" y="2"/>
                    </a:cxn>
                    <a:cxn ang="0">
                      <a:pos x="26" y="6"/>
                    </a:cxn>
                    <a:cxn ang="0">
                      <a:pos x="24" y="8"/>
                    </a:cxn>
                    <a:cxn ang="0">
                      <a:pos x="22" y="10"/>
                    </a:cxn>
                    <a:cxn ang="0">
                      <a:pos x="12" y="12"/>
                    </a:cxn>
                    <a:cxn ang="0">
                      <a:pos x="4" y="10"/>
                    </a:cxn>
                    <a:cxn ang="0">
                      <a:pos x="0" y="8"/>
                    </a:cxn>
                    <a:cxn ang="0">
                      <a:pos x="0" y="2"/>
                    </a:cxn>
                    <a:cxn ang="0">
                      <a:pos x="10" y="2"/>
                    </a:cxn>
                  </a:cxnLst>
                  <a:rect l="0" t="0" r="r" b="b"/>
                  <a:pathLst>
                    <a:path w="26" h="12">
                      <a:moveTo>
                        <a:pt x="10" y="2"/>
                      </a:moveTo>
                      <a:lnTo>
                        <a:pt x="24" y="0"/>
                      </a:lnTo>
                      <a:lnTo>
                        <a:pt x="24" y="2"/>
                      </a:lnTo>
                      <a:lnTo>
                        <a:pt x="26" y="6"/>
                      </a:lnTo>
                      <a:lnTo>
                        <a:pt x="24" y="8"/>
                      </a:lnTo>
                      <a:lnTo>
                        <a:pt x="22" y="10"/>
                      </a:lnTo>
                      <a:lnTo>
                        <a:pt x="12" y="12"/>
                      </a:lnTo>
                      <a:lnTo>
                        <a:pt x="4" y="10"/>
                      </a:lnTo>
                      <a:lnTo>
                        <a:pt x="0" y="8"/>
                      </a:lnTo>
                      <a:lnTo>
                        <a:pt x="0" y="2"/>
                      </a:lnTo>
                      <a:lnTo>
                        <a:pt x="1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4" name="Freeform 70">
                  <a:extLst>
                    <a:ext uri="{FF2B5EF4-FFF2-40B4-BE49-F238E27FC236}">
                      <a16:creationId xmlns:a16="http://schemas.microsoft.com/office/drawing/2014/main" id="{651EEAAA-3336-4BFB-9CBC-FD3F374CFEBE}"/>
                    </a:ext>
                  </a:extLst>
                </p:cNvPr>
                <p:cNvSpPr>
                  <a:spLocks/>
                </p:cNvSpPr>
                <p:nvPr/>
              </p:nvSpPr>
              <p:spPr bwMode="ltGray">
                <a:xfrm>
                  <a:off x="1471" y="1684"/>
                  <a:ext cx="10" cy="14"/>
                </a:xfrm>
                <a:custGeom>
                  <a:avLst/>
                  <a:gdLst/>
                  <a:ahLst/>
                  <a:cxnLst>
                    <a:cxn ang="0">
                      <a:pos x="10" y="8"/>
                    </a:cxn>
                    <a:cxn ang="0">
                      <a:pos x="8" y="12"/>
                    </a:cxn>
                    <a:cxn ang="0">
                      <a:pos x="4" y="14"/>
                    </a:cxn>
                    <a:cxn ang="0">
                      <a:pos x="2" y="12"/>
                    </a:cxn>
                    <a:cxn ang="0">
                      <a:pos x="0" y="8"/>
                    </a:cxn>
                    <a:cxn ang="0">
                      <a:pos x="2" y="4"/>
                    </a:cxn>
                    <a:cxn ang="0">
                      <a:pos x="4" y="0"/>
                    </a:cxn>
                    <a:cxn ang="0">
                      <a:pos x="8" y="2"/>
                    </a:cxn>
                    <a:cxn ang="0">
                      <a:pos x="10" y="8"/>
                    </a:cxn>
                  </a:cxnLst>
                  <a:rect l="0" t="0" r="r" b="b"/>
                  <a:pathLst>
                    <a:path w="10" h="14">
                      <a:moveTo>
                        <a:pt x="10" y="8"/>
                      </a:moveTo>
                      <a:lnTo>
                        <a:pt x="8" y="12"/>
                      </a:lnTo>
                      <a:lnTo>
                        <a:pt x="4" y="14"/>
                      </a:lnTo>
                      <a:lnTo>
                        <a:pt x="2" y="12"/>
                      </a:lnTo>
                      <a:lnTo>
                        <a:pt x="0" y="8"/>
                      </a:lnTo>
                      <a:lnTo>
                        <a:pt x="2" y="4"/>
                      </a:lnTo>
                      <a:lnTo>
                        <a:pt x="4" y="0"/>
                      </a:lnTo>
                      <a:lnTo>
                        <a:pt x="8" y="2"/>
                      </a:lnTo>
                      <a:lnTo>
                        <a:pt x="1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5" name="Freeform 71">
                  <a:extLst>
                    <a:ext uri="{FF2B5EF4-FFF2-40B4-BE49-F238E27FC236}">
                      <a16:creationId xmlns:a16="http://schemas.microsoft.com/office/drawing/2014/main" id="{F0C08EA5-A92F-45C1-8C66-C3C62C2FC7FD}"/>
                    </a:ext>
                  </a:extLst>
                </p:cNvPr>
                <p:cNvSpPr>
                  <a:spLocks/>
                </p:cNvSpPr>
                <p:nvPr/>
              </p:nvSpPr>
              <p:spPr bwMode="ltGray">
                <a:xfrm>
                  <a:off x="1369" y="1964"/>
                  <a:ext cx="88" cy="42"/>
                </a:xfrm>
                <a:custGeom>
                  <a:avLst/>
                  <a:gdLst/>
                  <a:ahLst/>
                  <a:cxnLst>
                    <a:cxn ang="0">
                      <a:pos x="0" y="22"/>
                    </a:cxn>
                    <a:cxn ang="0">
                      <a:pos x="0" y="18"/>
                    </a:cxn>
                    <a:cxn ang="0">
                      <a:pos x="0" y="14"/>
                    </a:cxn>
                    <a:cxn ang="0">
                      <a:pos x="0" y="6"/>
                    </a:cxn>
                    <a:cxn ang="0">
                      <a:pos x="2" y="6"/>
                    </a:cxn>
                    <a:cxn ang="0">
                      <a:pos x="8" y="6"/>
                    </a:cxn>
                    <a:cxn ang="0">
                      <a:pos x="12" y="10"/>
                    </a:cxn>
                    <a:cxn ang="0">
                      <a:pos x="16" y="10"/>
                    </a:cxn>
                    <a:cxn ang="0">
                      <a:pos x="20" y="14"/>
                    </a:cxn>
                    <a:cxn ang="0">
                      <a:pos x="26" y="14"/>
                    </a:cxn>
                    <a:cxn ang="0">
                      <a:pos x="30" y="14"/>
                    </a:cxn>
                    <a:cxn ang="0">
                      <a:pos x="36" y="12"/>
                    </a:cxn>
                    <a:cxn ang="0">
                      <a:pos x="38" y="8"/>
                    </a:cxn>
                    <a:cxn ang="0">
                      <a:pos x="44" y="2"/>
                    </a:cxn>
                    <a:cxn ang="0">
                      <a:pos x="48" y="0"/>
                    </a:cxn>
                    <a:cxn ang="0">
                      <a:pos x="52" y="0"/>
                    </a:cxn>
                    <a:cxn ang="0">
                      <a:pos x="62" y="2"/>
                    </a:cxn>
                    <a:cxn ang="0">
                      <a:pos x="70" y="8"/>
                    </a:cxn>
                    <a:cxn ang="0">
                      <a:pos x="80" y="14"/>
                    </a:cxn>
                    <a:cxn ang="0">
                      <a:pos x="86" y="18"/>
                    </a:cxn>
                    <a:cxn ang="0">
                      <a:pos x="88" y="18"/>
                    </a:cxn>
                    <a:cxn ang="0">
                      <a:pos x="86" y="20"/>
                    </a:cxn>
                    <a:cxn ang="0">
                      <a:pos x="86" y="26"/>
                    </a:cxn>
                    <a:cxn ang="0">
                      <a:pos x="88" y="32"/>
                    </a:cxn>
                    <a:cxn ang="0">
                      <a:pos x="86" y="34"/>
                    </a:cxn>
                    <a:cxn ang="0">
                      <a:pos x="82" y="38"/>
                    </a:cxn>
                    <a:cxn ang="0">
                      <a:pos x="76" y="42"/>
                    </a:cxn>
                    <a:cxn ang="0">
                      <a:pos x="70" y="30"/>
                    </a:cxn>
                    <a:cxn ang="0">
                      <a:pos x="70" y="26"/>
                    </a:cxn>
                    <a:cxn ang="0">
                      <a:pos x="76" y="26"/>
                    </a:cxn>
                    <a:cxn ang="0">
                      <a:pos x="68" y="16"/>
                    </a:cxn>
                    <a:cxn ang="0">
                      <a:pos x="64" y="14"/>
                    </a:cxn>
                    <a:cxn ang="0">
                      <a:pos x="56" y="14"/>
                    </a:cxn>
                    <a:cxn ang="0">
                      <a:pos x="52" y="14"/>
                    </a:cxn>
                    <a:cxn ang="0">
                      <a:pos x="46" y="20"/>
                    </a:cxn>
                    <a:cxn ang="0">
                      <a:pos x="38" y="30"/>
                    </a:cxn>
                    <a:cxn ang="0">
                      <a:pos x="40" y="32"/>
                    </a:cxn>
                    <a:cxn ang="0">
                      <a:pos x="44" y="32"/>
                    </a:cxn>
                    <a:cxn ang="0">
                      <a:pos x="44" y="38"/>
                    </a:cxn>
                    <a:cxn ang="0">
                      <a:pos x="42" y="42"/>
                    </a:cxn>
                    <a:cxn ang="0">
                      <a:pos x="38" y="42"/>
                    </a:cxn>
                    <a:cxn ang="0">
                      <a:pos x="36" y="42"/>
                    </a:cxn>
                    <a:cxn ang="0">
                      <a:pos x="32" y="42"/>
                    </a:cxn>
                    <a:cxn ang="0">
                      <a:pos x="30" y="42"/>
                    </a:cxn>
                    <a:cxn ang="0">
                      <a:pos x="30" y="36"/>
                    </a:cxn>
                    <a:cxn ang="0">
                      <a:pos x="24" y="34"/>
                    </a:cxn>
                    <a:cxn ang="0">
                      <a:pos x="20" y="32"/>
                    </a:cxn>
                    <a:cxn ang="0">
                      <a:pos x="16" y="30"/>
                    </a:cxn>
                    <a:cxn ang="0">
                      <a:pos x="12" y="26"/>
                    </a:cxn>
                    <a:cxn ang="0">
                      <a:pos x="0" y="22"/>
                    </a:cxn>
                  </a:cxnLst>
                  <a:rect l="0" t="0" r="r" b="b"/>
                  <a:pathLst>
                    <a:path w="88" h="42">
                      <a:moveTo>
                        <a:pt x="0" y="22"/>
                      </a:moveTo>
                      <a:lnTo>
                        <a:pt x="0" y="18"/>
                      </a:lnTo>
                      <a:lnTo>
                        <a:pt x="0" y="14"/>
                      </a:lnTo>
                      <a:lnTo>
                        <a:pt x="0" y="6"/>
                      </a:lnTo>
                      <a:lnTo>
                        <a:pt x="2" y="6"/>
                      </a:lnTo>
                      <a:lnTo>
                        <a:pt x="8" y="6"/>
                      </a:lnTo>
                      <a:lnTo>
                        <a:pt x="12" y="10"/>
                      </a:lnTo>
                      <a:lnTo>
                        <a:pt x="16" y="10"/>
                      </a:lnTo>
                      <a:lnTo>
                        <a:pt x="20" y="14"/>
                      </a:lnTo>
                      <a:lnTo>
                        <a:pt x="26" y="14"/>
                      </a:lnTo>
                      <a:lnTo>
                        <a:pt x="30" y="14"/>
                      </a:lnTo>
                      <a:lnTo>
                        <a:pt x="36" y="12"/>
                      </a:lnTo>
                      <a:lnTo>
                        <a:pt x="38" y="8"/>
                      </a:lnTo>
                      <a:lnTo>
                        <a:pt x="44" y="2"/>
                      </a:lnTo>
                      <a:lnTo>
                        <a:pt x="48" y="0"/>
                      </a:lnTo>
                      <a:lnTo>
                        <a:pt x="52" y="0"/>
                      </a:lnTo>
                      <a:lnTo>
                        <a:pt x="62" y="2"/>
                      </a:lnTo>
                      <a:lnTo>
                        <a:pt x="70" y="8"/>
                      </a:lnTo>
                      <a:lnTo>
                        <a:pt x="80" y="14"/>
                      </a:lnTo>
                      <a:lnTo>
                        <a:pt x="86" y="18"/>
                      </a:lnTo>
                      <a:lnTo>
                        <a:pt x="88" y="18"/>
                      </a:lnTo>
                      <a:lnTo>
                        <a:pt x="86" y="20"/>
                      </a:lnTo>
                      <a:lnTo>
                        <a:pt x="86" y="26"/>
                      </a:lnTo>
                      <a:lnTo>
                        <a:pt x="88" y="32"/>
                      </a:lnTo>
                      <a:lnTo>
                        <a:pt x="86" y="34"/>
                      </a:lnTo>
                      <a:lnTo>
                        <a:pt x="82" y="38"/>
                      </a:lnTo>
                      <a:lnTo>
                        <a:pt x="76" y="42"/>
                      </a:lnTo>
                      <a:lnTo>
                        <a:pt x="70" y="30"/>
                      </a:lnTo>
                      <a:lnTo>
                        <a:pt x="70" y="26"/>
                      </a:lnTo>
                      <a:lnTo>
                        <a:pt x="76" y="26"/>
                      </a:lnTo>
                      <a:lnTo>
                        <a:pt x="68" y="16"/>
                      </a:lnTo>
                      <a:lnTo>
                        <a:pt x="64" y="14"/>
                      </a:lnTo>
                      <a:lnTo>
                        <a:pt x="56" y="14"/>
                      </a:lnTo>
                      <a:lnTo>
                        <a:pt x="52" y="14"/>
                      </a:lnTo>
                      <a:lnTo>
                        <a:pt x="46" y="20"/>
                      </a:lnTo>
                      <a:lnTo>
                        <a:pt x="38" y="30"/>
                      </a:lnTo>
                      <a:lnTo>
                        <a:pt x="40" y="32"/>
                      </a:lnTo>
                      <a:lnTo>
                        <a:pt x="44" y="32"/>
                      </a:lnTo>
                      <a:lnTo>
                        <a:pt x="44" y="38"/>
                      </a:lnTo>
                      <a:lnTo>
                        <a:pt x="42" y="42"/>
                      </a:lnTo>
                      <a:lnTo>
                        <a:pt x="38" y="42"/>
                      </a:lnTo>
                      <a:lnTo>
                        <a:pt x="36" y="42"/>
                      </a:lnTo>
                      <a:lnTo>
                        <a:pt x="32" y="42"/>
                      </a:lnTo>
                      <a:lnTo>
                        <a:pt x="30" y="42"/>
                      </a:lnTo>
                      <a:lnTo>
                        <a:pt x="30" y="36"/>
                      </a:lnTo>
                      <a:lnTo>
                        <a:pt x="24" y="34"/>
                      </a:lnTo>
                      <a:lnTo>
                        <a:pt x="20" y="32"/>
                      </a:lnTo>
                      <a:lnTo>
                        <a:pt x="16" y="30"/>
                      </a:lnTo>
                      <a:lnTo>
                        <a:pt x="12" y="26"/>
                      </a:lnTo>
                      <a:lnTo>
                        <a:pt x="0"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6" name="Freeform 72">
                  <a:extLst>
                    <a:ext uri="{FF2B5EF4-FFF2-40B4-BE49-F238E27FC236}">
                      <a16:creationId xmlns:a16="http://schemas.microsoft.com/office/drawing/2014/main" id="{2E62DC47-6BCB-4E0E-9983-D8893912F1B4}"/>
                    </a:ext>
                  </a:extLst>
                </p:cNvPr>
                <p:cNvSpPr>
                  <a:spLocks/>
                </p:cNvSpPr>
                <p:nvPr/>
              </p:nvSpPr>
              <p:spPr bwMode="ltGray">
                <a:xfrm>
                  <a:off x="1323" y="1942"/>
                  <a:ext cx="54" cy="44"/>
                </a:xfrm>
                <a:custGeom>
                  <a:avLst/>
                  <a:gdLst/>
                  <a:ahLst/>
                  <a:cxnLst>
                    <a:cxn ang="0">
                      <a:pos x="38" y="6"/>
                    </a:cxn>
                    <a:cxn ang="0">
                      <a:pos x="46" y="18"/>
                    </a:cxn>
                    <a:cxn ang="0">
                      <a:pos x="54" y="28"/>
                    </a:cxn>
                    <a:cxn ang="0">
                      <a:pos x="46" y="28"/>
                    </a:cxn>
                    <a:cxn ang="0">
                      <a:pos x="46" y="44"/>
                    </a:cxn>
                    <a:cxn ang="0">
                      <a:pos x="32" y="40"/>
                    </a:cxn>
                    <a:cxn ang="0">
                      <a:pos x="34" y="36"/>
                    </a:cxn>
                    <a:cxn ang="0">
                      <a:pos x="34" y="34"/>
                    </a:cxn>
                    <a:cxn ang="0">
                      <a:pos x="24" y="22"/>
                    </a:cxn>
                    <a:cxn ang="0">
                      <a:pos x="18" y="16"/>
                    </a:cxn>
                    <a:cxn ang="0">
                      <a:pos x="12" y="14"/>
                    </a:cxn>
                    <a:cxn ang="0">
                      <a:pos x="16" y="22"/>
                    </a:cxn>
                    <a:cxn ang="0">
                      <a:pos x="12" y="22"/>
                    </a:cxn>
                    <a:cxn ang="0">
                      <a:pos x="8" y="22"/>
                    </a:cxn>
                    <a:cxn ang="0">
                      <a:pos x="4" y="20"/>
                    </a:cxn>
                    <a:cxn ang="0">
                      <a:pos x="2" y="16"/>
                    </a:cxn>
                    <a:cxn ang="0">
                      <a:pos x="0" y="12"/>
                    </a:cxn>
                    <a:cxn ang="0">
                      <a:pos x="2" y="8"/>
                    </a:cxn>
                    <a:cxn ang="0">
                      <a:pos x="2" y="6"/>
                    </a:cxn>
                    <a:cxn ang="0">
                      <a:pos x="2" y="4"/>
                    </a:cxn>
                    <a:cxn ang="0">
                      <a:pos x="4" y="0"/>
                    </a:cxn>
                    <a:cxn ang="0">
                      <a:pos x="20" y="4"/>
                    </a:cxn>
                    <a:cxn ang="0">
                      <a:pos x="38" y="6"/>
                    </a:cxn>
                  </a:cxnLst>
                  <a:rect l="0" t="0" r="r" b="b"/>
                  <a:pathLst>
                    <a:path w="54" h="44">
                      <a:moveTo>
                        <a:pt x="38" y="6"/>
                      </a:moveTo>
                      <a:lnTo>
                        <a:pt x="46" y="18"/>
                      </a:lnTo>
                      <a:lnTo>
                        <a:pt x="54" y="28"/>
                      </a:lnTo>
                      <a:lnTo>
                        <a:pt x="46" y="28"/>
                      </a:lnTo>
                      <a:lnTo>
                        <a:pt x="46" y="44"/>
                      </a:lnTo>
                      <a:lnTo>
                        <a:pt x="32" y="40"/>
                      </a:lnTo>
                      <a:lnTo>
                        <a:pt x="34" y="36"/>
                      </a:lnTo>
                      <a:lnTo>
                        <a:pt x="34" y="34"/>
                      </a:lnTo>
                      <a:lnTo>
                        <a:pt x="24" y="22"/>
                      </a:lnTo>
                      <a:lnTo>
                        <a:pt x="18" y="16"/>
                      </a:lnTo>
                      <a:lnTo>
                        <a:pt x="12" y="14"/>
                      </a:lnTo>
                      <a:lnTo>
                        <a:pt x="16" y="22"/>
                      </a:lnTo>
                      <a:lnTo>
                        <a:pt x="12" y="22"/>
                      </a:lnTo>
                      <a:lnTo>
                        <a:pt x="8" y="22"/>
                      </a:lnTo>
                      <a:lnTo>
                        <a:pt x="4" y="20"/>
                      </a:lnTo>
                      <a:lnTo>
                        <a:pt x="2" y="16"/>
                      </a:lnTo>
                      <a:lnTo>
                        <a:pt x="0" y="12"/>
                      </a:lnTo>
                      <a:lnTo>
                        <a:pt x="2" y="8"/>
                      </a:lnTo>
                      <a:lnTo>
                        <a:pt x="2" y="6"/>
                      </a:lnTo>
                      <a:lnTo>
                        <a:pt x="2" y="4"/>
                      </a:lnTo>
                      <a:lnTo>
                        <a:pt x="4" y="0"/>
                      </a:lnTo>
                      <a:lnTo>
                        <a:pt x="20" y="4"/>
                      </a:lnTo>
                      <a:lnTo>
                        <a:pt x="38"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7" name="Freeform 73">
                  <a:extLst>
                    <a:ext uri="{FF2B5EF4-FFF2-40B4-BE49-F238E27FC236}">
                      <a16:creationId xmlns:a16="http://schemas.microsoft.com/office/drawing/2014/main" id="{4617009D-3E49-408A-8CAB-05F9096268AE}"/>
                    </a:ext>
                  </a:extLst>
                </p:cNvPr>
                <p:cNvSpPr>
                  <a:spLocks/>
                </p:cNvSpPr>
                <p:nvPr/>
              </p:nvSpPr>
              <p:spPr bwMode="ltGray">
                <a:xfrm>
                  <a:off x="1301" y="1870"/>
                  <a:ext cx="72" cy="78"/>
                </a:xfrm>
                <a:custGeom>
                  <a:avLst/>
                  <a:gdLst/>
                  <a:ahLst/>
                  <a:cxnLst>
                    <a:cxn ang="0">
                      <a:pos x="72" y="0"/>
                    </a:cxn>
                    <a:cxn ang="0">
                      <a:pos x="72" y="2"/>
                    </a:cxn>
                    <a:cxn ang="0">
                      <a:pos x="70" y="10"/>
                    </a:cxn>
                    <a:cxn ang="0">
                      <a:pos x="68" y="20"/>
                    </a:cxn>
                    <a:cxn ang="0">
                      <a:pos x="66" y="26"/>
                    </a:cxn>
                    <a:cxn ang="0">
                      <a:pos x="64" y="36"/>
                    </a:cxn>
                    <a:cxn ang="0">
                      <a:pos x="64" y="44"/>
                    </a:cxn>
                    <a:cxn ang="0">
                      <a:pos x="60" y="50"/>
                    </a:cxn>
                    <a:cxn ang="0">
                      <a:pos x="56" y="54"/>
                    </a:cxn>
                    <a:cxn ang="0">
                      <a:pos x="56" y="60"/>
                    </a:cxn>
                    <a:cxn ang="0">
                      <a:pos x="56" y="66"/>
                    </a:cxn>
                    <a:cxn ang="0">
                      <a:pos x="58" y="74"/>
                    </a:cxn>
                    <a:cxn ang="0">
                      <a:pos x="60" y="78"/>
                    </a:cxn>
                    <a:cxn ang="0">
                      <a:pos x="42" y="76"/>
                    </a:cxn>
                    <a:cxn ang="0">
                      <a:pos x="26" y="72"/>
                    </a:cxn>
                    <a:cxn ang="0">
                      <a:pos x="24" y="66"/>
                    </a:cxn>
                    <a:cxn ang="0">
                      <a:pos x="24" y="62"/>
                    </a:cxn>
                    <a:cxn ang="0">
                      <a:pos x="16" y="58"/>
                    </a:cxn>
                    <a:cxn ang="0">
                      <a:pos x="8" y="50"/>
                    </a:cxn>
                    <a:cxn ang="0">
                      <a:pos x="4" y="44"/>
                    </a:cxn>
                    <a:cxn ang="0">
                      <a:pos x="0" y="36"/>
                    </a:cxn>
                    <a:cxn ang="0">
                      <a:pos x="6" y="36"/>
                    </a:cxn>
                    <a:cxn ang="0">
                      <a:pos x="10" y="30"/>
                    </a:cxn>
                    <a:cxn ang="0">
                      <a:pos x="12" y="26"/>
                    </a:cxn>
                    <a:cxn ang="0">
                      <a:pos x="14" y="24"/>
                    </a:cxn>
                    <a:cxn ang="0">
                      <a:pos x="16" y="22"/>
                    </a:cxn>
                    <a:cxn ang="0">
                      <a:pos x="22" y="20"/>
                    </a:cxn>
                    <a:cxn ang="0">
                      <a:pos x="26" y="20"/>
                    </a:cxn>
                    <a:cxn ang="0">
                      <a:pos x="32" y="18"/>
                    </a:cxn>
                    <a:cxn ang="0">
                      <a:pos x="40" y="8"/>
                    </a:cxn>
                    <a:cxn ang="0">
                      <a:pos x="44" y="4"/>
                    </a:cxn>
                    <a:cxn ang="0">
                      <a:pos x="48" y="4"/>
                    </a:cxn>
                    <a:cxn ang="0">
                      <a:pos x="50" y="4"/>
                    </a:cxn>
                    <a:cxn ang="0">
                      <a:pos x="52" y="4"/>
                    </a:cxn>
                    <a:cxn ang="0">
                      <a:pos x="52" y="6"/>
                    </a:cxn>
                    <a:cxn ang="0">
                      <a:pos x="58" y="4"/>
                    </a:cxn>
                    <a:cxn ang="0">
                      <a:pos x="62" y="2"/>
                    </a:cxn>
                    <a:cxn ang="0">
                      <a:pos x="66" y="2"/>
                    </a:cxn>
                    <a:cxn ang="0">
                      <a:pos x="72" y="0"/>
                    </a:cxn>
                  </a:cxnLst>
                  <a:rect l="0" t="0" r="r" b="b"/>
                  <a:pathLst>
                    <a:path w="72" h="78">
                      <a:moveTo>
                        <a:pt x="72" y="0"/>
                      </a:moveTo>
                      <a:lnTo>
                        <a:pt x="72" y="2"/>
                      </a:lnTo>
                      <a:lnTo>
                        <a:pt x="70" y="10"/>
                      </a:lnTo>
                      <a:lnTo>
                        <a:pt x="68" y="20"/>
                      </a:lnTo>
                      <a:lnTo>
                        <a:pt x="66" y="26"/>
                      </a:lnTo>
                      <a:lnTo>
                        <a:pt x="64" y="36"/>
                      </a:lnTo>
                      <a:lnTo>
                        <a:pt x="64" y="44"/>
                      </a:lnTo>
                      <a:lnTo>
                        <a:pt x="60" y="50"/>
                      </a:lnTo>
                      <a:lnTo>
                        <a:pt x="56" y="54"/>
                      </a:lnTo>
                      <a:lnTo>
                        <a:pt x="56" y="60"/>
                      </a:lnTo>
                      <a:lnTo>
                        <a:pt x="56" y="66"/>
                      </a:lnTo>
                      <a:lnTo>
                        <a:pt x="58" y="74"/>
                      </a:lnTo>
                      <a:lnTo>
                        <a:pt x="60" y="78"/>
                      </a:lnTo>
                      <a:lnTo>
                        <a:pt x="42" y="76"/>
                      </a:lnTo>
                      <a:lnTo>
                        <a:pt x="26" y="72"/>
                      </a:lnTo>
                      <a:lnTo>
                        <a:pt x="24" y="66"/>
                      </a:lnTo>
                      <a:lnTo>
                        <a:pt x="24" y="62"/>
                      </a:lnTo>
                      <a:lnTo>
                        <a:pt x="16" y="58"/>
                      </a:lnTo>
                      <a:lnTo>
                        <a:pt x="8" y="50"/>
                      </a:lnTo>
                      <a:lnTo>
                        <a:pt x="4" y="44"/>
                      </a:lnTo>
                      <a:lnTo>
                        <a:pt x="0" y="36"/>
                      </a:lnTo>
                      <a:lnTo>
                        <a:pt x="6" y="36"/>
                      </a:lnTo>
                      <a:lnTo>
                        <a:pt x="10" y="30"/>
                      </a:lnTo>
                      <a:lnTo>
                        <a:pt x="12" y="26"/>
                      </a:lnTo>
                      <a:lnTo>
                        <a:pt x="14" y="24"/>
                      </a:lnTo>
                      <a:lnTo>
                        <a:pt x="16" y="22"/>
                      </a:lnTo>
                      <a:lnTo>
                        <a:pt x="22" y="20"/>
                      </a:lnTo>
                      <a:lnTo>
                        <a:pt x="26" y="20"/>
                      </a:lnTo>
                      <a:lnTo>
                        <a:pt x="32" y="18"/>
                      </a:lnTo>
                      <a:lnTo>
                        <a:pt x="40" y="8"/>
                      </a:lnTo>
                      <a:lnTo>
                        <a:pt x="44" y="4"/>
                      </a:lnTo>
                      <a:lnTo>
                        <a:pt x="48" y="4"/>
                      </a:lnTo>
                      <a:lnTo>
                        <a:pt x="50" y="4"/>
                      </a:lnTo>
                      <a:lnTo>
                        <a:pt x="52" y="4"/>
                      </a:lnTo>
                      <a:lnTo>
                        <a:pt x="52" y="6"/>
                      </a:lnTo>
                      <a:lnTo>
                        <a:pt x="58" y="4"/>
                      </a:lnTo>
                      <a:lnTo>
                        <a:pt x="62" y="2"/>
                      </a:lnTo>
                      <a:lnTo>
                        <a:pt x="66" y="2"/>
                      </a:lnTo>
                      <a:lnTo>
                        <a:pt x="7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8" name="Freeform 74">
                  <a:extLst>
                    <a:ext uri="{FF2B5EF4-FFF2-40B4-BE49-F238E27FC236}">
                      <a16:creationId xmlns:a16="http://schemas.microsoft.com/office/drawing/2014/main" id="{08B976EF-FFE9-4FA0-9B3B-6CFEF5EA3B29}"/>
                    </a:ext>
                  </a:extLst>
                </p:cNvPr>
                <p:cNvSpPr>
                  <a:spLocks/>
                </p:cNvSpPr>
                <p:nvPr/>
              </p:nvSpPr>
              <p:spPr bwMode="ltGray">
                <a:xfrm>
                  <a:off x="1261" y="1882"/>
                  <a:ext cx="38" cy="16"/>
                </a:xfrm>
                <a:custGeom>
                  <a:avLst/>
                  <a:gdLst/>
                  <a:ahLst/>
                  <a:cxnLst>
                    <a:cxn ang="0">
                      <a:pos x="36" y="16"/>
                    </a:cxn>
                    <a:cxn ang="0">
                      <a:pos x="30" y="16"/>
                    </a:cxn>
                    <a:cxn ang="0">
                      <a:pos x="24" y="16"/>
                    </a:cxn>
                    <a:cxn ang="0">
                      <a:pos x="10" y="14"/>
                    </a:cxn>
                    <a:cxn ang="0">
                      <a:pos x="4" y="12"/>
                    </a:cxn>
                    <a:cxn ang="0">
                      <a:pos x="0" y="8"/>
                    </a:cxn>
                    <a:cxn ang="0">
                      <a:pos x="6" y="6"/>
                    </a:cxn>
                    <a:cxn ang="0">
                      <a:pos x="8" y="0"/>
                    </a:cxn>
                    <a:cxn ang="0">
                      <a:pos x="12" y="0"/>
                    </a:cxn>
                    <a:cxn ang="0">
                      <a:pos x="16" y="2"/>
                    </a:cxn>
                    <a:cxn ang="0">
                      <a:pos x="20" y="4"/>
                    </a:cxn>
                    <a:cxn ang="0">
                      <a:pos x="24" y="8"/>
                    </a:cxn>
                    <a:cxn ang="0">
                      <a:pos x="30" y="10"/>
                    </a:cxn>
                    <a:cxn ang="0">
                      <a:pos x="34" y="10"/>
                    </a:cxn>
                    <a:cxn ang="0">
                      <a:pos x="36" y="12"/>
                    </a:cxn>
                    <a:cxn ang="0">
                      <a:pos x="38" y="14"/>
                    </a:cxn>
                    <a:cxn ang="0">
                      <a:pos x="38" y="16"/>
                    </a:cxn>
                    <a:cxn ang="0">
                      <a:pos x="36" y="16"/>
                    </a:cxn>
                  </a:cxnLst>
                  <a:rect l="0" t="0" r="r" b="b"/>
                  <a:pathLst>
                    <a:path w="38" h="16">
                      <a:moveTo>
                        <a:pt x="36" y="16"/>
                      </a:moveTo>
                      <a:lnTo>
                        <a:pt x="30" y="16"/>
                      </a:lnTo>
                      <a:lnTo>
                        <a:pt x="24" y="16"/>
                      </a:lnTo>
                      <a:lnTo>
                        <a:pt x="10" y="14"/>
                      </a:lnTo>
                      <a:lnTo>
                        <a:pt x="4" y="12"/>
                      </a:lnTo>
                      <a:lnTo>
                        <a:pt x="0" y="8"/>
                      </a:lnTo>
                      <a:lnTo>
                        <a:pt x="6" y="6"/>
                      </a:lnTo>
                      <a:lnTo>
                        <a:pt x="8" y="0"/>
                      </a:lnTo>
                      <a:lnTo>
                        <a:pt x="12" y="0"/>
                      </a:lnTo>
                      <a:lnTo>
                        <a:pt x="16" y="2"/>
                      </a:lnTo>
                      <a:lnTo>
                        <a:pt x="20" y="4"/>
                      </a:lnTo>
                      <a:lnTo>
                        <a:pt x="24" y="8"/>
                      </a:lnTo>
                      <a:lnTo>
                        <a:pt x="30" y="10"/>
                      </a:lnTo>
                      <a:lnTo>
                        <a:pt x="34" y="10"/>
                      </a:lnTo>
                      <a:lnTo>
                        <a:pt x="36" y="12"/>
                      </a:lnTo>
                      <a:lnTo>
                        <a:pt x="38" y="14"/>
                      </a:lnTo>
                      <a:lnTo>
                        <a:pt x="38" y="16"/>
                      </a:lnTo>
                      <a:lnTo>
                        <a:pt x="36"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49" name="Freeform 75">
                  <a:extLst>
                    <a:ext uri="{FF2B5EF4-FFF2-40B4-BE49-F238E27FC236}">
                      <a16:creationId xmlns:a16="http://schemas.microsoft.com/office/drawing/2014/main" id="{48C82221-C743-4678-AAA8-E5E800CC7B19}"/>
                    </a:ext>
                  </a:extLst>
                </p:cNvPr>
                <p:cNvSpPr>
                  <a:spLocks/>
                </p:cNvSpPr>
                <p:nvPr/>
              </p:nvSpPr>
              <p:spPr bwMode="ltGray">
                <a:xfrm>
                  <a:off x="1273" y="1846"/>
                  <a:ext cx="100" cy="60"/>
                </a:xfrm>
                <a:custGeom>
                  <a:avLst/>
                  <a:gdLst/>
                  <a:ahLst/>
                  <a:cxnLst>
                    <a:cxn ang="0">
                      <a:pos x="100" y="24"/>
                    </a:cxn>
                    <a:cxn ang="0">
                      <a:pos x="94" y="26"/>
                    </a:cxn>
                    <a:cxn ang="0">
                      <a:pos x="90" y="26"/>
                    </a:cxn>
                    <a:cxn ang="0">
                      <a:pos x="86" y="28"/>
                    </a:cxn>
                    <a:cxn ang="0">
                      <a:pos x="80" y="30"/>
                    </a:cxn>
                    <a:cxn ang="0">
                      <a:pos x="80" y="28"/>
                    </a:cxn>
                    <a:cxn ang="0">
                      <a:pos x="78" y="28"/>
                    </a:cxn>
                    <a:cxn ang="0">
                      <a:pos x="76" y="28"/>
                    </a:cxn>
                    <a:cxn ang="0">
                      <a:pos x="72" y="28"/>
                    </a:cxn>
                    <a:cxn ang="0">
                      <a:pos x="68" y="32"/>
                    </a:cxn>
                    <a:cxn ang="0">
                      <a:pos x="60" y="42"/>
                    </a:cxn>
                    <a:cxn ang="0">
                      <a:pos x="54" y="44"/>
                    </a:cxn>
                    <a:cxn ang="0">
                      <a:pos x="50" y="44"/>
                    </a:cxn>
                    <a:cxn ang="0">
                      <a:pos x="44" y="46"/>
                    </a:cxn>
                    <a:cxn ang="0">
                      <a:pos x="42" y="48"/>
                    </a:cxn>
                    <a:cxn ang="0">
                      <a:pos x="40" y="50"/>
                    </a:cxn>
                    <a:cxn ang="0">
                      <a:pos x="38" y="54"/>
                    </a:cxn>
                    <a:cxn ang="0">
                      <a:pos x="34" y="60"/>
                    </a:cxn>
                    <a:cxn ang="0">
                      <a:pos x="28" y="60"/>
                    </a:cxn>
                    <a:cxn ang="0">
                      <a:pos x="26" y="52"/>
                    </a:cxn>
                    <a:cxn ang="0">
                      <a:pos x="26" y="50"/>
                    </a:cxn>
                    <a:cxn ang="0">
                      <a:pos x="24" y="48"/>
                    </a:cxn>
                    <a:cxn ang="0">
                      <a:pos x="22" y="46"/>
                    </a:cxn>
                    <a:cxn ang="0">
                      <a:pos x="18" y="46"/>
                    </a:cxn>
                    <a:cxn ang="0">
                      <a:pos x="12" y="44"/>
                    </a:cxn>
                    <a:cxn ang="0">
                      <a:pos x="8" y="40"/>
                    </a:cxn>
                    <a:cxn ang="0">
                      <a:pos x="4" y="38"/>
                    </a:cxn>
                    <a:cxn ang="0">
                      <a:pos x="0" y="36"/>
                    </a:cxn>
                    <a:cxn ang="0">
                      <a:pos x="4" y="28"/>
                    </a:cxn>
                    <a:cxn ang="0">
                      <a:pos x="8" y="22"/>
                    </a:cxn>
                    <a:cxn ang="0">
                      <a:pos x="18" y="16"/>
                    </a:cxn>
                    <a:cxn ang="0">
                      <a:pos x="22" y="8"/>
                    </a:cxn>
                    <a:cxn ang="0">
                      <a:pos x="26" y="2"/>
                    </a:cxn>
                    <a:cxn ang="0">
                      <a:pos x="34" y="0"/>
                    </a:cxn>
                    <a:cxn ang="0">
                      <a:pos x="80" y="0"/>
                    </a:cxn>
                    <a:cxn ang="0">
                      <a:pos x="84" y="6"/>
                    </a:cxn>
                    <a:cxn ang="0">
                      <a:pos x="90" y="12"/>
                    </a:cxn>
                    <a:cxn ang="0">
                      <a:pos x="96" y="18"/>
                    </a:cxn>
                    <a:cxn ang="0">
                      <a:pos x="100" y="24"/>
                    </a:cxn>
                  </a:cxnLst>
                  <a:rect l="0" t="0" r="r" b="b"/>
                  <a:pathLst>
                    <a:path w="100" h="60">
                      <a:moveTo>
                        <a:pt x="100" y="24"/>
                      </a:moveTo>
                      <a:lnTo>
                        <a:pt x="94" y="26"/>
                      </a:lnTo>
                      <a:lnTo>
                        <a:pt x="90" y="26"/>
                      </a:lnTo>
                      <a:lnTo>
                        <a:pt x="86" y="28"/>
                      </a:lnTo>
                      <a:lnTo>
                        <a:pt x="80" y="30"/>
                      </a:lnTo>
                      <a:lnTo>
                        <a:pt x="80" y="28"/>
                      </a:lnTo>
                      <a:lnTo>
                        <a:pt x="78" y="28"/>
                      </a:lnTo>
                      <a:lnTo>
                        <a:pt x="76" y="28"/>
                      </a:lnTo>
                      <a:lnTo>
                        <a:pt x="72" y="28"/>
                      </a:lnTo>
                      <a:lnTo>
                        <a:pt x="68" y="32"/>
                      </a:lnTo>
                      <a:lnTo>
                        <a:pt x="60" y="42"/>
                      </a:lnTo>
                      <a:lnTo>
                        <a:pt x="54" y="44"/>
                      </a:lnTo>
                      <a:lnTo>
                        <a:pt x="50" y="44"/>
                      </a:lnTo>
                      <a:lnTo>
                        <a:pt x="44" y="46"/>
                      </a:lnTo>
                      <a:lnTo>
                        <a:pt x="42" y="48"/>
                      </a:lnTo>
                      <a:lnTo>
                        <a:pt x="40" y="50"/>
                      </a:lnTo>
                      <a:lnTo>
                        <a:pt x="38" y="54"/>
                      </a:lnTo>
                      <a:lnTo>
                        <a:pt x="34" y="60"/>
                      </a:lnTo>
                      <a:lnTo>
                        <a:pt x="28" y="60"/>
                      </a:lnTo>
                      <a:lnTo>
                        <a:pt x="26" y="52"/>
                      </a:lnTo>
                      <a:lnTo>
                        <a:pt x="26" y="50"/>
                      </a:lnTo>
                      <a:lnTo>
                        <a:pt x="24" y="48"/>
                      </a:lnTo>
                      <a:lnTo>
                        <a:pt x="22" y="46"/>
                      </a:lnTo>
                      <a:lnTo>
                        <a:pt x="18" y="46"/>
                      </a:lnTo>
                      <a:lnTo>
                        <a:pt x="12" y="44"/>
                      </a:lnTo>
                      <a:lnTo>
                        <a:pt x="8" y="40"/>
                      </a:lnTo>
                      <a:lnTo>
                        <a:pt x="4" y="38"/>
                      </a:lnTo>
                      <a:lnTo>
                        <a:pt x="0" y="36"/>
                      </a:lnTo>
                      <a:lnTo>
                        <a:pt x="4" y="28"/>
                      </a:lnTo>
                      <a:lnTo>
                        <a:pt x="8" y="22"/>
                      </a:lnTo>
                      <a:lnTo>
                        <a:pt x="18" y="16"/>
                      </a:lnTo>
                      <a:lnTo>
                        <a:pt x="22" y="8"/>
                      </a:lnTo>
                      <a:lnTo>
                        <a:pt x="26" y="2"/>
                      </a:lnTo>
                      <a:lnTo>
                        <a:pt x="34" y="0"/>
                      </a:lnTo>
                      <a:lnTo>
                        <a:pt x="80" y="0"/>
                      </a:lnTo>
                      <a:lnTo>
                        <a:pt x="84" y="6"/>
                      </a:lnTo>
                      <a:lnTo>
                        <a:pt x="90" y="12"/>
                      </a:lnTo>
                      <a:lnTo>
                        <a:pt x="96" y="18"/>
                      </a:lnTo>
                      <a:lnTo>
                        <a:pt x="100"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0" name="Freeform 76">
                  <a:extLst>
                    <a:ext uri="{FF2B5EF4-FFF2-40B4-BE49-F238E27FC236}">
                      <a16:creationId xmlns:a16="http://schemas.microsoft.com/office/drawing/2014/main" id="{FAD23A09-4CFB-4101-A583-5DAE6C397E99}"/>
                    </a:ext>
                  </a:extLst>
                </p:cNvPr>
                <p:cNvSpPr>
                  <a:spLocks/>
                </p:cNvSpPr>
                <p:nvPr/>
              </p:nvSpPr>
              <p:spPr bwMode="ltGray">
                <a:xfrm>
                  <a:off x="1279" y="1808"/>
                  <a:ext cx="24" cy="42"/>
                </a:xfrm>
                <a:custGeom>
                  <a:avLst/>
                  <a:gdLst/>
                  <a:ahLst/>
                  <a:cxnLst>
                    <a:cxn ang="0">
                      <a:pos x="24" y="6"/>
                    </a:cxn>
                    <a:cxn ang="0">
                      <a:pos x="18" y="10"/>
                    </a:cxn>
                    <a:cxn ang="0">
                      <a:pos x="18" y="18"/>
                    </a:cxn>
                    <a:cxn ang="0">
                      <a:pos x="16" y="26"/>
                    </a:cxn>
                    <a:cxn ang="0">
                      <a:pos x="14" y="32"/>
                    </a:cxn>
                    <a:cxn ang="0">
                      <a:pos x="10" y="36"/>
                    </a:cxn>
                    <a:cxn ang="0">
                      <a:pos x="10" y="42"/>
                    </a:cxn>
                    <a:cxn ang="0">
                      <a:pos x="0" y="42"/>
                    </a:cxn>
                    <a:cxn ang="0">
                      <a:pos x="4" y="10"/>
                    </a:cxn>
                    <a:cxn ang="0">
                      <a:pos x="8" y="10"/>
                    </a:cxn>
                    <a:cxn ang="0">
                      <a:pos x="10" y="8"/>
                    </a:cxn>
                    <a:cxn ang="0">
                      <a:pos x="12" y="6"/>
                    </a:cxn>
                    <a:cxn ang="0">
                      <a:pos x="14" y="2"/>
                    </a:cxn>
                    <a:cxn ang="0">
                      <a:pos x="16" y="0"/>
                    </a:cxn>
                    <a:cxn ang="0">
                      <a:pos x="20" y="0"/>
                    </a:cxn>
                    <a:cxn ang="0">
                      <a:pos x="22" y="2"/>
                    </a:cxn>
                    <a:cxn ang="0">
                      <a:pos x="22" y="6"/>
                    </a:cxn>
                    <a:cxn ang="0">
                      <a:pos x="24" y="6"/>
                    </a:cxn>
                  </a:cxnLst>
                  <a:rect l="0" t="0" r="r" b="b"/>
                  <a:pathLst>
                    <a:path w="24" h="42">
                      <a:moveTo>
                        <a:pt x="24" y="6"/>
                      </a:moveTo>
                      <a:lnTo>
                        <a:pt x="18" y="10"/>
                      </a:lnTo>
                      <a:lnTo>
                        <a:pt x="18" y="18"/>
                      </a:lnTo>
                      <a:lnTo>
                        <a:pt x="16" y="26"/>
                      </a:lnTo>
                      <a:lnTo>
                        <a:pt x="14" y="32"/>
                      </a:lnTo>
                      <a:lnTo>
                        <a:pt x="10" y="36"/>
                      </a:lnTo>
                      <a:lnTo>
                        <a:pt x="10" y="42"/>
                      </a:lnTo>
                      <a:lnTo>
                        <a:pt x="0" y="42"/>
                      </a:lnTo>
                      <a:lnTo>
                        <a:pt x="4" y="10"/>
                      </a:lnTo>
                      <a:lnTo>
                        <a:pt x="8" y="10"/>
                      </a:lnTo>
                      <a:lnTo>
                        <a:pt x="10" y="8"/>
                      </a:lnTo>
                      <a:lnTo>
                        <a:pt x="12" y="6"/>
                      </a:lnTo>
                      <a:lnTo>
                        <a:pt x="14" y="2"/>
                      </a:lnTo>
                      <a:lnTo>
                        <a:pt x="16" y="0"/>
                      </a:lnTo>
                      <a:lnTo>
                        <a:pt x="20" y="0"/>
                      </a:lnTo>
                      <a:lnTo>
                        <a:pt x="22" y="2"/>
                      </a:lnTo>
                      <a:lnTo>
                        <a:pt x="22" y="6"/>
                      </a:lnTo>
                      <a:lnTo>
                        <a:pt x="24"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1" name="Freeform 77">
                  <a:extLst>
                    <a:ext uri="{FF2B5EF4-FFF2-40B4-BE49-F238E27FC236}">
                      <a16:creationId xmlns:a16="http://schemas.microsoft.com/office/drawing/2014/main" id="{FD24701E-44FD-40E4-AD48-EE4467069C6F}"/>
                    </a:ext>
                  </a:extLst>
                </p:cNvPr>
                <p:cNvSpPr>
                  <a:spLocks/>
                </p:cNvSpPr>
                <p:nvPr/>
              </p:nvSpPr>
              <p:spPr bwMode="ltGray">
                <a:xfrm>
                  <a:off x="1227" y="1818"/>
                  <a:ext cx="72" cy="72"/>
                </a:xfrm>
                <a:custGeom>
                  <a:avLst/>
                  <a:gdLst/>
                  <a:ahLst/>
                  <a:cxnLst>
                    <a:cxn ang="0">
                      <a:pos x="72" y="30"/>
                    </a:cxn>
                    <a:cxn ang="0">
                      <a:pos x="68" y="32"/>
                    </a:cxn>
                    <a:cxn ang="0">
                      <a:pos x="62" y="32"/>
                    </a:cxn>
                    <a:cxn ang="0">
                      <a:pos x="52" y="32"/>
                    </a:cxn>
                    <a:cxn ang="0">
                      <a:pos x="56" y="0"/>
                    </a:cxn>
                    <a:cxn ang="0">
                      <a:pos x="32" y="0"/>
                    </a:cxn>
                    <a:cxn ang="0">
                      <a:pos x="28" y="2"/>
                    </a:cxn>
                    <a:cxn ang="0">
                      <a:pos x="24" y="6"/>
                    </a:cxn>
                    <a:cxn ang="0">
                      <a:pos x="20" y="14"/>
                    </a:cxn>
                    <a:cxn ang="0">
                      <a:pos x="22" y="18"/>
                    </a:cxn>
                    <a:cxn ang="0">
                      <a:pos x="24" y="22"/>
                    </a:cxn>
                    <a:cxn ang="0">
                      <a:pos x="28" y="24"/>
                    </a:cxn>
                    <a:cxn ang="0">
                      <a:pos x="30" y="28"/>
                    </a:cxn>
                    <a:cxn ang="0">
                      <a:pos x="30" y="34"/>
                    </a:cxn>
                    <a:cxn ang="0">
                      <a:pos x="10" y="34"/>
                    </a:cxn>
                    <a:cxn ang="0">
                      <a:pos x="6" y="40"/>
                    </a:cxn>
                    <a:cxn ang="0">
                      <a:pos x="4" y="46"/>
                    </a:cxn>
                    <a:cxn ang="0">
                      <a:pos x="0" y="58"/>
                    </a:cxn>
                    <a:cxn ang="0">
                      <a:pos x="8" y="66"/>
                    </a:cxn>
                    <a:cxn ang="0">
                      <a:pos x="14" y="68"/>
                    </a:cxn>
                    <a:cxn ang="0">
                      <a:pos x="16" y="70"/>
                    </a:cxn>
                    <a:cxn ang="0">
                      <a:pos x="26" y="70"/>
                    </a:cxn>
                    <a:cxn ang="0">
                      <a:pos x="30" y="70"/>
                    </a:cxn>
                    <a:cxn ang="0">
                      <a:pos x="34" y="72"/>
                    </a:cxn>
                    <a:cxn ang="0">
                      <a:pos x="40" y="70"/>
                    </a:cxn>
                    <a:cxn ang="0">
                      <a:pos x="42" y="64"/>
                    </a:cxn>
                    <a:cxn ang="0">
                      <a:pos x="46" y="64"/>
                    </a:cxn>
                    <a:cxn ang="0">
                      <a:pos x="50" y="56"/>
                    </a:cxn>
                    <a:cxn ang="0">
                      <a:pos x="54" y="50"/>
                    </a:cxn>
                    <a:cxn ang="0">
                      <a:pos x="64" y="44"/>
                    </a:cxn>
                    <a:cxn ang="0">
                      <a:pos x="68" y="36"/>
                    </a:cxn>
                    <a:cxn ang="0">
                      <a:pos x="72" y="30"/>
                    </a:cxn>
                  </a:cxnLst>
                  <a:rect l="0" t="0" r="r" b="b"/>
                  <a:pathLst>
                    <a:path w="72" h="72">
                      <a:moveTo>
                        <a:pt x="72" y="30"/>
                      </a:moveTo>
                      <a:lnTo>
                        <a:pt x="68" y="32"/>
                      </a:lnTo>
                      <a:lnTo>
                        <a:pt x="62" y="32"/>
                      </a:lnTo>
                      <a:lnTo>
                        <a:pt x="52" y="32"/>
                      </a:lnTo>
                      <a:lnTo>
                        <a:pt x="56" y="0"/>
                      </a:lnTo>
                      <a:lnTo>
                        <a:pt x="32" y="0"/>
                      </a:lnTo>
                      <a:lnTo>
                        <a:pt x="28" y="2"/>
                      </a:lnTo>
                      <a:lnTo>
                        <a:pt x="24" y="6"/>
                      </a:lnTo>
                      <a:lnTo>
                        <a:pt x="20" y="14"/>
                      </a:lnTo>
                      <a:lnTo>
                        <a:pt x="22" y="18"/>
                      </a:lnTo>
                      <a:lnTo>
                        <a:pt x="24" y="22"/>
                      </a:lnTo>
                      <a:lnTo>
                        <a:pt x="28" y="24"/>
                      </a:lnTo>
                      <a:lnTo>
                        <a:pt x="30" y="28"/>
                      </a:lnTo>
                      <a:lnTo>
                        <a:pt x="30" y="34"/>
                      </a:lnTo>
                      <a:lnTo>
                        <a:pt x="10" y="34"/>
                      </a:lnTo>
                      <a:lnTo>
                        <a:pt x="6" y="40"/>
                      </a:lnTo>
                      <a:lnTo>
                        <a:pt x="4" y="46"/>
                      </a:lnTo>
                      <a:lnTo>
                        <a:pt x="0" y="58"/>
                      </a:lnTo>
                      <a:lnTo>
                        <a:pt x="8" y="66"/>
                      </a:lnTo>
                      <a:lnTo>
                        <a:pt x="14" y="68"/>
                      </a:lnTo>
                      <a:lnTo>
                        <a:pt x="16" y="70"/>
                      </a:lnTo>
                      <a:lnTo>
                        <a:pt x="26" y="70"/>
                      </a:lnTo>
                      <a:lnTo>
                        <a:pt x="30" y="70"/>
                      </a:lnTo>
                      <a:lnTo>
                        <a:pt x="34" y="72"/>
                      </a:lnTo>
                      <a:lnTo>
                        <a:pt x="40" y="70"/>
                      </a:lnTo>
                      <a:lnTo>
                        <a:pt x="42" y="64"/>
                      </a:lnTo>
                      <a:lnTo>
                        <a:pt x="46" y="64"/>
                      </a:lnTo>
                      <a:lnTo>
                        <a:pt x="50" y="56"/>
                      </a:lnTo>
                      <a:lnTo>
                        <a:pt x="54" y="50"/>
                      </a:lnTo>
                      <a:lnTo>
                        <a:pt x="64" y="44"/>
                      </a:lnTo>
                      <a:lnTo>
                        <a:pt x="68" y="36"/>
                      </a:lnTo>
                      <a:lnTo>
                        <a:pt x="72" y="3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2" name="Freeform 78">
                  <a:extLst>
                    <a:ext uri="{FF2B5EF4-FFF2-40B4-BE49-F238E27FC236}">
                      <a16:creationId xmlns:a16="http://schemas.microsoft.com/office/drawing/2014/main" id="{FD6DF698-DD49-44EB-A9AC-8A5E1839A32A}"/>
                    </a:ext>
                  </a:extLst>
                </p:cNvPr>
                <p:cNvSpPr>
                  <a:spLocks/>
                </p:cNvSpPr>
                <p:nvPr/>
              </p:nvSpPr>
              <p:spPr bwMode="ltGray">
                <a:xfrm>
                  <a:off x="1517" y="1776"/>
                  <a:ext cx="44" cy="36"/>
                </a:xfrm>
                <a:custGeom>
                  <a:avLst/>
                  <a:gdLst/>
                  <a:ahLst/>
                  <a:cxnLst>
                    <a:cxn ang="0">
                      <a:pos x="42" y="36"/>
                    </a:cxn>
                    <a:cxn ang="0">
                      <a:pos x="42" y="34"/>
                    </a:cxn>
                    <a:cxn ang="0">
                      <a:pos x="14" y="34"/>
                    </a:cxn>
                    <a:cxn ang="0">
                      <a:pos x="4" y="32"/>
                    </a:cxn>
                    <a:cxn ang="0">
                      <a:pos x="2" y="30"/>
                    </a:cxn>
                    <a:cxn ang="0">
                      <a:pos x="0" y="26"/>
                    </a:cxn>
                    <a:cxn ang="0">
                      <a:pos x="14" y="22"/>
                    </a:cxn>
                    <a:cxn ang="0">
                      <a:pos x="20" y="24"/>
                    </a:cxn>
                    <a:cxn ang="0">
                      <a:pos x="26" y="26"/>
                    </a:cxn>
                    <a:cxn ang="0">
                      <a:pos x="28" y="24"/>
                    </a:cxn>
                    <a:cxn ang="0">
                      <a:pos x="30" y="20"/>
                    </a:cxn>
                    <a:cxn ang="0">
                      <a:pos x="28" y="18"/>
                    </a:cxn>
                    <a:cxn ang="0">
                      <a:pos x="28" y="14"/>
                    </a:cxn>
                    <a:cxn ang="0">
                      <a:pos x="28" y="10"/>
                    </a:cxn>
                    <a:cxn ang="0">
                      <a:pos x="24" y="8"/>
                    </a:cxn>
                    <a:cxn ang="0">
                      <a:pos x="22" y="6"/>
                    </a:cxn>
                    <a:cxn ang="0">
                      <a:pos x="22" y="2"/>
                    </a:cxn>
                    <a:cxn ang="0">
                      <a:pos x="26" y="2"/>
                    </a:cxn>
                    <a:cxn ang="0">
                      <a:pos x="28" y="0"/>
                    </a:cxn>
                    <a:cxn ang="0">
                      <a:pos x="44" y="2"/>
                    </a:cxn>
                    <a:cxn ang="0">
                      <a:pos x="44" y="6"/>
                    </a:cxn>
                    <a:cxn ang="0">
                      <a:pos x="42" y="8"/>
                    </a:cxn>
                    <a:cxn ang="0">
                      <a:pos x="42" y="18"/>
                    </a:cxn>
                    <a:cxn ang="0">
                      <a:pos x="40" y="28"/>
                    </a:cxn>
                    <a:cxn ang="0">
                      <a:pos x="40" y="34"/>
                    </a:cxn>
                    <a:cxn ang="0">
                      <a:pos x="42" y="36"/>
                    </a:cxn>
                  </a:cxnLst>
                  <a:rect l="0" t="0" r="r" b="b"/>
                  <a:pathLst>
                    <a:path w="44" h="36">
                      <a:moveTo>
                        <a:pt x="42" y="36"/>
                      </a:moveTo>
                      <a:lnTo>
                        <a:pt x="42" y="34"/>
                      </a:lnTo>
                      <a:lnTo>
                        <a:pt x="14" y="34"/>
                      </a:lnTo>
                      <a:lnTo>
                        <a:pt x="4" y="32"/>
                      </a:lnTo>
                      <a:lnTo>
                        <a:pt x="2" y="30"/>
                      </a:lnTo>
                      <a:lnTo>
                        <a:pt x="0" y="26"/>
                      </a:lnTo>
                      <a:lnTo>
                        <a:pt x="14" y="22"/>
                      </a:lnTo>
                      <a:lnTo>
                        <a:pt x="20" y="24"/>
                      </a:lnTo>
                      <a:lnTo>
                        <a:pt x="26" y="26"/>
                      </a:lnTo>
                      <a:lnTo>
                        <a:pt x="28" y="24"/>
                      </a:lnTo>
                      <a:lnTo>
                        <a:pt x="30" y="20"/>
                      </a:lnTo>
                      <a:lnTo>
                        <a:pt x="28" y="18"/>
                      </a:lnTo>
                      <a:lnTo>
                        <a:pt x="28" y="14"/>
                      </a:lnTo>
                      <a:lnTo>
                        <a:pt x="28" y="10"/>
                      </a:lnTo>
                      <a:lnTo>
                        <a:pt x="24" y="8"/>
                      </a:lnTo>
                      <a:lnTo>
                        <a:pt x="22" y="6"/>
                      </a:lnTo>
                      <a:lnTo>
                        <a:pt x="22" y="2"/>
                      </a:lnTo>
                      <a:lnTo>
                        <a:pt x="26" y="2"/>
                      </a:lnTo>
                      <a:lnTo>
                        <a:pt x="28" y="0"/>
                      </a:lnTo>
                      <a:lnTo>
                        <a:pt x="44" y="2"/>
                      </a:lnTo>
                      <a:lnTo>
                        <a:pt x="44" y="6"/>
                      </a:lnTo>
                      <a:lnTo>
                        <a:pt x="42" y="8"/>
                      </a:lnTo>
                      <a:lnTo>
                        <a:pt x="42" y="18"/>
                      </a:lnTo>
                      <a:lnTo>
                        <a:pt x="40" y="28"/>
                      </a:lnTo>
                      <a:lnTo>
                        <a:pt x="40" y="34"/>
                      </a:lnTo>
                      <a:lnTo>
                        <a:pt x="42"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53" name="Freeform 79">
                  <a:extLst>
                    <a:ext uri="{FF2B5EF4-FFF2-40B4-BE49-F238E27FC236}">
                      <a16:creationId xmlns:a16="http://schemas.microsoft.com/office/drawing/2014/main" id="{81A9630F-5943-452D-9C7D-92EB4208882A}"/>
                    </a:ext>
                  </a:extLst>
                </p:cNvPr>
                <p:cNvSpPr>
                  <a:spLocks/>
                </p:cNvSpPr>
                <p:nvPr/>
              </p:nvSpPr>
              <p:spPr bwMode="ltGray">
                <a:xfrm>
                  <a:off x="1557" y="1778"/>
                  <a:ext cx="58" cy="36"/>
                </a:xfrm>
                <a:custGeom>
                  <a:avLst/>
                  <a:gdLst/>
                  <a:ahLst/>
                  <a:cxnLst>
                    <a:cxn ang="0">
                      <a:pos x="0" y="32"/>
                    </a:cxn>
                    <a:cxn ang="0">
                      <a:pos x="0" y="26"/>
                    </a:cxn>
                    <a:cxn ang="0">
                      <a:pos x="2" y="16"/>
                    </a:cxn>
                    <a:cxn ang="0">
                      <a:pos x="2" y="6"/>
                    </a:cxn>
                    <a:cxn ang="0">
                      <a:pos x="4" y="4"/>
                    </a:cxn>
                    <a:cxn ang="0">
                      <a:pos x="4" y="0"/>
                    </a:cxn>
                    <a:cxn ang="0">
                      <a:pos x="14" y="2"/>
                    </a:cxn>
                    <a:cxn ang="0">
                      <a:pos x="26" y="2"/>
                    </a:cxn>
                    <a:cxn ang="0">
                      <a:pos x="26" y="4"/>
                    </a:cxn>
                    <a:cxn ang="0">
                      <a:pos x="28" y="4"/>
                    </a:cxn>
                    <a:cxn ang="0">
                      <a:pos x="34" y="4"/>
                    </a:cxn>
                    <a:cxn ang="0">
                      <a:pos x="36" y="4"/>
                    </a:cxn>
                    <a:cxn ang="0">
                      <a:pos x="38" y="6"/>
                    </a:cxn>
                    <a:cxn ang="0">
                      <a:pos x="40" y="8"/>
                    </a:cxn>
                    <a:cxn ang="0">
                      <a:pos x="42" y="8"/>
                    </a:cxn>
                    <a:cxn ang="0">
                      <a:pos x="42" y="10"/>
                    </a:cxn>
                    <a:cxn ang="0">
                      <a:pos x="42" y="12"/>
                    </a:cxn>
                    <a:cxn ang="0">
                      <a:pos x="48" y="14"/>
                    </a:cxn>
                    <a:cxn ang="0">
                      <a:pos x="52" y="16"/>
                    </a:cxn>
                    <a:cxn ang="0">
                      <a:pos x="54" y="18"/>
                    </a:cxn>
                    <a:cxn ang="0">
                      <a:pos x="58" y="26"/>
                    </a:cxn>
                    <a:cxn ang="0">
                      <a:pos x="52" y="28"/>
                    </a:cxn>
                    <a:cxn ang="0">
                      <a:pos x="50" y="32"/>
                    </a:cxn>
                    <a:cxn ang="0">
                      <a:pos x="48" y="30"/>
                    </a:cxn>
                    <a:cxn ang="0">
                      <a:pos x="46" y="28"/>
                    </a:cxn>
                    <a:cxn ang="0">
                      <a:pos x="30" y="28"/>
                    </a:cxn>
                    <a:cxn ang="0">
                      <a:pos x="28" y="30"/>
                    </a:cxn>
                    <a:cxn ang="0">
                      <a:pos x="26" y="30"/>
                    </a:cxn>
                    <a:cxn ang="0">
                      <a:pos x="18" y="30"/>
                    </a:cxn>
                    <a:cxn ang="0">
                      <a:pos x="14" y="30"/>
                    </a:cxn>
                    <a:cxn ang="0">
                      <a:pos x="12" y="34"/>
                    </a:cxn>
                    <a:cxn ang="0">
                      <a:pos x="8" y="36"/>
                    </a:cxn>
                    <a:cxn ang="0">
                      <a:pos x="2" y="36"/>
                    </a:cxn>
                    <a:cxn ang="0">
                      <a:pos x="2" y="34"/>
                    </a:cxn>
                    <a:cxn ang="0">
                      <a:pos x="0" y="32"/>
                    </a:cxn>
                  </a:cxnLst>
                  <a:rect l="0" t="0" r="r" b="b"/>
                  <a:pathLst>
                    <a:path w="58" h="36">
                      <a:moveTo>
                        <a:pt x="0" y="32"/>
                      </a:moveTo>
                      <a:lnTo>
                        <a:pt x="0" y="26"/>
                      </a:lnTo>
                      <a:lnTo>
                        <a:pt x="2" y="16"/>
                      </a:lnTo>
                      <a:lnTo>
                        <a:pt x="2" y="6"/>
                      </a:lnTo>
                      <a:lnTo>
                        <a:pt x="4" y="4"/>
                      </a:lnTo>
                      <a:lnTo>
                        <a:pt x="4" y="0"/>
                      </a:lnTo>
                      <a:lnTo>
                        <a:pt x="14" y="2"/>
                      </a:lnTo>
                      <a:lnTo>
                        <a:pt x="26" y="2"/>
                      </a:lnTo>
                      <a:lnTo>
                        <a:pt x="26" y="4"/>
                      </a:lnTo>
                      <a:lnTo>
                        <a:pt x="28" y="4"/>
                      </a:lnTo>
                      <a:lnTo>
                        <a:pt x="34" y="4"/>
                      </a:lnTo>
                      <a:lnTo>
                        <a:pt x="36" y="4"/>
                      </a:lnTo>
                      <a:lnTo>
                        <a:pt x="38" y="6"/>
                      </a:lnTo>
                      <a:lnTo>
                        <a:pt x="40" y="8"/>
                      </a:lnTo>
                      <a:lnTo>
                        <a:pt x="42" y="8"/>
                      </a:lnTo>
                      <a:lnTo>
                        <a:pt x="42" y="10"/>
                      </a:lnTo>
                      <a:lnTo>
                        <a:pt x="42" y="12"/>
                      </a:lnTo>
                      <a:lnTo>
                        <a:pt x="48" y="14"/>
                      </a:lnTo>
                      <a:lnTo>
                        <a:pt x="52" y="16"/>
                      </a:lnTo>
                      <a:lnTo>
                        <a:pt x="54" y="18"/>
                      </a:lnTo>
                      <a:lnTo>
                        <a:pt x="58" y="26"/>
                      </a:lnTo>
                      <a:lnTo>
                        <a:pt x="52" y="28"/>
                      </a:lnTo>
                      <a:lnTo>
                        <a:pt x="50" y="32"/>
                      </a:lnTo>
                      <a:lnTo>
                        <a:pt x="48" y="30"/>
                      </a:lnTo>
                      <a:lnTo>
                        <a:pt x="46" y="28"/>
                      </a:lnTo>
                      <a:lnTo>
                        <a:pt x="30" y="28"/>
                      </a:lnTo>
                      <a:lnTo>
                        <a:pt x="28" y="30"/>
                      </a:lnTo>
                      <a:lnTo>
                        <a:pt x="26" y="30"/>
                      </a:lnTo>
                      <a:lnTo>
                        <a:pt x="18" y="30"/>
                      </a:lnTo>
                      <a:lnTo>
                        <a:pt x="14" y="30"/>
                      </a:lnTo>
                      <a:lnTo>
                        <a:pt x="12" y="34"/>
                      </a:lnTo>
                      <a:lnTo>
                        <a:pt x="8" y="36"/>
                      </a:lnTo>
                      <a:lnTo>
                        <a:pt x="2" y="36"/>
                      </a:lnTo>
                      <a:lnTo>
                        <a:pt x="2" y="34"/>
                      </a:lnTo>
                      <a:lnTo>
                        <a:pt x="0"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29" name="Group 102">
                <a:extLst>
                  <a:ext uri="{FF2B5EF4-FFF2-40B4-BE49-F238E27FC236}">
                    <a16:creationId xmlns:a16="http://schemas.microsoft.com/office/drawing/2014/main" id="{8197317F-BB03-440A-A4D9-CA8ACEDDC2E9}"/>
                  </a:ext>
                </a:extLst>
              </p:cNvPr>
              <p:cNvGrpSpPr>
                <a:grpSpLocks/>
              </p:cNvGrpSpPr>
              <p:nvPr/>
            </p:nvGrpSpPr>
            <p:grpSpPr bwMode="ltGray">
              <a:xfrm>
                <a:off x="2264771" y="2299215"/>
                <a:ext cx="1121710" cy="1613477"/>
                <a:chOff x="1391" y="1914"/>
                <a:chExt cx="750" cy="1238"/>
              </a:xfrm>
              <a:grpFill/>
            </p:grpSpPr>
            <p:sp>
              <p:nvSpPr>
                <p:cNvPr id="723" name="Freeform 85">
                  <a:extLst>
                    <a:ext uri="{FF2B5EF4-FFF2-40B4-BE49-F238E27FC236}">
                      <a16:creationId xmlns:a16="http://schemas.microsoft.com/office/drawing/2014/main" id="{532F840B-F1C2-4C25-859E-D5D546373656}"/>
                    </a:ext>
                  </a:extLst>
                </p:cNvPr>
                <p:cNvSpPr>
                  <a:spLocks/>
                </p:cNvSpPr>
                <p:nvPr/>
              </p:nvSpPr>
              <p:spPr bwMode="ltGray">
                <a:xfrm>
                  <a:off x="1707" y="1942"/>
                  <a:ext cx="12" cy="12"/>
                </a:xfrm>
                <a:custGeom>
                  <a:avLst/>
                  <a:gdLst/>
                  <a:ahLst/>
                  <a:cxnLst>
                    <a:cxn ang="0">
                      <a:pos x="8" y="12"/>
                    </a:cxn>
                    <a:cxn ang="0">
                      <a:pos x="10" y="8"/>
                    </a:cxn>
                    <a:cxn ang="0">
                      <a:pos x="12" y="8"/>
                    </a:cxn>
                    <a:cxn ang="0">
                      <a:pos x="12" y="4"/>
                    </a:cxn>
                    <a:cxn ang="0">
                      <a:pos x="10" y="2"/>
                    </a:cxn>
                    <a:cxn ang="0">
                      <a:pos x="6" y="0"/>
                    </a:cxn>
                    <a:cxn ang="0">
                      <a:pos x="0" y="10"/>
                    </a:cxn>
                    <a:cxn ang="0">
                      <a:pos x="8" y="12"/>
                    </a:cxn>
                  </a:cxnLst>
                  <a:rect l="0" t="0" r="r" b="b"/>
                  <a:pathLst>
                    <a:path w="12" h="12">
                      <a:moveTo>
                        <a:pt x="8" y="12"/>
                      </a:moveTo>
                      <a:lnTo>
                        <a:pt x="10" y="8"/>
                      </a:lnTo>
                      <a:lnTo>
                        <a:pt x="12" y="8"/>
                      </a:lnTo>
                      <a:lnTo>
                        <a:pt x="12" y="4"/>
                      </a:lnTo>
                      <a:lnTo>
                        <a:pt x="10" y="2"/>
                      </a:lnTo>
                      <a:lnTo>
                        <a:pt x="6" y="0"/>
                      </a:lnTo>
                      <a:lnTo>
                        <a:pt x="0" y="10"/>
                      </a:lnTo>
                      <a:lnTo>
                        <a:pt x="8"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4" name="Freeform 86">
                  <a:extLst>
                    <a:ext uri="{FF2B5EF4-FFF2-40B4-BE49-F238E27FC236}">
                      <a16:creationId xmlns:a16="http://schemas.microsoft.com/office/drawing/2014/main" id="{DEAFFA1F-FEB1-4F8D-9B21-93FA7A78FED2}"/>
                    </a:ext>
                  </a:extLst>
                </p:cNvPr>
                <p:cNvSpPr>
                  <a:spLocks/>
                </p:cNvSpPr>
                <p:nvPr/>
              </p:nvSpPr>
              <p:spPr bwMode="ltGray">
                <a:xfrm>
                  <a:off x="1879" y="2138"/>
                  <a:ext cx="40" cy="34"/>
                </a:xfrm>
                <a:custGeom>
                  <a:avLst/>
                  <a:gdLst/>
                  <a:ahLst/>
                  <a:cxnLst>
                    <a:cxn ang="0">
                      <a:pos x="0" y="22"/>
                    </a:cxn>
                    <a:cxn ang="0">
                      <a:pos x="4" y="30"/>
                    </a:cxn>
                    <a:cxn ang="0">
                      <a:pos x="18" y="32"/>
                    </a:cxn>
                    <a:cxn ang="0">
                      <a:pos x="26" y="34"/>
                    </a:cxn>
                    <a:cxn ang="0">
                      <a:pos x="28" y="32"/>
                    </a:cxn>
                    <a:cxn ang="0">
                      <a:pos x="32" y="32"/>
                    </a:cxn>
                    <a:cxn ang="0">
                      <a:pos x="36" y="22"/>
                    </a:cxn>
                    <a:cxn ang="0">
                      <a:pos x="38" y="12"/>
                    </a:cxn>
                    <a:cxn ang="0">
                      <a:pos x="40" y="6"/>
                    </a:cxn>
                    <a:cxn ang="0">
                      <a:pos x="30" y="4"/>
                    </a:cxn>
                    <a:cxn ang="0">
                      <a:pos x="22" y="4"/>
                    </a:cxn>
                    <a:cxn ang="0">
                      <a:pos x="16" y="0"/>
                    </a:cxn>
                    <a:cxn ang="0">
                      <a:pos x="10" y="0"/>
                    </a:cxn>
                    <a:cxn ang="0">
                      <a:pos x="8" y="0"/>
                    </a:cxn>
                    <a:cxn ang="0">
                      <a:pos x="6" y="2"/>
                    </a:cxn>
                    <a:cxn ang="0">
                      <a:pos x="4" y="4"/>
                    </a:cxn>
                    <a:cxn ang="0">
                      <a:pos x="2" y="14"/>
                    </a:cxn>
                    <a:cxn ang="0">
                      <a:pos x="0" y="22"/>
                    </a:cxn>
                  </a:cxnLst>
                  <a:rect l="0" t="0" r="r" b="b"/>
                  <a:pathLst>
                    <a:path w="40" h="34">
                      <a:moveTo>
                        <a:pt x="0" y="22"/>
                      </a:moveTo>
                      <a:lnTo>
                        <a:pt x="4" y="30"/>
                      </a:lnTo>
                      <a:lnTo>
                        <a:pt x="18" y="32"/>
                      </a:lnTo>
                      <a:lnTo>
                        <a:pt x="26" y="34"/>
                      </a:lnTo>
                      <a:lnTo>
                        <a:pt x="28" y="32"/>
                      </a:lnTo>
                      <a:lnTo>
                        <a:pt x="32" y="32"/>
                      </a:lnTo>
                      <a:lnTo>
                        <a:pt x="36" y="22"/>
                      </a:lnTo>
                      <a:lnTo>
                        <a:pt x="38" y="12"/>
                      </a:lnTo>
                      <a:lnTo>
                        <a:pt x="40" y="6"/>
                      </a:lnTo>
                      <a:lnTo>
                        <a:pt x="30" y="4"/>
                      </a:lnTo>
                      <a:lnTo>
                        <a:pt x="22" y="4"/>
                      </a:lnTo>
                      <a:lnTo>
                        <a:pt x="16" y="0"/>
                      </a:lnTo>
                      <a:lnTo>
                        <a:pt x="10" y="0"/>
                      </a:lnTo>
                      <a:lnTo>
                        <a:pt x="8" y="0"/>
                      </a:lnTo>
                      <a:lnTo>
                        <a:pt x="6" y="2"/>
                      </a:lnTo>
                      <a:lnTo>
                        <a:pt x="4" y="4"/>
                      </a:lnTo>
                      <a:lnTo>
                        <a:pt x="2" y="14"/>
                      </a:lnTo>
                      <a:lnTo>
                        <a:pt x="0"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5" name="Freeform 87">
                  <a:extLst>
                    <a:ext uri="{FF2B5EF4-FFF2-40B4-BE49-F238E27FC236}">
                      <a16:creationId xmlns:a16="http://schemas.microsoft.com/office/drawing/2014/main" id="{1737E0F1-1A13-40EB-A08E-83B38CBADF70}"/>
                    </a:ext>
                  </a:extLst>
                </p:cNvPr>
                <p:cNvSpPr>
                  <a:spLocks/>
                </p:cNvSpPr>
                <p:nvPr/>
              </p:nvSpPr>
              <p:spPr bwMode="ltGray">
                <a:xfrm>
                  <a:off x="1857" y="3076"/>
                  <a:ext cx="40" cy="16"/>
                </a:xfrm>
                <a:custGeom>
                  <a:avLst/>
                  <a:gdLst/>
                  <a:ahLst/>
                  <a:cxnLst>
                    <a:cxn ang="0">
                      <a:pos x="12" y="14"/>
                    </a:cxn>
                    <a:cxn ang="0">
                      <a:pos x="14" y="14"/>
                    </a:cxn>
                    <a:cxn ang="0">
                      <a:pos x="14" y="12"/>
                    </a:cxn>
                    <a:cxn ang="0">
                      <a:pos x="16" y="8"/>
                    </a:cxn>
                    <a:cxn ang="0">
                      <a:pos x="16" y="14"/>
                    </a:cxn>
                    <a:cxn ang="0">
                      <a:pos x="18" y="16"/>
                    </a:cxn>
                    <a:cxn ang="0">
                      <a:pos x="20" y="16"/>
                    </a:cxn>
                    <a:cxn ang="0">
                      <a:pos x="22" y="14"/>
                    </a:cxn>
                    <a:cxn ang="0">
                      <a:pos x="28" y="14"/>
                    </a:cxn>
                    <a:cxn ang="0">
                      <a:pos x="32" y="10"/>
                    </a:cxn>
                    <a:cxn ang="0">
                      <a:pos x="38" y="6"/>
                    </a:cxn>
                    <a:cxn ang="0">
                      <a:pos x="40" y="0"/>
                    </a:cxn>
                    <a:cxn ang="0">
                      <a:pos x="28" y="0"/>
                    </a:cxn>
                    <a:cxn ang="0">
                      <a:pos x="24" y="0"/>
                    </a:cxn>
                    <a:cxn ang="0">
                      <a:pos x="20" y="2"/>
                    </a:cxn>
                    <a:cxn ang="0">
                      <a:pos x="18" y="2"/>
                    </a:cxn>
                    <a:cxn ang="0">
                      <a:pos x="8" y="2"/>
                    </a:cxn>
                    <a:cxn ang="0">
                      <a:pos x="0" y="12"/>
                    </a:cxn>
                    <a:cxn ang="0">
                      <a:pos x="4" y="14"/>
                    </a:cxn>
                    <a:cxn ang="0">
                      <a:pos x="12" y="14"/>
                    </a:cxn>
                  </a:cxnLst>
                  <a:rect l="0" t="0" r="r" b="b"/>
                  <a:pathLst>
                    <a:path w="40" h="16">
                      <a:moveTo>
                        <a:pt x="12" y="14"/>
                      </a:moveTo>
                      <a:lnTo>
                        <a:pt x="14" y="14"/>
                      </a:lnTo>
                      <a:lnTo>
                        <a:pt x="14" y="12"/>
                      </a:lnTo>
                      <a:lnTo>
                        <a:pt x="16" y="8"/>
                      </a:lnTo>
                      <a:lnTo>
                        <a:pt x="16" y="14"/>
                      </a:lnTo>
                      <a:lnTo>
                        <a:pt x="18" y="16"/>
                      </a:lnTo>
                      <a:lnTo>
                        <a:pt x="20" y="16"/>
                      </a:lnTo>
                      <a:lnTo>
                        <a:pt x="22" y="14"/>
                      </a:lnTo>
                      <a:lnTo>
                        <a:pt x="28" y="14"/>
                      </a:lnTo>
                      <a:lnTo>
                        <a:pt x="32" y="10"/>
                      </a:lnTo>
                      <a:lnTo>
                        <a:pt x="38" y="6"/>
                      </a:lnTo>
                      <a:lnTo>
                        <a:pt x="40" y="0"/>
                      </a:lnTo>
                      <a:lnTo>
                        <a:pt x="28" y="0"/>
                      </a:lnTo>
                      <a:lnTo>
                        <a:pt x="24" y="0"/>
                      </a:lnTo>
                      <a:lnTo>
                        <a:pt x="20" y="2"/>
                      </a:lnTo>
                      <a:lnTo>
                        <a:pt x="18" y="2"/>
                      </a:lnTo>
                      <a:lnTo>
                        <a:pt x="8" y="2"/>
                      </a:lnTo>
                      <a:lnTo>
                        <a:pt x="0" y="12"/>
                      </a:lnTo>
                      <a:lnTo>
                        <a:pt x="4" y="14"/>
                      </a:lnTo>
                      <a:lnTo>
                        <a:pt x="12"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6" name="Freeform 88">
                  <a:extLst>
                    <a:ext uri="{FF2B5EF4-FFF2-40B4-BE49-F238E27FC236}">
                      <a16:creationId xmlns:a16="http://schemas.microsoft.com/office/drawing/2014/main" id="{76A12C0D-A2BD-4AB4-ABF0-EE4DBFB07EC6}"/>
                    </a:ext>
                  </a:extLst>
                </p:cNvPr>
                <p:cNvSpPr>
                  <a:spLocks/>
                </p:cNvSpPr>
                <p:nvPr/>
              </p:nvSpPr>
              <p:spPr bwMode="ltGray">
                <a:xfrm>
                  <a:off x="1709" y="1982"/>
                  <a:ext cx="70" cy="138"/>
                </a:xfrm>
                <a:custGeom>
                  <a:avLst/>
                  <a:gdLst/>
                  <a:ahLst/>
                  <a:cxnLst>
                    <a:cxn ang="0">
                      <a:pos x="26" y="0"/>
                    </a:cxn>
                    <a:cxn ang="0">
                      <a:pos x="22" y="8"/>
                    </a:cxn>
                    <a:cxn ang="0">
                      <a:pos x="18" y="14"/>
                    </a:cxn>
                    <a:cxn ang="0">
                      <a:pos x="12" y="18"/>
                    </a:cxn>
                    <a:cxn ang="0">
                      <a:pos x="10" y="24"/>
                    </a:cxn>
                    <a:cxn ang="0">
                      <a:pos x="12" y="28"/>
                    </a:cxn>
                    <a:cxn ang="0">
                      <a:pos x="18" y="32"/>
                    </a:cxn>
                    <a:cxn ang="0">
                      <a:pos x="0" y="42"/>
                    </a:cxn>
                    <a:cxn ang="0">
                      <a:pos x="0" y="54"/>
                    </a:cxn>
                    <a:cxn ang="0">
                      <a:pos x="2" y="58"/>
                    </a:cxn>
                    <a:cxn ang="0">
                      <a:pos x="4" y="60"/>
                    </a:cxn>
                    <a:cxn ang="0">
                      <a:pos x="8" y="64"/>
                    </a:cxn>
                    <a:cxn ang="0">
                      <a:pos x="8" y="68"/>
                    </a:cxn>
                    <a:cxn ang="0">
                      <a:pos x="20" y="68"/>
                    </a:cxn>
                    <a:cxn ang="0">
                      <a:pos x="20" y="76"/>
                    </a:cxn>
                    <a:cxn ang="0">
                      <a:pos x="20" y="78"/>
                    </a:cxn>
                    <a:cxn ang="0">
                      <a:pos x="24" y="82"/>
                    </a:cxn>
                    <a:cxn ang="0">
                      <a:pos x="26" y="88"/>
                    </a:cxn>
                    <a:cxn ang="0">
                      <a:pos x="26" y="94"/>
                    </a:cxn>
                    <a:cxn ang="0">
                      <a:pos x="26" y="98"/>
                    </a:cxn>
                    <a:cxn ang="0">
                      <a:pos x="26" y="102"/>
                    </a:cxn>
                    <a:cxn ang="0">
                      <a:pos x="24" y="106"/>
                    </a:cxn>
                    <a:cxn ang="0">
                      <a:pos x="22" y="112"/>
                    </a:cxn>
                    <a:cxn ang="0">
                      <a:pos x="24" y="122"/>
                    </a:cxn>
                    <a:cxn ang="0">
                      <a:pos x="26" y="130"/>
                    </a:cxn>
                    <a:cxn ang="0">
                      <a:pos x="32" y="136"/>
                    </a:cxn>
                    <a:cxn ang="0">
                      <a:pos x="34" y="138"/>
                    </a:cxn>
                    <a:cxn ang="0">
                      <a:pos x="38" y="138"/>
                    </a:cxn>
                    <a:cxn ang="0">
                      <a:pos x="44" y="138"/>
                    </a:cxn>
                    <a:cxn ang="0">
                      <a:pos x="48" y="136"/>
                    </a:cxn>
                    <a:cxn ang="0">
                      <a:pos x="54" y="132"/>
                    </a:cxn>
                    <a:cxn ang="0">
                      <a:pos x="60" y="126"/>
                    </a:cxn>
                    <a:cxn ang="0">
                      <a:pos x="64" y="124"/>
                    </a:cxn>
                    <a:cxn ang="0">
                      <a:pos x="70" y="124"/>
                    </a:cxn>
                    <a:cxn ang="0">
                      <a:pos x="68" y="118"/>
                    </a:cxn>
                    <a:cxn ang="0">
                      <a:pos x="66" y="112"/>
                    </a:cxn>
                    <a:cxn ang="0">
                      <a:pos x="60" y="104"/>
                    </a:cxn>
                    <a:cxn ang="0">
                      <a:pos x="54" y="96"/>
                    </a:cxn>
                    <a:cxn ang="0">
                      <a:pos x="54" y="92"/>
                    </a:cxn>
                    <a:cxn ang="0">
                      <a:pos x="54" y="86"/>
                    </a:cxn>
                    <a:cxn ang="0">
                      <a:pos x="54" y="82"/>
                    </a:cxn>
                    <a:cxn ang="0">
                      <a:pos x="54" y="78"/>
                    </a:cxn>
                    <a:cxn ang="0">
                      <a:pos x="58" y="74"/>
                    </a:cxn>
                    <a:cxn ang="0">
                      <a:pos x="64" y="70"/>
                    </a:cxn>
                    <a:cxn ang="0">
                      <a:pos x="68" y="64"/>
                    </a:cxn>
                    <a:cxn ang="0">
                      <a:pos x="70" y="44"/>
                    </a:cxn>
                    <a:cxn ang="0">
                      <a:pos x="60" y="36"/>
                    </a:cxn>
                    <a:cxn ang="0">
                      <a:pos x="56" y="32"/>
                    </a:cxn>
                    <a:cxn ang="0">
                      <a:pos x="52" y="32"/>
                    </a:cxn>
                    <a:cxn ang="0">
                      <a:pos x="46" y="32"/>
                    </a:cxn>
                    <a:cxn ang="0">
                      <a:pos x="46" y="24"/>
                    </a:cxn>
                    <a:cxn ang="0">
                      <a:pos x="44" y="20"/>
                    </a:cxn>
                    <a:cxn ang="0">
                      <a:pos x="40" y="12"/>
                    </a:cxn>
                    <a:cxn ang="0">
                      <a:pos x="32" y="4"/>
                    </a:cxn>
                    <a:cxn ang="0">
                      <a:pos x="26" y="0"/>
                    </a:cxn>
                  </a:cxnLst>
                  <a:rect l="0" t="0" r="r" b="b"/>
                  <a:pathLst>
                    <a:path w="70" h="138">
                      <a:moveTo>
                        <a:pt x="26" y="0"/>
                      </a:moveTo>
                      <a:lnTo>
                        <a:pt x="22" y="8"/>
                      </a:lnTo>
                      <a:lnTo>
                        <a:pt x="18" y="14"/>
                      </a:lnTo>
                      <a:lnTo>
                        <a:pt x="12" y="18"/>
                      </a:lnTo>
                      <a:lnTo>
                        <a:pt x="10" y="24"/>
                      </a:lnTo>
                      <a:lnTo>
                        <a:pt x="12" y="28"/>
                      </a:lnTo>
                      <a:lnTo>
                        <a:pt x="18" y="32"/>
                      </a:lnTo>
                      <a:lnTo>
                        <a:pt x="0" y="42"/>
                      </a:lnTo>
                      <a:lnTo>
                        <a:pt x="0" y="54"/>
                      </a:lnTo>
                      <a:lnTo>
                        <a:pt x="2" y="58"/>
                      </a:lnTo>
                      <a:lnTo>
                        <a:pt x="4" y="60"/>
                      </a:lnTo>
                      <a:lnTo>
                        <a:pt x="8" y="64"/>
                      </a:lnTo>
                      <a:lnTo>
                        <a:pt x="8" y="68"/>
                      </a:lnTo>
                      <a:lnTo>
                        <a:pt x="20" y="68"/>
                      </a:lnTo>
                      <a:lnTo>
                        <a:pt x="20" y="76"/>
                      </a:lnTo>
                      <a:lnTo>
                        <a:pt x="20" y="78"/>
                      </a:lnTo>
                      <a:lnTo>
                        <a:pt x="24" y="82"/>
                      </a:lnTo>
                      <a:lnTo>
                        <a:pt x="26" y="88"/>
                      </a:lnTo>
                      <a:lnTo>
                        <a:pt x="26" y="94"/>
                      </a:lnTo>
                      <a:lnTo>
                        <a:pt x="26" y="98"/>
                      </a:lnTo>
                      <a:lnTo>
                        <a:pt x="26" y="102"/>
                      </a:lnTo>
                      <a:lnTo>
                        <a:pt x="24" y="106"/>
                      </a:lnTo>
                      <a:lnTo>
                        <a:pt x="22" y="112"/>
                      </a:lnTo>
                      <a:lnTo>
                        <a:pt x="24" y="122"/>
                      </a:lnTo>
                      <a:lnTo>
                        <a:pt x="26" y="130"/>
                      </a:lnTo>
                      <a:lnTo>
                        <a:pt x="32" y="136"/>
                      </a:lnTo>
                      <a:lnTo>
                        <a:pt x="34" y="138"/>
                      </a:lnTo>
                      <a:lnTo>
                        <a:pt x="38" y="138"/>
                      </a:lnTo>
                      <a:lnTo>
                        <a:pt x="44" y="138"/>
                      </a:lnTo>
                      <a:lnTo>
                        <a:pt x="48" y="136"/>
                      </a:lnTo>
                      <a:lnTo>
                        <a:pt x="54" y="132"/>
                      </a:lnTo>
                      <a:lnTo>
                        <a:pt x="60" y="126"/>
                      </a:lnTo>
                      <a:lnTo>
                        <a:pt x="64" y="124"/>
                      </a:lnTo>
                      <a:lnTo>
                        <a:pt x="70" y="124"/>
                      </a:lnTo>
                      <a:lnTo>
                        <a:pt x="68" y="118"/>
                      </a:lnTo>
                      <a:lnTo>
                        <a:pt x="66" y="112"/>
                      </a:lnTo>
                      <a:lnTo>
                        <a:pt x="60" y="104"/>
                      </a:lnTo>
                      <a:lnTo>
                        <a:pt x="54" y="96"/>
                      </a:lnTo>
                      <a:lnTo>
                        <a:pt x="54" y="92"/>
                      </a:lnTo>
                      <a:lnTo>
                        <a:pt x="54" y="86"/>
                      </a:lnTo>
                      <a:lnTo>
                        <a:pt x="54" y="82"/>
                      </a:lnTo>
                      <a:lnTo>
                        <a:pt x="54" y="78"/>
                      </a:lnTo>
                      <a:lnTo>
                        <a:pt x="58" y="74"/>
                      </a:lnTo>
                      <a:lnTo>
                        <a:pt x="64" y="70"/>
                      </a:lnTo>
                      <a:lnTo>
                        <a:pt x="68" y="64"/>
                      </a:lnTo>
                      <a:lnTo>
                        <a:pt x="70" y="44"/>
                      </a:lnTo>
                      <a:lnTo>
                        <a:pt x="60" y="36"/>
                      </a:lnTo>
                      <a:lnTo>
                        <a:pt x="56" y="32"/>
                      </a:lnTo>
                      <a:lnTo>
                        <a:pt x="52" y="32"/>
                      </a:lnTo>
                      <a:lnTo>
                        <a:pt x="46" y="32"/>
                      </a:lnTo>
                      <a:lnTo>
                        <a:pt x="46" y="24"/>
                      </a:lnTo>
                      <a:lnTo>
                        <a:pt x="44" y="20"/>
                      </a:lnTo>
                      <a:lnTo>
                        <a:pt x="40" y="12"/>
                      </a:lnTo>
                      <a:lnTo>
                        <a:pt x="32" y="4"/>
                      </a:lnTo>
                      <a:lnTo>
                        <a:pt x="2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7" name="Freeform 89">
                  <a:extLst>
                    <a:ext uri="{FF2B5EF4-FFF2-40B4-BE49-F238E27FC236}">
                      <a16:creationId xmlns:a16="http://schemas.microsoft.com/office/drawing/2014/main" id="{39D8DDA5-38CA-4221-848D-C8460D5BBE7B}"/>
                    </a:ext>
                  </a:extLst>
                </p:cNvPr>
                <p:cNvSpPr>
                  <a:spLocks/>
                </p:cNvSpPr>
                <p:nvPr/>
              </p:nvSpPr>
              <p:spPr bwMode="ltGray">
                <a:xfrm>
                  <a:off x="1763" y="2026"/>
                  <a:ext cx="66" cy="86"/>
                </a:xfrm>
                <a:custGeom>
                  <a:avLst/>
                  <a:gdLst/>
                  <a:ahLst/>
                  <a:cxnLst>
                    <a:cxn ang="0">
                      <a:pos x="66" y="10"/>
                    </a:cxn>
                    <a:cxn ang="0">
                      <a:pos x="64" y="18"/>
                    </a:cxn>
                    <a:cxn ang="0">
                      <a:pos x="60" y="24"/>
                    </a:cxn>
                    <a:cxn ang="0">
                      <a:pos x="58" y="30"/>
                    </a:cxn>
                    <a:cxn ang="0">
                      <a:pos x="56" y="36"/>
                    </a:cxn>
                    <a:cxn ang="0">
                      <a:pos x="58" y="42"/>
                    </a:cxn>
                    <a:cxn ang="0">
                      <a:pos x="60" y="46"/>
                    </a:cxn>
                    <a:cxn ang="0">
                      <a:pos x="62" y="52"/>
                    </a:cxn>
                    <a:cxn ang="0">
                      <a:pos x="64" y="58"/>
                    </a:cxn>
                    <a:cxn ang="0">
                      <a:pos x="62" y="62"/>
                    </a:cxn>
                    <a:cxn ang="0">
                      <a:pos x="58" y="66"/>
                    </a:cxn>
                    <a:cxn ang="0">
                      <a:pos x="54" y="76"/>
                    </a:cxn>
                    <a:cxn ang="0">
                      <a:pos x="52" y="74"/>
                    </a:cxn>
                    <a:cxn ang="0">
                      <a:pos x="50" y="68"/>
                    </a:cxn>
                    <a:cxn ang="0">
                      <a:pos x="40" y="72"/>
                    </a:cxn>
                    <a:cxn ang="0">
                      <a:pos x="28" y="76"/>
                    </a:cxn>
                    <a:cxn ang="0">
                      <a:pos x="28" y="86"/>
                    </a:cxn>
                    <a:cxn ang="0">
                      <a:pos x="26" y="84"/>
                    </a:cxn>
                    <a:cxn ang="0">
                      <a:pos x="22" y="82"/>
                    </a:cxn>
                    <a:cxn ang="0">
                      <a:pos x="20" y="80"/>
                    </a:cxn>
                    <a:cxn ang="0">
                      <a:pos x="16" y="80"/>
                    </a:cxn>
                    <a:cxn ang="0">
                      <a:pos x="14" y="74"/>
                    </a:cxn>
                    <a:cxn ang="0">
                      <a:pos x="12" y="68"/>
                    </a:cxn>
                    <a:cxn ang="0">
                      <a:pos x="6" y="60"/>
                    </a:cxn>
                    <a:cxn ang="0">
                      <a:pos x="0" y="52"/>
                    </a:cxn>
                    <a:cxn ang="0">
                      <a:pos x="0" y="48"/>
                    </a:cxn>
                    <a:cxn ang="0">
                      <a:pos x="0" y="42"/>
                    </a:cxn>
                    <a:cxn ang="0">
                      <a:pos x="0" y="38"/>
                    </a:cxn>
                    <a:cxn ang="0">
                      <a:pos x="0" y="34"/>
                    </a:cxn>
                    <a:cxn ang="0">
                      <a:pos x="4" y="30"/>
                    </a:cxn>
                    <a:cxn ang="0">
                      <a:pos x="10" y="26"/>
                    </a:cxn>
                    <a:cxn ang="0">
                      <a:pos x="14" y="20"/>
                    </a:cxn>
                    <a:cxn ang="0">
                      <a:pos x="16" y="0"/>
                    </a:cxn>
                    <a:cxn ang="0">
                      <a:pos x="24" y="6"/>
                    </a:cxn>
                    <a:cxn ang="0">
                      <a:pos x="28" y="6"/>
                    </a:cxn>
                    <a:cxn ang="0">
                      <a:pos x="44" y="6"/>
                    </a:cxn>
                    <a:cxn ang="0">
                      <a:pos x="48" y="8"/>
                    </a:cxn>
                    <a:cxn ang="0">
                      <a:pos x="66" y="10"/>
                    </a:cxn>
                  </a:cxnLst>
                  <a:rect l="0" t="0" r="r" b="b"/>
                  <a:pathLst>
                    <a:path w="66" h="86">
                      <a:moveTo>
                        <a:pt x="66" y="10"/>
                      </a:moveTo>
                      <a:lnTo>
                        <a:pt x="64" y="18"/>
                      </a:lnTo>
                      <a:lnTo>
                        <a:pt x="60" y="24"/>
                      </a:lnTo>
                      <a:lnTo>
                        <a:pt x="58" y="30"/>
                      </a:lnTo>
                      <a:lnTo>
                        <a:pt x="56" y="36"/>
                      </a:lnTo>
                      <a:lnTo>
                        <a:pt x="58" y="42"/>
                      </a:lnTo>
                      <a:lnTo>
                        <a:pt x="60" y="46"/>
                      </a:lnTo>
                      <a:lnTo>
                        <a:pt x="62" y="52"/>
                      </a:lnTo>
                      <a:lnTo>
                        <a:pt x="64" y="58"/>
                      </a:lnTo>
                      <a:lnTo>
                        <a:pt x="62" y="62"/>
                      </a:lnTo>
                      <a:lnTo>
                        <a:pt x="58" y="66"/>
                      </a:lnTo>
                      <a:lnTo>
                        <a:pt x="54" y="76"/>
                      </a:lnTo>
                      <a:lnTo>
                        <a:pt x="52" y="74"/>
                      </a:lnTo>
                      <a:lnTo>
                        <a:pt x="50" y="68"/>
                      </a:lnTo>
                      <a:lnTo>
                        <a:pt x="40" y="72"/>
                      </a:lnTo>
                      <a:lnTo>
                        <a:pt x="28" y="76"/>
                      </a:lnTo>
                      <a:lnTo>
                        <a:pt x="28" y="86"/>
                      </a:lnTo>
                      <a:lnTo>
                        <a:pt x="26" y="84"/>
                      </a:lnTo>
                      <a:lnTo>
                        <a:pt x="22" y="82"/>
                      </a:lnTo>
                      <a:lnTo>
                        <a:pt x="20" y="80"/>
                      </a:lnTo>
                      <a:lnTo>
                        <a:pt x="16" y="80"/>
                      </a:lnTo>
                      <a:lnTo>
                        <a:pt x="14" y="74"/>
                      </a:lnTo>
                      <a:lnTo>
                        <a:pt x="12" y="68"/>
                      </a:lnTo>
                      <a:lnTo>
                        <a:pt x="6" y="60"/>
                      </a:lnTo>
                      <a:lnTo>
                        <a:pt x="0" y="52"/>
                      </a:lnTo>
                      <a:lnTo>
                        <a:pt x="0" y="48"/>
                      </a:lnTo>
                      <a:lnTo>
                        <a:pt x="0" y="42"/>
                      </a:lnTo>
                      <a:lnTo>
                        <a:pt x="0" y="38"/>
                      </a:lnTo>
                      <a:lnTo>
                        <a:pt x="0" y="34"/>
                      </a:lnTo>
                      <a:lnTo>
                        <a:pt x="4" y="30"/>
                      </a:lnTo>
                      <a:lnTo>
                        <a:pt x="10" y="26"/>
                      </a:lnTo>
                      <a:lnTo>
                        <a:pt x="14" y="20"/>
                      </a:lnTo>
                      <a:lnTo>
                        <a:pt x="16" y="0"/>
                      </a:lnTo>
                      <a:lnTo>
                        <a:pt x="24" y="6"/>
                      </a:lnTo>
                      <a:lnTo>
                        <a:pt x="28" y="6"/>
                      </a:lnTo>
                      <a:lnTo>
                        <a:pt x="44" y="6"/>
                      </a:lnTo>
                      <a:lnTo>
                        <a:pt x="48" y="8"/>
                      </a:lnTo>
                      <a:lnTo>
                        <a:pt x="66"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8" name="Freeform 90">
                  <a:extLst>
                    <a:ext uri="{FF2B5EF4-FFF2-40B4-BE49-F238E27FC236}">
                      <a16:creationId xmlns:a16="http://schemas.microsoft.com/office/drawing/2014/main" id="{07BCBF1E-6883-4CE9-B11C-422724502B26}"/>
                    </a:ext>
                  </a:extLst>
                </p:cNvPr>
                <p:cNvSpPr>
                  <a:spLocks/>
                </p:cNvSpPr>
                <p:nvPr/>
              </p:nvSpPr>
              <p:spPr bwMode="ltGray">
                <a:xfrm>
                  <a:off x="1817" y="2036"/>
                  <a:ext cx="56" cy="68"/>
                </a:xfrm>
                <a:custGeom>
                  <a:avLst/>
                  <a:gdLst/>
                  <a:ahLst/>
                  <a:cxnLst>
                    <a:cxn ang="0">
                      <a:pos x="56" y="28"/>
                    </a:cxn>
                    <a:cxn ang="0">
                      <a:pos x="54" y="26"/>
                    </a:cxn>
                    <a:cxn ang="0">
                      <a:pos x="48" y="40"/>
                    </a:cxn>
                    <a:cxn ang="0">
                      <a:pos x="40" y="52"/>
                    </a:cxn>
                    <a:cxn ang="0">
                      <a:pos x="34" y="58"/>
                    </a:cxn>
                    <a:cxn ang="0">
                      <a:pos x="28" y="64"/>
                    </a:cxn>
                    <a:cxn ang="0">
                      <a:pos x="22" y="68"/>
                    </a:cxn>
                    <a:cxn ang="0">
                      <a:pos x="12" y="68"/>
                    </a:cxn>
                    <a:cxn ang="0">
                      <a:pos x="6" y="68"/>
                    </a:cxn>
                    <a:cxn ang="0">
                      <a:pos x="0" y="66"/>
                    </a:cxn>
                    <a:cxn ang="0">
                      <a:pos x="4" y="56"/>
                    </a:cxn>
                    <a:cxn ang="0">
                      <a:pos x="8" y="52"/>
                    </a:cxn>
                    <a:cxn ang="0">
                      <a:pos x="10" y="48"/>
                    </a:cxn>
                    <a:cxn ang="0">
                      <a:pos x="8" y="42"/>
                    </a:cxn>
                    <a:cxn ang="0">
                      <a:pos x="6" y="36"/>
                    </a:cxn>
                    <a:cxn ang="0">
                      <a:pos x="4" y="32"/>
                    </a:cxn>
                    <a:cxn ang="0">
                      <a:pos x="2" y="26"/>
                    </a:cxn>
                    <a:cxn ang="0">
                      <a:pos x="4" y="20"/>
                    </a:cxn>
                    <a:cxn ang="0">
                      <a:pos x="6" y="14"/>
                    </a:cxn>
                    <a:cxn ang="0">
                      <a:pos x="10" y="8"/>
                    </a:cxn>
                    <a:cxn ang="0">
                      <a:pos x="12" y="0"/>
                    </a:cxn>
                    <a:cxn ang="0">
                      <a:pos x="26" y="4"/>
                    </a:cxn>
                    <a:cxn ang="0">
                      <a:pos x="34" y="10"/>
                    </a:cxn>
                    <a:cxn ang="0">
                      <a:pos x="44" y="18"/>
                    </a:cxn>
                    <a:cxn ang="0">
                      <a:pos x="54" y="26"/>
                    </a:cxn>
                    <a:cxn ang="0">
                      <a:pos x="56" y="28"/>
                    </a:cxn>
                  </a:cxnLst>
                  <a:rect l="0" t="0" r="r" b="b"/>
                  <a:pathLst>
                    <a:path w="56" h="68">
                      <a:moveTo>
                        <a:pt x="56" y="28"/>
                      </a:moveTo>
                      <a:lnTo>
                        <a:pt x="54" y="26"/>
                      </a:lnTo>
                      <a:lnTo>
                        <a:pt x="48" y="40"/>
                      </a:lnTo>
                      <a:lnTo>
                        <a:pt x="40" y="52"/>
                      </a:lnTo>
                      <a:lnTo>
                        <a:pt x="34" y="58"/>
                      </a:lnTo>
                      <a:lnTo>
                        <a:pt x="28" y="64"/>
                      </a:lnTo>
                      <a:lnTo>
                        <a:pt x="22" y="68"/>
                      </a:lnTo>
                      <a:lnTo>
                        <a:pt x="12" y="68"/>
                      </a:lnTo>
                      <a:lnTo>
                        <a:pt x="6" y="68"/>
                      </a:lnTo>
                      <a:lnTo>
                        <a:pt x="0" y="66"/>
                      </a:lnTo>
                      <a:lnTo>
                        <a:pt x="4" y="56"/>
                      </a:lnTo>
                      <a:lnTo>
                        <a:pt x="8" y="52"/>
                      </a:lnTo>
                      <a:lnTo>
                        <a:pt x="10" y="48"/>
                      </a:lnTo>
                      <a:lnTo>
                        <a:pt x="8" y="42"/>
                      </a:lnTo>
                      <a:lnTo>
                        <a:pt x="6" y="36"/>
                      </a:lnTo>
                      <a:lnTo>
                        <a:pt x="4" y="32"/>
                      </a:lnTo>
                      <a:lnTo>
                        <a:pt x="2" y="26"/>
                      </a:lnTo>
                      <a:lnTo>
                        <a:pt x="4" y="20"/>
                      </a:lnTo>
                      <a:lnTo>
                        <a:pt x="6" y="14"/>
                      </a:lnTo>
                      <a:lnTo>
                        <a:pt x="10" y="8"/>
                      </a:lnTo>
                      <a:lnTo>
                        <a:pt x="12" y="0"/>
                      </a:lnTo>
                      <a:lnTo>
                        <a:pt x="26" y="4"/>
                      </a:lnTo>
                      <a:lnTo>
                        <a:pt x="34" y="10"/>
                      </a:lnTo>
                      <a:lnTo>
                        <a:pt x="44" y="18"/>
                      </a:lnTo>
                      <a:lnTo>
                        <a:pt x="54" y="26"/>
                      </a:lnTo>
                      <a:lnTo>
                        <a:pt x="56"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9" name="Freeform 91">
                  <a:extLst>
                    <a:ext uri="{FF2B5EF4-FFF2-40B4-BE49-F238E27FC236}">
                      <a16:creationId xmlns:a16="http://schemas.microsoft.com/office/drawing/2014/main" id="{C955F8C9-1737-47DF-BB6E-6F433A0F7CD3}"/>
                    </a:ext>
                  </a:extLst>
                </p:cNvPr>
                <p:cNvSpPr>
                  <a:spLocks/>
                </p:cNvSpPr>
                <p:nvPr/>
              </p:nvSpPr>
              <p:spPr bwMode="ltGray">
                <a:xfrm>
                  <a:off x="1521" y="1926"/>
                  <a:ext cx="214" cy="204"/>
                </a:xfrm>
                <a:custGeom>
                  <a:avLst/>
                  <a:gdLst/>
                  <a:ahLst/>
                  <a:cxnLst>
                    <a:cxn ang="0">
                      <a:pos x="206" y="70"/>
                    </a:cxn>
                    <a:cxn ang="0">
                      <a:pos x="200" y="84"/>
                    </a:cxn>
                    <a:cxn ang="0">
                      <a:pos x="188" y="110"/>
                    </a:cxn>
                    <a:cxn ang="0">
                      <a:pos x="196" y="120"/>
                    </a:cxn>
                    <a:cxn ang="0">
                      <a:pos x="192" y="134"/>
                    </a:cxn>
                    <a:cxn ang="0">
                      <a:pos x="170" y="146"/>
                    </a:cxn>
                    <a:cxn ang="0">
                      <a:pos x="150" y="148"/>
                    </a:cxn>
                    <a:cxn ang="0">
                      <a:pos x="142" y="162"/>
                    </a:cxn>
                    <a:cxn ang="0">
                      <a:pos x="152" y="176"/>
                    </a:cxn>
                    <a:cxn ang="0">
                      <a:pos x="124" y="200"/>
                    </a:cxn>
                    <a:cxn ang="0">
                      <a:pos x="102" y="204"/>
                    </a:cxn>
                    <a:cxn ang="0">
                      <a:pos x="96" y="188"/>
                    </a:cxn>
                    <a:cxn ang="0">
                      <a:pos x="86" y="166"/>
                    </a:cxn>
                    <a:cxn ang="0">
                      <a:pos x="90" y="158"/>
                    </a:cxn>
                    <a:cxn ang="0">
                      <a:pos x="86" y="146"/>
                    </a:cxn>
                    <a:cxn ang="0">
                      <a:pos x="82" y="130"/>
                    </a:cxn>
                    <a:cxn ang="0">
                      <a:pos x="84" y="104"/>
                    </a:cxn>
                    <a:cxn ang="0">
                      <a:pos x="66" y="106"/>
                    </a:cxn>
                    <a:cxn ang="0">
                      <a:pos x="50" y="100"/>
                    </a:cxn>
                    <a:cxn ang="0">
                      <a:pos x="24" y="90"/>
                    </a:cxn>
                    <a:cxn ang="0">
                      <a:pos x="12" y="82"/>
                    </a:cxn>
                    <a:cxn ang="0">
                      <a:pos x="16" y="70"/>
                    </a:cxn>
                    <a:cxn ang="0">
                      <a:pos x="8" y="56"/>
                    </a:cxn>
                    <a:cxn ang="0">
                      <a:pos x="0" y="44"/>
                    </a:cxn>
                    <a:cxn ang="0">
                      <a:pos x="18" y="16"/>
                    </a:cxn>
                    <a:cxn ang="0">
                      <a:pos x="30" y="16"/>
                    </a:cxn>
                    <a:cxn ang="0">
                      <a:pos x="24" y="28"/>
                    </a:cxn>
                    <a:cxn ang="0">
                      <a:pos x="28" y="48"/>
                    </a:cxn>
                    <a:cxn ang="0">
                      <a:pos x="38" y="44"/>
                    </a:cxn>
                    <a:cxn ang="0">
                      <a:pos x="36" y="30"/>
                    </a:cxn>
                    <a:cxn ang="0">
                      <a:pos x="32" y="20"/>
                    </a:cxn>
                    <a:cxn ang="0">
                      <a:pos x="50" y="4"/>
                    </a:cxn>
                    <a:cxn ang="0">
                      <a:pos x="66" y="4"/>
                    </a:cxn>
                    <a:cxn ang="0">
                      <a:pos x="82" y="12"/>
                    </a:cxn>
                    <a:cxn ang="0">
                      <a:pos x="106" y="22"/>
                    </a:cxn>
                    <a:cxn ang="0">
                      <a:pos x="126" y="26"/>
                    </a:cxn>
                    <a:cxn ang="0">
                      <a:pos x="162" y="20"/>
                    </a:cxn>
                    <a:cxn ang="0">
                      <a:pos x="174" y="18"/>
                    </a:cxn>
                    <a:cxn ang="0">
                      <a:pos x="174" y="34"/>
                    </a:cxn>
                    <a:cxn ang="0">
                      <a:pos x="190" y="38"/>
                    </a:cxn>
                    <a:cxn ang="0">
                      <a:pos x="196" y="52"/>
                    </a:cxn>
                    <a:cxn ang="0">
                      <a:pos x="204" y="54"/>
                    </a:cxn>
                  </a:cxnLst>
                  <a:rect l="0" t="0" r="r" b="b"/>
                  <a:pathLst>
                    <a:path w="214" h="204">
                      <a:moveTo>
                        <a:pt x="214" y="56"/>
                      </a:moveTo>
                      <a:lnTo>
                        <a:pt x="210" y="64"/>
                      </a:lnTo>
                      <a:lnTo>
                        <a:pt x="206" y="70"/>
                      </a:lnTo>
                      <a:lnTo>
                        <a:pt x="200" y="74"/>
                      </a:lnTo>
                      <a:lnTo>
                        <a:pt x="198" y="80"/>
                      </a:lnTo>
                      <a:lnTo>
                        <a:pt x="200" y="84"/>
                      </a:lnTo>
                      <a:lnTo>
                        <a:pt x="206" y="88"/>
                      </a:lnTo>
                      <a:lnTo>
                        <a:pt x="188" y="98"/>
                      </a:lnTo>
                      <a:lnTo>
                        <a:pt x="188" y="110"/>
                      </a:lnTo>
                      <a:lnTo>
                        <a:pt x="190" y="114"/>
                      </a:lnTo>
                      <a:lnTo>
                        <a:pt x="192" y="116"/>
                      </a:lnTo>
                      <a:lnTo>
                        <a:pt x="196" y="120"/>
                      </a:lnTo>
                      <a:lnTo>
                        <a:pt x="196" y="124"/>
                      </a:lnTo>
                      <a:lnTo>
                        <a:pt x="196" y="130"/>
                      </a:lnTo>
                      <a:lnTo>
                        <a:pt x="192" y="134"/>
                      </a:lnTo>
                      <a:lnTo>
                        <a:pt x="188" y="136"/>
                      </a:lnTo>
                      <a:lnTo>
                        <a:pt x="184" y="140"/>
                      </a:lnTo>
                      <a:lnTo>
                        <a:pt x="170" y="146"/>
                      </a:lnTo>
                      <a:lnTo>
                        <a:pt x="166" y="150"/>
                      </a:lnTo>
                      <a:lnTo>
                        <a:pt x="162" y="154"/>
                      </a:lnTo>
                      <a:lnTo>
                        <a:pt x="150" y="148"/>
                      </a:lnTo>
                      <a:lnTo>
                        <a:pt x="144" y="144"/>
                      </a:lnTo>
                      <a:lnTo>
                        <a:pt x="134" y="142"/>
                      </a:lnTo>
                      <a:lnTo>
                        <a:pt x="142" y="162"/>
                      </a:lnTo>
                      <a:lnTo>
                        <a:pt x="146" y="170"/>
                      </a:lnTo>
                      <a:lnTo>
                        <a:pt x="148" y="172"/>
                      </a:lnTo>
                      <a:lnTo>
                        <a:pt x="152" y="176"/>
                      </a:lnTo>
                      <a:lnTo>
                        <a:pt x="146" y="186"/>
                      </a:lnTo>
                      <a:lnTo>
                        <a:pt x="134" y="194"/>
                      </a:lnTo>
                      <a:lnTo>
                        <a:pt x="124" y="200"/>
                      </a:lnTo>
                      <a:lnTo>
                        <a:pt x="116" y="204"/>
                      </a:lnTo>
                      <a:lnTo>
                        <a:pt x="108" y="204"/>
                      </a:lnTo>
                      <a:lnTo>
                        <a:pt x="102" y="204"/>
                      </a:lnTo>
                      <a:lnTo>
                        <a:pt x="98" y="202"/>
                      </a:lnTo>
                      <a:lnTo>
                        <a:pt x="96" y="198"/>
                      </a:lnTo>
                      <a:lnTo>
                        <a:pt x="96" y="188"/>
                      </a:lnTo>
                      <a:lnTo>
                        <a:pt x="92" y="178"/>
                      </a:lnTo>
                      <a:lnTo>
                        <a:pt x="88" y="170"/>
                      </a:lnTo>
                      <a:lnTo>
                        <a:pt x="86" y="166"/>
                      </a:lnTo>
                      <a:lnTo>
                        <a:pt x="86" y="162"/>
                      </a:lnTo>
                      <a:lnTo>
                        <a:pt x="88" y="162"/>
                      </a:lnTo>
                      <a:lnTo>
                        <a:pt x="90" y="158"/>
                      </a:lnTo>
                      <a:lnTo>
                        <a:pt x="90" y="156"/>
                      </a:lnTo>
                      <a:lnTo>
                        <a:pt x="88" y="150"/>
                      </a:lnTo>
                      <a:lnTo>
                        <a:pt x="86" y="146"/>
                      </a:lnTo>
                      <a:lnTo>
                        <a:pt x="82" y="142"/>
                      </a:lnTo>
                      <a:lnTo>
                        <a:pt x="80" y="136"/>
                      </a:lnTo>
                      <a:lnTo>
                        <a:pt x="82" y="130"/>
                      </a:lnTo>
                      <a:lnTo>
                        <a:pt x="84" y="120"/>
                      </a:lnTo>
                      <a:lnTo>
                        <a:pt x="92" y="104"/>
                      </a:lnTo>
                      <a:lnTo>
                        <a:pt x="84" y="104"/>
                      </a:lnTo>
                      <a:lnTo>
                        <a:pt x="78" y="106"/>
                      </a:lnTo>
                      <a:lnTo>
                        <a:pt x="74" y="106"/>
                      </a:lnTo>
                      <a:lnTo>
                        <a:pt x="66" y="106"/>
                      </a:lnTo>
                      <a:lnTo>
                        <a:pt x="60" y="106"/>
                      </a:lnTo>
                      <a:lnTo>
                        <a:pt x="54" y="104"/>
                      </a:lnTo>
                      <a:lnTo>
                        <a:pt x="50" y="100"/>
                      </a:lnTo>
                      <a:lnTo>
                        <a:pt x="50" y="94"/>
                      </a:lnTo>
                      <a:lnTo>
                        <a:pt x="38" y="92"/>
                      </a:lnTo>
                      <a:lnTo>
                        <a:pt x="24" y="90"/>
                      </a:lnTo>
                      <a:lnTo>
                        <a:pt x="20" y="88"/>
                      </a:lnTo>
                      <a:lnTo>
                        <a:pt x="16" y="86"/>
                      </a:lnTo>
                      <a:lnTo>
                        <a:pt x="12" y="82"/>
                      </a:lnTo>
                      <a:lnTo>
                        <a:pt x="10" y="80"/>
                      </a:lnTo>
                      <a:lnTo>
                        <a:pt x="12" y="76"/>
                      </a:lnTo>
                      <a:lnTo>
                        <a:pt x="16" y="70"/>
                      </a:lnTo>
                      <a:lnTo>
                        <a:pt x="14" y="64"/>
                      </a:lnTo>
                      <a:lnTo>
                        <a:pt x="10" y="60"/>
                      </a:lnTo>
                      <a:lnTo>
                        <a:pt x="8" y="56"/>
                      </a:lnTo>
                      <a:lnTo>
                        <a:pt x="6" y="52"/>
                      </a:lnTo>
                      <a:lnTo>
                        <a:pt x="2" y="50"/>
                      </a:lnTo>
                      <a:lnTo>
                        <a:pt x="0" y="44"/>
                      </a:lnTo>
                      <a:lnTo>
                        <a:pt x="2" y="36"/>
                      </a:lnTo>
                      <a:lnTo>
                        <a:pt x="6" y="28"/>
                      </a:lnTo>
                      <a:lnTo>
                        <a:pt x="18" y="16"/>
                      </a:lnTo>
                      <a:lnTo>
                        <a:pt x="26" y="6"/>
                      </a:lnTo>
                      <a:lnTo>
                        <a:pt x="28" y="12"/>
                      </a:lnTo>
                      <a:lnTo>
                        <a:pt x="30" y="16"/>
                      </a:lnTo>
                      <a:lnTo>
                        <a:pt x="30" y="20"/>
                      </a:lnTo>
                      <a:lnTo>
                        <a:pt x="28" y="24"/>
                      </a:lnTo>
                      <a:lnTo>
                        <a:pt x="24" y="28"/>
                      </a:lnTo>
                      <a:lnTo>
                        <a:pt x="24" y="34"/>
                      </a:lnTo>
                      <a:lnTo>
                        <a:pt x="24" y="44"/>
                      </a:lnTo>
                      <a:lnTo>
                        <a:pt x="28" y="48"/>
                      </a:lnTo>
                      <a:lnTo>
                        <a:pt x="30" y="48"/>
                      </a:lnTo>
                      <a:lnTo>
                        <a:pt x="34" y="46"/>
                      </a:lnTo>
                      <a:lnTo>
                        <a:pt x="38" y="44"/>
                      </a:lnTo>
                      <a:lnTo>
                        <a:pt x="40" y="38"/>
                      </a:lnTo>
                      <a:lnTo>
                        <a:pt x="38" y="34"/>
                      </a:lnTo>
                      <a:lnTo>
                        <a:pt x="36" y="30"/>
                      </a:lnTo>
                      <a:lnTo>
                        <a:pt x="32" y="26"/>
                      </a:lnTo>
                      <a:lnTo>
                        <a:pt x="30" y="24"/>
                      </a:lnTo>
                      <a:lnTo>
                        <a:pt x="32" y="20"/>
                      </a:lnTo>
                      <a:lnTo>
                        <a:pt x="34" y="16"/>
                      </a:lnTo>
                      <a:lnTo>
                        <a:pt x="44" y="10"/>
                      </a:lnTo>
                      <a:lnTo>
                        <a:pt x="50" y="4"/>
                      </a:lnTo>
                      <a:lnTo>
                        <a:pt x="58" y="0"/>
                      </a:lnTo>
                      <a:lnTo>
                        <a:pt x="62" y="4"/>
                      </a:lnTo>
                      <a:lnTo>
                        <a:pt x="66" y="4"/>
                      </a:lnTo>
                      <a:lnTo>
                        <a:pt x="70" y="6"/>
                      </a:lnTo>
                      <a:lnTo>
                        <a:pt x="76" y="6"/>
                      </a:lnTo>
                      <a:lnTo>
                        <a:pt x="82" y="12"/>
                      </a:lnTo>
                      <a:lnTo>
                        <a:pt x="88" y="18"/>
                      </a:lnTo>
                      <a:lnTo>
                        <a:pt x="94" y="20"/>
                      </a:lnTo>
                      <a:lnTo>
                        <a:pt x="106" y="22"/>
                      </a:lnTo>
                      <a:lnTo>
                        <a:pt x="114" y="22"/>
                      </a:lnTo>
                      <a:lnTo>
                        <a:pt x="120" y="24"/>
                      </a:lnTo>
                      <a:lnTo>
                        <a:pt x="126" y="26"/>
                      </a:lnTo>
                      <a:lnTo>
                        <a:pt x="132" y="28"/>
                      </a:lnTo>
                      <a:lnTo>
                        <a:pt x="146" y="24"/>
                      </a:lnTo>
                      <a:lnTo>
                        <a:pt x="162" y="20"/>
                      </a:lnTo>
                      <a:lnTo>
                        <a:pt x="174" y="16"/>
                      </a:lnTo>
                      <a:lnTo>
                        <a:pt x="176" y="16"/>
                      </a:lnTo>
                      <a:lnTo>
                        <a:pt x="174" y="18"/>
                      </a:lnTo>
                      <a:lnTo>
                        <a:pt x="170" y="24"/>
                      </a:lnTo>
                      <a:lnTo>
                        <a:pt x="170" y="26"/>
                      </a:lnTo>
                      <a:lnTo>
                        <a:pt x="174" y="34"/>
                      </a:lnTo>
                      <a:lnTo>
                        <a:pt x="180" y="32"/>
                      </a:lnTo>
                      <a:lnTo>
                        <a:pt x="184" y="34"/>
                      </a:lnTo>
                      <a:lnTo>
                        <a:pt x="190" y="38"/>
                      </a:lnTo>
                      <a:lnTo>
                        <a:pt x="194" y="40"/>
                      </a:lnTo>
                      <a:lnTo>
                        <a:pt x="196" y="46"/>
                      </a:lnTo>
                      <a:lnTo>
                        <a:pt x="196" y="52"/>
                      </a:lnTo>
                      <a:lnTo>
                        <a:pt x="192" y="56"/>
                      </a:lnTo>
                      <a:lnTo>
                        <a:pt x="200" y="54"/>
                      </a:lnTo>
                      <a:lnTo>
                        <a:pt x="204" y="54"/>
                      </a:lnTo>
                      <a:lnTo>
                        <a:pt x="208" y="56"/>
                      </a:lnTo>
                      <a:lnTo>
                        <a:pt x="214"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0" name="Freeform 92">
                  <a:extLst>
                    <a:ext uri="{FF2B5EF4-FFF2-40B4-BE49-F238E27FC236}">
                      <a16:creationId xmlns:a16="http://schemas.microsoft.com/office/drawing/2014/main" id="{63AAF879-DFB3-404B-AE3B-ECA076CBC3D0}"/>
                    </a:ext>
                  </a:extLst>
                </p:cNvPr>
                <p:cNvSpPr>
                  <a:spLocks/>
                </p:cNvSpPr>
                <p:nvPr/>
              </p:nvSpPr>
              <p:spPr bwMode="ltGray">
                <a:xfrm>
                  <a:off x="1509" y="2050"/>
                  <a:ext cx="632" cy="698"/>
                </a:xfrm>
                <a:custGeom>
                  <a:avLst/>
                  <a:gdLst/>
                  <a:ahLst/>
                  <a:cxnLst>
                    <a:cxn ang="0">
                      <a:pos x="330" y="54"/>
                    </a:cxn>
                    <a:cxn ang="0">
                      <a:pos x="294" y="48"/>
                    </a:cxn>
                    <a:cxn ang="0">
                      <a:pos x="270" y="56"/>
                    </a:cxn>
                    <a:cxn ang="0">
                      <a:pos x="238" y="70"/>
                    </a:cxn>
                    <a:cxn ang="0">
                      <a:pos x="224" y="38"/>
                    </a:cxn>
                    <a:cxn ang="0">
                      <a:pos x="220" y="10"/>
                    </a:cxn>
                    <a:cxn ang="0">
                      <a:pos x="200" y="12"/>
                    </a:cxn>
                    <a:cxn ang="0">
                      <a:pos x="156" y="20"/>
                    </a:cxn>
                    <a:cxn ang="0">
                      <a:pos x="158" y="62"/>
                    </a:cxn>
                    <a:cxn ang="0">
                      <a:pos x="110" y="78"/>
                    </a:cxn>
                    <a:cxn ang="0">
                      <a:pos x="68" y="64"/>
                    </a:cxn>
                    <a:cxn ang="0">
                      <a:pos x="72" y="84"/>
                    </a:cxn>
                    <a:cxn ang="0">
                      <a:pos x="62" y="104"/>
                    </a:cxn>
                    <a:cxn ang="0">
                      <a:pos x="58" y="174"/>
                    </a:cxn>
                    <a:cxn ang="0">
                      <a:pos x="16" y="196"/>
                    </a:cxn>
                    <a:cxn ang="0">
                      <a:pos x="0" y="230"/>
                    </a:cxn>
                    <a:cxn ang="0">
                      <a:pos x="16" y="266"/>
                    </a:cxn>
                    <a:cxn ang="0">
                      <a:pos x="46" y="278"/>
                    </a:cxn>
                    <a:cxn ang="0">
                      <a:pos x="62" y="296"/>
                    </a:cxn>
                    <a:cxn ang="0">
                      <a:pos x="102" y="290"/>
                    </a:cxn>
                    <a:cxn ang="0">
                      <a:pos x="140" y="280"/>
                    </a:cxn>
                    <a:cxn ang="0">
                      <a:pos x="158" y="324"/>
                    </a:cxn>
                    <a:cxn ang="0">
                      <a:pos x="188" y="336"/>
                    </a:cxn>
                    <a:cxn ang="0">
                      <a:pos x="212" y="342"/>
                    </a:cxn>
                    <a:cxn ang="0">
                      <a:pos x="226" y="376"/>
                    </a:cxn>
                    <a:cxn ang="0">
                      <a:pos x="254" y="400"/>
                    </a:cxn>
                    <a:cxn ang="0">
                      <a:pos x="270" y="430"/>
                    </a:cxn>
                    <a:cxn ang="0">
                      <a:pos x="270" y="480"/>
                    </a:cxn>
                    <a:cxn ang="0">
                      <a:pos x="306" y="508"/>
                    </a:cxn>
                    <a:cxn ang="0">
                      <a:pos x="328" y="528"/>
                    </a:cxn>
                    <a:cxn ang="0">
                      <a:pos x="338" y="564"/>
                    </a:cxn>
                    <a:cxn ang="0">
                      <a:pos x="340" y="596"/>
                    </a:cxn>
                    <a:cxn ang="0">
                      <a:pos x="298" y="648"/>
                    </a:cxn>
                    <a:cxn ang="0">
                      <a:pos x="380" y="698"/>
                    </a:cxn>
                    <a:cxn ang="0">
                      <a:pos x="406" y="656"/>
                    </a:cxn>
                    <a:cxn ang="0">
                      <a:pos x="430" y="614"/>
                    </a:cxn>
                    <a:cxn ang="0">
                      <a:pos x="432" y="554"/>
                    </a:cxn>
                    <a:cxn ang="0">
                      <a:pos x="510" y="514"/>
                    </a:cxn>
                    <a:cxn ang="0">
                      <a:pos x="558" y="448"/>
                    </a:cxn>
                    <a:cxn ang="0">
                      <a:pos x="562" y="412"/>
                    </a:cxn>
                    <a:cxn ang="0">
                      <a:pos x="564" y="338"/>
                    </a:cxn>
                    <a:cxn ang="0">
                      <a:pos x="590" y="306"/>
                    </a:cxn>
                    <a:cxn ang="0">
                      <a:pos x="628" y="250"/>
                    </a:cxn>
                    <a:cxn ang="0">
                      <a:pos x="622" y="186"/>
                    </a:cxn>
                    <a:cxn ang="0">
                      <a:pos x="580" y="166"/>
                    </a:cxn>
                    <a:cxn ang="0">
                      <a:pos x="522" y="144"/>
                    </a:cxn>
                    <a:cxn ang="0">
                      <a:pos x="486" y="134"/>
                    </a:cxn>
                    <a:cxn ang="0">
                      <a:pos x="460" y="120"/>
                    </a:cxn>
                    <a:cxn ang="0">
                      <a:pos x="414" y="102"/>
                    </a:cxn>
                    <a:cxn ang="0">
                      <a:pos x="380" y="122"/>
                    </a:cxn>
                    <a:cxn ang="0">
                      <a:pos x="368" y="104"/>
                    </a:cxn>
                    <a:cxn ang="0">
                      <a:pos x="382" y="70"/>
                    </a:cxn>
                    <a:cxn ang="0">
                      <a:pos x="368" y="28"/>
                    </a:cxn>
                  </a:cxnLst>
                  <a:rect l="0" t="0" r="r" b="b"/>
                  <a:pathLst>
                    <a:path w="632" h="698">
                      <a:moveTo>
                        <a:pt x="362" y="12"/>
                      </a:moveTo>
                      <a:lnTo>
                        <a:pt x="356" y="26"/>
                      </a:lnTo>
                      <a:lnTo>
                        <a:pt x="348" y="38"/>
                      </a:lnTo>
                      <a:lnTo>
                        <a:pt x="342" y="44"/>
                      </a:lnTo>
                      <a:lnTo>
                        <a:pt x="336" y="50"/>
                      </a:lnTo>
                      <a:lnTo>
                        <a:pt x="330" y="54"/>
                      </a:lnTo>
                      <a:lnTo>
                        <a:pt x="320" y="54"/>
                      </a:lnTo>
                      <a:lnTo>
                        <a:pt x="314" y="54"/>
                      </a:lnTo>
                      <a:lnTo>
                        <a:pt x="308" y="52"/>
                      </a:lnTo>
                      <a:lnTo>
                        <a:pt x="306" y="50"/>
                      </a:lnTo>
                      <a:lnTo>
                        <a:pt x="304" y="44"/>
                      </a:lnTo>
                      <a:lnTo>
                        <a:pt x="294" y="48"/>
                      </a:lnTo>
                      <a:lnTo>
                        <a:pt x="282" y="52"/>
                      </a:lnTo>
                      <a:lnTo>
                        <a:pt x="282" y="62"/>
                      </a:lnTo>
                      <a:lnTo>
                        <a:pt x="280" y="60"/>
                      </a:lnTo>
                      <a:lnTo>
                        <a:pt x="276" y="58"/>
                      </a:lnTo>
                      <a:lnTo>
                        <a:pt x="274" y="56"/>
                      </a:lnTo>
                      <a:lnTo>
                        <a:pt x="270" y="56"/>
                      </a:lnTo>
                      <a:lnTo>
                        <a:pt x="264" y="56"/>
                      </a:lnTo>
                      <a:lnTo>
                        <a:pt x="260" y="58"/>
                      </a:lnTo>
                      <a:lnTo>
                        <a:pt x="254" y="64"/>
                      </a:lnTo>
                      <a:lnTo>
                        <a:pt x="248" y="68"/>
                      </a:lnTo>
                      <a:lnTo>
                        <a:pt x="244" y="70"/>
                      </a:lnTo>
                      <a:lnTo>
                        <a:pt x="238" y="70"/>
                      </a:lnTo>
                      <a:lnTo>
                        <a:pt x="234" y="70"/>
                      </a:lnTo>
                      <a:lnTo>
                        <a:pt x="232" y="68"/>
                      </a:lnTo>
                      <a:lnTo>
                        <a:pt x="226" y="62"/>
                      </a:lnTo>
                      <a:lnTo>
                        <a:pt x="224" y="54"/>
                      </a:lnTo>
                      <a:lnTo>
                        <a:pt x="222" y="44"/>
                      </a:lnTo>
                      <a:lnTo>
                        <a:pt x="224" y="38"/>
                      </a:lnTo>
                      <a:lnTo>
                        <a:pt x="226" y="34"/>
                      </a:lnTo>
                      <a:lnTo>
                        <a:pt x="226" y="30"/>
                      </a:lnTo>
                      <a:lnTo>
                        <a:pt x="226" y="26"/>
                      </a:lnTo>
                      <a:lnTo>
                        <a:pt x="226" y="20"/>
                      </a:lnTo>
                      <a:lnTo>
                        <a:pt x="224" y="14"/>
                      </a:lnTo>
                      <a:lnTo>
                        <a:pt x="220" y="10"/>
                      </a:lnTo>
                      <a:lnTo>
                        <a:pt x="220" y="8"/>
                      </a:lnTo>
                      <a:lnTo>
                        <a:pt x="220" y="0"/>
                      </a:lnTo>
                      <a:lnTo>
                        <a:pt x="208" y="0"/>
                      </a:lnTo>
                      <a:lnTo>
                        <a:pt x="208" y="6"/>
                      </a:lnTo>
                      <a:lnTo>
                        <a:pt x="204" y="10"/>
                      </a:lnTo>
                      <a:lnTo>
                        <a:pt x="200" y="12"/>
                      </a:lnTo>
                      <a:lnTo>
                        <a:pt x="196" y="16"/>
                      </a:lnTo>
                      <a:lnTo>
                        <a:pt x="182" y="22"/>
                      </a:lnTo>
                      <a:lnTo>
                        <a:pt x="178" y="26"/>
                      </a:lnTo>
                      <a:lnTo>
                        <a:pt x="174" y="30"/>
                      </a:lnTo>
                      <a:lnTo>
                        <a:pt x="162" y="24"/>
                      </a:lnTo>
                      <a:lnTo>
                        <a:pt x="156" y="20"/>
                      </a:lnTo>
                      <a:lnTo>
                        <a:pt x="146" y="18"/>
                      </a:lnTo>
                      <a:lnTo>
                        <a:pt x="154" y="38"/>
                      </a:lnTo>
                      <a:lnTo>
                        <a:pt x="158" y="46"/>
                      </a:lnTo>
                      <a:lnTo>
                        <a:pt x="160" y="48"/>
                      </a:lnTo>
                      <a:lnTo>
                        <a:pt x="164" y="52"/>
                      </a:lnTo>
                      <a:lnTo>
                        <a:pt x="158" y="62"/>
                      </a:lnTo>
                      <a:lnTo>
                        <a:pt x="146" y="70"/>
                      </a:lnTo>
                      <a:lnTo>
                        <a:pt x="136" y="76"/>
                      </a:lnTo>
                      <a:lnTo>
                        <a:pt x="128" y="80"/>
                      </a:lnTo>
                      <a:lnTo>
                        <a:pt x="120" y="80"/>
                      </a:lnTo>
                      <a:lnTo>
                        <a:pt x="114" y="80"/>
                      </a:lnTo>
                      <a:lnTo>
                        <a:pt x="110" y="78"/>
                      </a:lnTo>
                      <a:lnTo>
                        <a:pt x="108" y="74"/>
                      </a:lnTo>
                      <a:lnTo>
                        <a:pt x="108" y="64"/>
                      </a:lnTo>
                      <a:lnTo>
                        <a:pt x="104" y="54"/>
                      </a:lnTo>
                      <a:lnTo>
                        <a:pt x="90" y="62"/>
                      </a:lnTo>
                      <a:lnTo>
                        <a:pt x="80" y="64"/>
                      </a:lnTo>
                      <a:lnTo>
                        <a:pt x="68" y="64"/>
                      </a:lnTo>
                      <a:lnTo>
                        <a:pt x="62" y="68"/>
                      </a:lnTo>
                      <a:lnTo>
                        <a:pt x="64" y="68"/>
                      </a:lnTo>
                      <a:lnTo>
                        <a:pt x="66" y="70"/>
                      </a:lnTo>
                      <a:lnTo>
                        <a:pt x="68" y="74"/>
                      </a:lnTo>
                      <a:lnTo>
                        <a:pt x="72" y="76"/>
                      </a:lnTo>
                      <a:lnTo>
                        <a:pt x="72" y="84"/>
                      </a:lnTo>
                      <a:lnTo>
                        <a:pt x="66" y="84"/>
                      </a:lnTo>
                      <a:lnTo>
                        <a:pt x="62" y="86"/>
                      </a:lnTo>
                      <a:lnTo>
                        <a:pt x="60" y="90"/>
                      </a:lnTo>
                      <a:lnTo>
                        <a:pt x="58" y="92"/>
                      </a:lnTo>
                      <a:lnTo>
                        <a:pt x="60" y="98"/>
                      </a:lnTo>
                      <a:lnTo>
                        <a:pt x="62" y="104"/>
                      </a:lnTo>
                      <a:lnTo>
                        <a:pt x="66" y="110"/>
                      </a:lnTo>
                      <a:lnTo>
                        <a:pt x="68" y="116"/>
                      </a:lnTo>
                      <a:lnTo>
                        <a:pt x="66" y="140"/>
                      </a:lnTo>
                      <a:lnTo>
                        <a:pt x="62" y="168"/>
                      </a:lnTo>
                      <a:lnTo>
                        <a:pt x="62" y="172"/>
                      </a:lnTo>
                      <a:lnTo>
                        <a:pt x="58" y="174"/>
                      </a:lnTo>
                      <a:lnTo>
                        <a:pt x="46" y="176"/>
                      </a:lnTo>
                      <a:lnTo>
                        <a:pt x="36" y="178"/>
                      </a:lnTo>
                      <a:lnTo>
                        <a:pt x="26" y="180"/>
                      </a:lnTo>
                      <a:lnTo>
                        <a:pt x="20" y="184"/>
                      </a:lnTo>
                      <a:lnTo>
                        <a:pt x="18" y="188"/>
                      </a:lnTo>
                      <a:lnTo>
                        <a:pt x="16" y="196"/>
                      </a:lnTo>
                      <a:lnTo>
                        <a:pt x="14" y="204"/>
                      </a:lnTo>
                      <a:lnTo>
                        <a:pt x="10" y="216"/>
                      </a:lnTo>
                      <a:lnTo>
                        <a:pt x="8" y="220"/>
                      </a:lnTo>
                      <a:lnTo>
                        <a:pt x="6" y="222"/>
                      </a:lnTo>
                      <a:lnTo>
                        <a:pt x="2" y="226"/>
                      </a:lnTo>
                      <a:lnTo>
                        <a:pt x="0" y="230"/>
                      </a:lnTo>
                      <a:lnTo>
                        <a:pt x="2" y="236"/>
                      </a:lnTo>
                      <a:lnTo>
                        <a:pt x="4" y="240"/>
                      </a:lnTo>
                      <a:lnTo>
                        <a:pt x="8" y="248"/>
                      </a:lnTo>
                      <a:lnTo>
                        <a:pt x="14" y="256"/>
                      </a:lnTo>
                      <a:lnTo>
                        <a:pt x="16" y="260"/>
                      </a:lnTo>
                      <a:lnTo>
                        <a:pt x="16" y="266"/>
                      </a:lnTo>
                      <a:lnTo>
                        <a:pt x="24" y="268"/>
                      </a:lnTo>
                      <a:lnTo>
                        <a:pt x="30" y="272"/>
                      </a:lnTo>
                      <a:lnTo>
                        <a:pt x="36" y="278"/>
                      </a:lnTo>
                      <a:lnTo>
                        <a:pt x="40" y="280"/>
                      </a:lnTo>
                      <a:lnTo>
                        <a:pt x="44" y="278"/>
                      </a:lnTo>
                      <a:lnTo>
                        <a:pt x="46" y="278"/>
                      </a:lnTo>
                      <a:lnTo>
                        <a:pt x="48" y="270"/>
                      </a:lnTo>
                      <a:lnTo>
                        <a:pt x="58" y="270"/>
                      </a:lnTo>
                      <a:lnTo>
                        <a:pt x="58" y="286"/>
                      </a:lnTo>
                      <a:lnTo>
                        <a:pt x="58" y="292"/>
                      </a:lnTo>
                      <a:lnTo>
                        <a:pt x="60" y="294"/>
                      </a:lnTo>
                      <a:lnTo>
                        <a:pt x="62" y="296"/>
                      </a:lnTo>
                      <a:lnTo>
                        <a:pt x="64" y="296"/>
                      </a:lnTo>
                      <a:lnTo>
                        <a:pt x="66" y="296"/>
                      </a:lnTo>
                      <a:lnTo>
                        <a:pt x="74" y="298"/>
                      </a:lnTo>
                      <a:lnTo>
                        <a:pt x="86" y="300"/>
                      </a:lnTo>
                      <a:lnTo>
                        <a:pt x="94" y="296"/>
                      </a:lnTo>
                      <a:lnTo>
                        <a:pt x="102" y="290"/>
                      </a:lnTo>
                      <a:lnTo>
                        <a:pt x="116" y="280"/>
                      </a:lnTo>
                      <a:lnTo>
                        <a:pt x="122" y="276"/>
                      </a:lnTo>
                      <a:lnTo>
                        <a:pt x="130" y="274"/>
                      </a:lnTo>
                      <a:lnTo>
                        <a:pt x="136" y="274"/>
                      </a:lnTo>
                      <a:lnTo>
                        <a:pt x="138" y="276"/>
                      </a:lnTo>
                      <a:lnTo>
                        <a:pt x="140" y="280"/>
                      </a:lnTo>
                      <a:lnTo>
                        <a:pt x="140" y="284"/>
                      </a:lnTo>
                      <a:lnTo>
                        <a:pt x="138" y="294"/>
                      </a:lnTo>
                      <a:lnTo>
                        <a:pt x="140" y="304"/>
                      </a:lnTo>
                      <a:lnTo>
                        <a:pt x="144" y="310"/>
                      </a:lnTo>
                      <a:lnTo>
                        <a:pt x="148" y="318"/>
                      </a:lnTo>
                      <a:lnTo>
                        <a:pt x="158" y="324"/>
                      </a:lnTo>
                      <a:lnTo>
                        <a:pt x="168" y="328"/>
                      </a:lnTo>
                      <a:lnTo>
                        <a:pt x="172" y="326"/>
                      </a:lnTo>
                      <a:lnTo>
                        <a:pt x="174" y="328"/>
                      </a:lnTo>
                      <a:lnTo>
                        <a:pt x="178" y="332"/>
                      </a:lnTo>
                      <a:lnTo>
                        <a:pt x="182" y="334"/>
                      </a:lnTo>
                      <a:lnTo>
                        <a:pt x="188" y="336"/>
                      </a:lnTo>
                      <a:lnTo>
                        <a:pt x="188" y="340"/>
                      </a:lnTo>
                      <a:lnTo>
                        <a:pt x="190" y="342"/>
                      </a:lnTo>
                      <a:lnTo>
                        <a:pt x="194" y="342"/>
                      </a:lnTo>
                      <a:lnTo>
                        <a:pt x="198" y="342"/>
                      </a:lnTo>
                      <a:lnTo>
                        <a:pt x="208" y="340"/>
                      </a:lnTo>
                      <a:lnTo>
                        <a:pt x="212" y="342"/>
                      </a:lnTo>
                      <a:lnTo>
                        <a:pt x="216" y="344"/>
                      </a:lnTo>
                      <a:lnTo>
                        <a:pt x="220" y="354"/>
                      </a:lnTo>
                      <a:lnTo>
                        <a:pt x="222" y="364"/>
                      </a:lnTo>
                      <a:lnTo>
                        <a:pt x="224" y="366"/>
                      </a:lnTo>
                      <a:lnTo>
                        <a:pt x="226" y="368"/>
                      </a:lnTo>
                      <a:lnTo>
                        <a:pt x="226" y="376"/>
                      </a:lnTo>
                      <a:lnTo>
                        <a:pt x="226" y="382"/>
                      </a:lnTo>
                      <a:lnTo>
                        <a:pt x="228" y="386"/>
                      </a:lnTo>
                      <a:lnTo>
                        <a:pt x="232" y="390"/>
                      </a:lnTo>
                      <a:lnTo>
                        <a:pt x="242" y="392"/>
                      </a:lnTo>
                      <a:lnTo>
                        <a:pt x="254" y="394"/>
                      </a:lnTo>
                      <a:lnTo>
                        <a:pt x="254" y="400"/>
                      </a:lnTo>
                      <a:lnTo>
                        <a:pt x="254" y="404"/>
                      </a:lnTo>
                      <a:lnTo>
                        <a:pt x="258" y="408"/>
                      </a:lnTo>
                      <a:lnTo>
                        <a:pt x="260" y="412"/>
                      </a:lnTo>
                      <a:lnTo>
                        <a:pt x="268" y="420"/>
                      </a:lnTo>
                      <a:lnTo>
                        <a:pt x="270" y="422"/>
                      </a:lnTo>
                      <a:lnTo>
                        <a:pt x="270" y="430"/>
                      </a:lnTo>
                      <a:lnTo>
                        <a:pt x="270" y="436"/>
                      </a:lnTo>
                      <a:lnTo>
                        <a:pt x="266" y="444"/>
                      </a:lnTo>
                      <a:lnTo>
                        <a:pt x="264" y="448"/>
                      </a:lnTo>
                      <a:lnTo>
                        <a:pt x="264" y="454"/>
                      </a:lnTo>
                      <a:lnTo>
                        <a:pt x="264" y="464"/>
                      </a:lnTo>
                      <a:lnTo>
                        <a:pt x="270" y="480"/>
                      </a:lnTo>
                      <a:lnTo>
                        <a:pt x="276" y="496"/>
                      </a:lnTo>
                      <a:lnTo>
                        <a:pt x="278" y="500"/>
                      </a:lnTo>
                      <a:lnTo>
                        <a:pt x="282" y="502"/>
                      </a:lnTo>
                      <a:lnTo>
                        <a:pt x="292" y="502"/>
                      </a:lnTo>
                      <a:lnTo>
                        <a:pt x="300" y="504"/>
                      </a:lnTo>
                      <a:lnTo>
                        <a:pt x="306" y="508"/>
                      </a:lnTo>
                      <a:lnTo>
                        <a:pt x="308" y="514"/>
                      </a:lnTo>
                      <a:lnTo>
                        <a:pt x="314" y="526"/>
                      </a:lnTo>
                      <a:lnTo>
                        <a:pt x="320" y="536"/>
                      </a:lnTo>
                      <a:lnTo>
                        <a:pt x="322" y="532"/>
                      </a:lnTo>
                      <a:lnTo>
                        <a:pt x="326" y="530"/>
                      </a:lnTo>
                      <a:lnTo>
                        <a:pt x="328" y="528"/>
                      </a:lnTo>
                      <a:lnTo>
                        <a:pt x="332" y="530"/>
                      </a:lnTo>
                      <a:lnTo>
                        <a:pt x="332" y="534"/>
                      </a:lnTo>
                      <a:lnTo>
                        <a:pt x="332" y="540"/>
                      </a:lnTo>
                      <a:lnTo>
                        <a:pt x="332" y="554"/>
                      </a:lnTo>
                      <a:lnTo>
                        <a:pt x="332" y="564"/>
                      </a:lnTo>
                      <a:lnTo>
                        <a:pt x="338" y="564"/>
                      </a:lnTo>
                      <a:lnTo>
                        <a:pt x="344" y="562"/>
                      </a:lnTo>
                      <a:lnTo>
                        <a:pt x="346" y="572"/>
                      </a:lnTo>
                      <a:lnTo>
                        <a:pt x="348" y="582"/>
                      </a:lnTo>
                      <a:lnTo>
                        <a:pt x="348" y="586"/>
                      </a:lnTo>
                      <a:lnTo>
                        <a:pt x="346" y="590"/>
                      </a:lnTo>
                      <a:lnTo>
                        <a:pt x="340" y="596"/>
                      </a:lnTo>
                      <a:lnTo>
                        <a:pt x="326" y="602"/>
                      </a:lnTo>
                      <a:lnTo>
                        <a:pt x="318" y="610"/>
                      </a:lnTo>
                      <a:lnTo>
                        <a:pt x="308" y="622"/>
                      </a:lnTo>
                      <a:lnTo>
                        <a:pt x="302" y="636"/>
                      </a:lnTo>
                      <a:lnTo>
                        <a:pt x="298" y="642"/>
                      </a:lnTo>
                      <a:lnTo>
                        <a:pt x="298" y="648"/>
                      </a:lnTo>
                      <a:lnTo>
                        <a:pt x="308" y="648"/>
                      </a:lnTo>
                      <a:lnTo>
                        <a:pt x="318" y="652"/>
                      </a:lnTo>
                      <a:lnTo>
                        <a:pt x="330" y="660"/>
                      </a:lnTo>
                      <a:lnTo>
                        <a:pt x="340" y="666"/>
                      </a:lnTo>
                      <a:lnTo>
                        <a:pt x="362" y="684"/>
                      </a:lnTo>
                      <a:lnTo>
                        <a:pt x="380" y="698"/>
                      </a:lnTo>
                      <a:lnTo>
                        <a:pt x="382" y="686"/>
                      </a:lnTo>
                      <a:lnTo>
                        <a:pt x="384" y="674"/>
                      </a:lnTo>
                      <a:lnTo>
                        <a:pt x="390" y="672"/>
                      </a:lnTo>
                      <a:lnTo>
                        <a:pt x="396" y="668"/>
                      </a:lnTo>
                      <a:lnTo>
                        <a:pt x="402" y="664"/>
                      </a:lnTo>
                      <a:lnTo>
                        <a:pt x="406" y="656"/>
                      </a:lnTo>
                      <a:lnTo>
                        <a:pt x="414" y="638"/>
                      </a:lnTo>
                      <a:lnTo>
                        <a:pt x="418" y="624"/>
                      </a:lnTo>
                      <a:lnTo>
                        <a:pt x="422" y="620"/>
                      </a:lnTo>
                      <a:lnTo>
                        <a:pt x="424" y="620"/>
                      </a:lnTo>
                      <a:lnTo>
                        <a:pt x="426" y="618"/>
                      </a:lnTo>
                      <a:lnTo>
                        <a:pt x="430" y="614"/>
                      </a:lnTo>
                      <a:lnTo>
                        <a:pt x="436" y="596"/>
                      </a:lnTo>
                      <a:lnTo>
                        <a:pt x="434" y="594"/>
                      </a:lnTo>
                      <a:lnTo>
                        <a:pt x="432" y="592"/>
                      </a:lnTo>
                      <a:lnTo>
                        <a:pt x="428" y="588"/>
                      </a:lnTo>
                      <a:lnTo>
                        <a:pt x="428" y="560"/>
                      </a:lnTo>
                      <a:lnTo>
                        <a:pt x="432" y="554"/>
                      </a:lnTo>
                      <a:lnTo>
                        <a:pt x="438" y="546"/>
                      </a:lnTo>
                      <a:lnTo>
                        <a:pt x="454" y="534"/>
                      </a:lnTo>
                      <a:lnTo>
                        <a:pt x="472" y="524"/>
                      </a:lnTo>
                      <a:lnTo>
                        <a:pt x="488" y="516"/>
                      </a:lnTo>
                      <a:lnTo>
                        <a:pt x="498" y="514"/>
                      </a:lnTo>
                      <a:lnTo>
                        <a:pt x="510" y="514"/>
                      </a:lnTo>
                      <a:lnTo>
                        <a:pt x="522" y="512"/>
                      </a:lnTo>
                      <a:lnTo>
                        <a:pt x="528" y="510"/>
                      </a:lnTo>
                      <a:lnTo>
                        <a:pt x="528" y="506"/>
                      </a:lnTo>
                      <a:lnTo>
                        <a:pt x="538" y="494"/>
                      </a:lnTo>
                      <a:lnTo>
                        <a:pt x="546" y="478"/>
                      </a:lnTo>
                      <a:lnTo>
                        <a:pt x="558" y="448"/>
                      </a:lnTo>
                      <a:lnTo>
                        <a:pt x="560" y="438"/>
                      </a:lnTo>
                      <a:lnTo>
                        <a:pt x="562" y="428"/>
                      </a:lnTo>
                      <a:lnTo>
                        <a:pt x="562" y="420"/>
                      </a:lnTo>
                      <a:lnTo>
                        <a:pt x="564" y="418"/>
                      </a:lnTo>
                      <a:lnTo>
                        <a:pt x="568" y="414"/>
                      </a:lnTo>
                      <a:lnTo>
                        <a:pt x="562" y="412"/>
                      </a:lnTo>
                      <a:lnTo>
                        <a:pt x="572" y="380"/>
                      </a:lnTo>
                      <a:lnTo>
                        <a:pt x="570" y="366"/>
                      </a:lnTo>
                      <a:lnTo>
                        <a:pt x="568" y="360"/>
                      </a:lnTo>
                      <a:lnTo>
                        <a:pt x="568" y="350"/>
                      </a:lnTo>
                      <a:lnTo>
                        <a:pt x="566" y="340"/>
                      </a:lnTo>
                      <a:lnTo>
                        <a:pt x="564" y="338"/>
                      </a:lnTo>
                      <a:lnTo>
                        <a:pt x="566" y="332"/>
                      </a:lnTo>
                      <a:lnTo>
                        <a:pt x="568" y="328"/>
                      </a:lnTo>
                      <a:lnTo>
                        <a:pt x="572" y="326"/>
                      </a:lnTo>
                      <a:lnTo>
                        <a:pt x="580" y="326"/>
                      </a:lnTo>
                      <a:lnTo>
                        <a:pt x="584" y="316"/>
                      </a:lnTo>
                      <a:lnTo>
                        <a:pt x="590" y="306"/>
                      </a:lnTo>
                      <a:lnTo>
                        <a:pt x="590" y="304"/>
                      </a:lnTo>
                      <a:lnTo>
                        <a:pt x="596" y="294"/>
                      </a:lnTo>
                      <a:lnTo>
                        <a:pt x="602" y="284"/>
                      </a:lnTo>
                      <a:lnTo>
                        <a:pt x="614" y="268"/>
                      </a:lnTo>
                      <a:lnTo>
                        <a:pt x="622" y="258"/>
                      </a:lnTo>
                      <a:lnTo>
                        <a:pt x="628" y="250"/>
                      </a:lnTo>
                      <a:lnTo>
                        <a:pt x="630" y="236"/>
                      </a:lnTo>
                      <a:lnTo>
                        <a:pt x="632" y="224"/>
                      </a:lnTo>
                      <a:lnTo>
                        <a:pt x="632" y="208"/>
                      </a:lnTo>
                      <a:lnTo>
                        <a:pt x="628" y="196"/>
                      </a:lnTo>
                      <a:lnTo>
                        <a:pt x="626" y="192"/>
                      </a:lnTo>
                      <a:lnTo>
                        <a:pt x="622" y="186"/>
                      </a:lnTo>
                      <a:lnTo>
                        <a:pt x="618" y="184"/>
                      </a:lnTo>
                      <a:lnTo>
                        <a:pt x="614" y="182"/>
                      </a:lnTo>
                      <a:lnTo>
                        <a:pt x="604" y="182"/>
                      </a:lnTo>
                      <a:lnTo>
                        <a:pt x="594" y="176"/>
                      </a:lnTo>
                      <a:lnTo>
                        <a:pt x="586" y="172"/>
                      </a:lnTo>
                      <a:lnTo>
                        <a:pt x="580" y="166"/>
                      </a:lnTo>
                      <a:lnTo>
                        <a:pt x="566" y="152"/>
                      </a:lnTo>
                      <a:lnTo>
                        <a:pt x="556" y="146"/>
                      </a:lnTo>
                      <a:lnTo>
                        <a:pt x="548" y="142"/>
                      </a:lnTo>
                      <a:lnTo>
                        <a:pt x="538" y="142"/>
                      </a:lnTo>
                      <a:lnTo>
                        <a:pt x="530" y="142"/>
                      </a:lnTo>
                      <a:lnTo>
                        <a:pt x="522" y="144"/>
                      </a:lnTo>
                      <a:lnTo>
                        <a:pt x="512" y="142"/>
                      </a:lnTo>
                      <a:lnTo>
                        <a:pt x="508" y="140"/>
                      </a:lnTo>
                      <a:lnTo>
                        <a:pt x="504" y="136"/>
                      </a:lnTo>
                      <a:lnTo>
                        <a:pt x="500" y="134"/>
                      </a:lnTo>
                      <a:lnTo>
                        <a:pt x="494" y="132"/>
                      </a:lnTo>
                      <a:lnTo>
                        <a:pt x="486" y="134"/>
                      </a:lnTo>
                      <a:lnTo>
                        <a:pt x="480" y="136"/>
                      </a:lnTo>
                      <a:lnTo>
                        <a:pt x="476" y="140"/>
                      </a:lnTo>
                      <a:lnTo>
                        <a:pt x="472" y="142"/>
                      </a:lnTo>
                      <a:lnTo>
                        <a:pt x="470" y="132"/>
                      </a:lnTo>
                      <a:lnTo>
                        <a:pt x="466" y="124"/>
                      </a:lnTo>
                      <a:lnTo>
                        <a:pt x="460" y="120"/>
                      </a:lnTo>
                      <a:lnTo>
                        <a:pt x="454" y="114"/>
                      </a:lnTo>
                      <a:lnTo>
                        <a:pt x="446" y="110"/>
                      </a:lnTo>
                      <a:lnTo>
                        <a:pt x="440" y="106"/>
                      </a:lnTo>
                      <a:lnTo>
                        <a:pt x="430" y="104"/>
                      </a:lnTo>
                      <a:lnTo>
                        <a:pt x="422" y="104"/>
                      </a:lnTo>
                      <a:lnTo>
                        <a:pt x="414" y="102"/>
                      </a:lnTo>
                      <a:lnTo>
                        <a:pt x="412" y="114"/>
                      </a:lnTo>
                      <a:lnTo>
                        <a:pt x="406" y="120"/>
                      </a:lnTo>
                      <a:lnTo>
                        <a:pt x="400" y="126"/>
                      </a:lnTo>
                      <a:lnTo>
                        <a:pt x="394" y="134"/>
                      </a:lnTo>
                      <a:lnTo>
                        <a:pt x="392" y="122"/>
                      </a:lnTo>
                      <a:lnTo>
                        <a:pt x="380" y="122"/>
                      </a:lnTo>
                      <a:lnTo>
                        <a:pt x="370" y="120"/>
                      </a:lnTo>
                      <a:lnTo>
                        <a:pt x="360" y="120"/>
                      </a:lnTo>
                      <a:lnTo>
                        <a:pt x="348" y="120"/>
                      </a:lnTo>
                      <a:lnTo>
                        <a:pt x="358" y="116"/>
                      </a:lnTo>
                      <a:lnTo>
                        <a:pt x="366" y="112"/>
                      </a:lnTo>
                      <a:lnTo>
                        <a:pt x="368" y="104"/>
                      </a:lnTo>
                      <a:lnTo>
                        <a:pt x="358" y="106"/>
                      </a:lnTo>
                      <a:lnTo>
                        <a:pt x="364" y="96"/>
                      </a:lnTo>
                      <a:lnTo>
                        <a:pt x="370" y="86"/>
                      </a:lnTo>
                      <a:lnTo>
                        <a:pt x="374" y="82"/>
                      </a:lnTo>
                      <a:lnTo>
                        <a:pt x="380" y="76"/>
                      </a:lnTo>
                      <a:lnTo>
                        <a:pt x="382" y="70"/>
                      </a:lnTo>
                      <a:lnTo>
                        <a:pt x="386" y="64"/>
                      </a:lnTo>
                      <a:lnTo>
                        <a:pt x="376" y="56"/>
                      </a:lnTo>
                      <a:lnTo>
                        <a:pt x="370" y="50"/>
                      </a:lnTo>
                      <a:lnTo>
                        <a:pt x="368" y="42"/>
                      </a:lnTo>
                      <a:lnTo>
                        <a:pt x="368" y="36"/>
                      </a:lnTo>
                      <a:lnTo>
                        <a:pt x="368" y="28"/>
                      </a:lnTo>
                      <a:lnTo>
                        <a:pt x="368" y="20"/>
                      </a:lnTo>
                      <a:lnTo>
                        <a:pt x="364" y="14"/>
                      </a:lnTo>
                      <a:lnTo>
                        <a:pt x="36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1" name="Freeform 93">
                  <a:extLst>
                    <a:ext uri="{FF2B5EF4-FFF2-40B4-BE49-F238E27FC236}">
                      <a16:creationId xmlns:a16="http://schemas.microsoft.com/office/drawing/2014/main" id="{0579D147-D284-4014-8422-923FFAF53B4D}"/>
                    </a:ext>
                  </a:extLst>
                </p:cNvPr>
                <p:cNvSpPr>
                  <a:spLocks/>
                </p:cNvSpPr>
                <p:nvPr/>
              </p:nvSpPr>
              <p:spPr bwMode="ltGray">
                <a:xfrm>
                  <a:off x="1395" y="2116"/>
                  <a:ext cx="88" cy="118"/>
                </a:xfrm>
                <a:custGeom>
                  <a:avLst/>
                  <a:gdLst/>
                  <a:ahLst/>
                  <a:cxnLst>
                    <a:cxn ang="0">
                      <a:pos x="12" y="86"/>
                    </a:cxn>
                    <a:cxn ang="0">
                      <a:pos x="10" y="90"/>
                    </a:cxn>
                    <a:cxn ang="0">
                      <a:pos x="12" y="92"/>
                    </a:cxn>
                    <a:cxn ang="0">
                      <a:pos x="12" y="98"/>
                    </a:cxn>
                    <a:cxn ang="0">
                      <a:pos x="10" y="102"/>
                    </a:cxn>
                    <a:cxn ang="0">
                      <a:pos x="8" y="106"/>
                    </a:cxn>
                    <a:cxn ang="0">
                      <a:pos x="18" y="112"/>
                    </a:cxn>
                    <a:cxn ang="0">
                      <a:pos x="30" y="118"/>
                    </a:cxn>
                    <a:cxn ang="0">
                      <a:pos x="34" y="116"/>
                    </a:cxn>
                    <a:cxn ang="0">
                      <a:pos x="36" y="112"/>
                    </a:cxn>
                    <a:cxn ang="0">
                      <a:pos x="40" y="102"/>
                    </a:cxn>
                    <a:cxn ang="0">
                      <a:pos x="46" y="88"/>
                    </a:cxn>
                    <a:cxn ang="0">
                      <a:pos x="50" y="84"/>
                    </a:cxn>
                    <a:cxn ang="0">
                      <a:pos x="56" y="80"/>
                    </a:cxn>
                    <a:cxn ang="0">
                      <a:pos x="68" y="74"/>
                    </a:cxn>
                    <a:cxn ang="0">
                      <a:pos x="78" y="66"/>
                    </a:cxn>
                    <a:cxn ang="0">
                      <a:pos x="84" y="54"/>
                    </a:cxn>
                    <a:cxn ang="0">
                      <a:pos x="86" y="50"/>
                    </a:cxn>
                    <a:cxn ang="0">
                      <a:pos x="86" y="42"/>
                    </a:cxn>
                    <a:cxn ang="0">
                      <a:pos x="88" y="40"/>
                    </a:cxn>
                    <a:cxn ang="0">
                      <a:pos x="86" y="32"/>
                    </a:cxn>
                    <a:cxn ang="0">
                      <a:pos x="84" y="28"/>
                    </a:cxn>
                    <a:cxn ang="0">
                      <a:pos x="86" y="26"/>
                    </a:cxn>
                    <a:cxn ang="0">
                      <a:pos x="70" y="24"/>
                    </a:cxn>
                    <a:cxn ang="0">
                      <a:pos x="56" y="18"/>
                    </a:cxn>
                    <a:cxn ang="0">
                      <a:pos x="42" y="10"/>
                    </a:cxn>
                    <a:cxn ang="0">
                      <a:pos x="34" y="2"/>
                    </a:cxn>
                    <a:cxn ang="0">
                      <a:pos x="28" y="0"/>
                    </a:cxn>
                    <a:cxn ang="0">
                      <a:pos x="20" y="2"/>
                    </a:cxn>
                    <a:cxn ang="0">
                      <a:pos x="14" y="6"/>
                    </a:cxn>
                    <a:cxn ang="0">
                      <a:pos x="12" y="10"/>
                    </a:cxn>
                    <a:cxn ang="0">
                      <a:pos x="12" y="14"/>
                    </a:cxn>
                    <a:cxn ang="0">
                      <a:pos x="12" y="26"/>
                    </a:cxn>
                    <a:cxn ang="0">
                      <a:pos x="6" y="40"/>
                    </a:cxn>
                    <a:cxn ang="0">
                      <a:pos x="2" y="54"/>
                    </a:cxn>
                    <a:cxn ang="0">
                      <a:pos x="0" y="64"/>
                    </a:cxn>
                    <a:cxn ang="0">
                      <a:pos x="4" y="70"/>
                    </a:cxn>
                    <a:cxn ang="0">
                      <a:pos x="6" y="72"/>
                    </a:cxn>
                    <a:cxn ang="0">
                      <a:pos x="10" y="72"/>
                    </a:cxn>
                    <a:cxn ang="0">
                      <a:pos x="14" y="70"/>
                    </a:cxn>
                    <a:cxn ang="0">
                      <a:pos x="18" y="66"/>
                    </a:cxn>
                    <a:cxn ang="0">
                      <a:pos x="18" y="74"/>
                    </a:cxn>
                    <a:cxn ang="0">
                      <a:pos x="18" y="80"/>
                    </a:cxn>
                    <a:cxn ang="0">
                      <a:pos x="12" y="84"/>
                    </a:cxn>
                    <a:cxn ang="0">
                      <a:pos x="8" y="86"/>
                    </a:cxn>
                    <a:cxn ang="0">
                      <a:pos x="10" y="86"/>
                    </a:cxn>
                    <a:cxn ang="0">
                      <a:pos x="12" y="86"/>
                    </a:cxn>
                  </a:cxnLst>
                  <a:rect l="0" t="0" r="r" b="b"/>
                  <a:pathLst>
                    <a:path w="88" h="118">
                      <a:moveTo>
                        <a:pt x="12" y="86"/>
                      </a:moveTo>
                      <a:lnTo>
                        <a:pt x="10" y="90"/>
                      </a:lnTo>
                      <a:lnTo>
                        <a:pt x="12" y="92"/>
                      </a:lnTo>
                      <a:lnTo>
                        <a:pt x="12" y="98"/>
                      </a:lnTo>
                      <a:lnTo>
                        <a:pt x="10" y="102"/>
                      </a:lnTo>
                      <a:lnTo>
                        <a:pt x="8" y="106"/>
                      </a:lnTo>
                      <a:lnTo>
                        <a:pt x="18" y="112"/>
                      </a:lnTo>
                      <a:lnTo>
                        <a:pt x="30" y="118"/>
                      </a:lnTo>
                      <a:lnTo>
                        <a:pt x="34" y="116"/>
                      </a:lnTo>
                      <a:lnTo>
                        <a:pt x="36" y="112"/>
                      </a:lnTo>
                      <a:lnTo>
                        <a:pt x="40" y="102"/>
                      </a:lnTo>
                      <a:lnTo>
                        <a:pt x="46" y="88"/>
                      </a:lnTo>
                      <a:lnTo>
                        <a:pt x="50" y="84"/>
                      </a:lnTo>
                      <a:lnTo>
                        <a:pt x="56" y="80"/>
                      </a:lnTo>
                      <a:lnTo>
                        <a:pt x="68" y="74"/>
                      </a:lnTo>
                      <a:lnTo>
                        <a:pt x="78" y="66"/>
                      </a:lnTo>
                      <a:lnTo>
                        <a:pt x="84" y="54"/>
                      </a:lnTo>
                      <a:lnTo>
                        <a:pt x="86" y="50"/>
                      </a:lnTo>
                      <a:lnTo>
                        <a:pt x="86" y="42"/>
                      </a:lnTo>
                      <a:lnTo>
                        <a:pt x="88" y="40"/>
                      </a:lnTo>
                      <a:lnTo>
                        <a:pt x="86" y="32"/>
                      </a:lnTo>
                      <a:lnTo>
                        <a:pt x="84" y="28"/>
                      </a:lnTo>
                      <a:lnTo>
                        <a:pt x="86" y="26"/>
                      </a:lnTo>
                      <a:lnTo>
                        <a:pt x="70" y="24"/>
                      </a:lnTo>
                      <a:lnTo>
                        <a:pt x="56" y="18"/>
                      </a:lnTo>
                      <a:lnTo>
                        <a:pt x="42" y="10"/>
                      </a:lnTo>
                      <a:lnTo>
                        <a:pt x="34" y="2"/>
                      </a:lnTo>
                      <a:lnTo>
                        <a:pt x="28" y="0"/>
                      </a:lnTo>
                      <a:lnTo>
                        <a:pt x="20" y="2"/>
                      </a:lnTo>
                      <a:lnTo>
                        <a:pt x="14" y="6"/>
                      </a:lnTo>
                      <a:lnTo>
                        <a:pt x="12" y="10"/>
                      </a:lnTo>
                      <a:lnTo>
                        <a:pt x="12" y="14"/>
                      </a:lnTo>
                      <a:lnTo>
                        <a:pt x="12" y="26"/>
                      </a:lnTo>
                      <a:lnTo>
                        <a:pt x="6" y="40"/>
                      </a:lnTo>
                      <a:lnTo>
                        <a:pt x="2" y="54"/>
                      </a:lnTo>
                      <a:lnTo>
                        <a:pt x="0" y="64"/>
                      </a:lnTo>
                      <a:lnTo>
                        <a:pt x="4" y="70"/>
                      </a:lnTo>
                      <a:lnTo>
                        <a:pt x="6" y="72"/>
                      </a:lnTo>
                      <a:lnTo>
                        <a:pt x="10" y="72"/>
                      </a:lnTo>
                      <a:lnTo>
                        <a:pt x="14" y="70"/>
                      </a:lnTo>
                      <a:lnTo>
                        <a:pt x="18" y="66"/>
                      </a:lnTo>
                      <a:lnTo>
                        <a:pt x="18" y="74"/>
                      </a:lnTo>
                      <a:lnTo>
                        <a:pt x="18" y="80"/>
                      </a:lnTo>
                      <a:lnTo>
                        <a:pt x="12" y="84"/>
                      </a:lnTo>
                      <a:lnTo>
                        <a:pt x="8" y="86"/>
                      </a:lnTo>
                      <a:lnTo>
                        <a:pt x="10" y="86"/>
                      </a:lnTo>
                      <a:lnTo>
                        <a:pt x="12" y="8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2" name="Freeform 94">
                  <a:extLst>
                    <a:ext uri="{FF2B5EF4-FFF2-40B4-BE49-F238E27FC236}">
                      <a16:creationId xmlns:a16="http://schemas.microsoft.com/office/drawing/2014/main" id="{A8F682CE-E576-459B-A013-D01FE7FD8C54}"/>
                    </a:ext>
                  </a:extLst>
                </p:cNvPr>
                <p:cNvSpPr>
                  <a:spLocks/>
                </p:cNvSpPr>
                <p:nvPr/>
              </p:nvSpPr>
              <p:spPr bwMode="ltGray">
                <a:xfrm>
                  <a:off x="1391" y="2148"/>
                  <a:ext cx="208" cy="332"/>
                </a:xfrm>
                <a:custGeom>
                  <a:avLst/>
                  <a:gdLst/>
                  <a:ahLst/>
                  <a:cxnLst>
                    <a:cxn ang="0">
                      <a:pos x="174" y="318"/>
                    </a:cxn>
                    <a:cxn ang="0">
                      <a:pos x="136" y="292"/>
                    </a:cxn>
                    <a:cxn ang="0">
                      <a:pos x="98" y="268"/>
                    </a:cxn>
                    <a:cxn ang="0">
                      <a:pos x="80" y="232"/>
                    </a:cxn>
                    <a:cxn ang="0">
                      <a:pos x="52" y="174"/>
                    </a:cxn>
                    <a:cxn ang="0">
                      <a:pos x="32" y="132"/>
                    </a:cxn>
                    <a:cxn ang="0">
                      <a:pos x="18" y="112"/>
                    </a:cxn>
                    <a:cxn ang="0">
                      <a:pos x="2" y="104"/>
                    </a:cxn>
                    <a:cxn ang="0">
                      <a:pos x="0" y="66"/>
                    </a:cxn>
                    <a:cxn ang="0">
                      <a:pos x="12" y="54"/>
                    </a:cxn>
                    <a:cxn ang="0">
                      <a:pos x="16" y="60"/>
                    </a:cxn>
                    <a:cxn ang="0">
                      <a:pos x="12" y="74"/>
                    </a:cxn>
                    <a:cxn ang="0">
                      <a:pos x="38" y="84"/>
                    </a:cxn>
                    <a:cxn ang="0">
                      <a:pos x="50" y="56"/>
                    </a:cxn>
                    <a:cxn ang="0">
                      <a:pos x="72" y="42"/>
                    </a:cxn>
                    <a:cxn ang="0">
                      <a:pos x="90" y="18"/>
                    </a:cxn>
                    <a:cxn ang="0">
                      <a:pos x="90" y="0"/>
                    </a:cxn>
                    <a:cxn ang="0">
                      <a:pos x="106" y="8"/>
                    </a:cxn>
                    <a:cxn ang="0">
                      <a:pos x="124" y="26"/>
                    </a:cxn>
                    <a:cxn ang="0">
                      <a:pos x="144" y="42"/>
                    </a:cxn>
                    <a:cxn ang="0">
                      <a:pos x="152" y="38"/>
                    </a:cxn>
                    <a:cxn ang="0">
                      <a:pos x="160" y="44"/>
                    </a:cxn>
                    <a:cxn ang="0">
                      <a:pos x="172" y="40"/>
                    </a:cxn>
                    <a:cxn ang="0">
                      <a:pos x="174" y="52"/>
                    </a:cxn>
                    <a:cxn ang="0">
                      <a:pos x="170" y="64"/>
                    </a:cxn>
                    <a:cxn ang="0">
                      <a:pos x="180" y="74"/>
                    </a:cxn>
                    <a:cxn ang="0">
                      <a:pos x="154" y="80"/>
                    </a:cxn>
                    <a:cxn ang="0">
                      <a:pos x="136" y="90"/>
                    </a:cxn>
                    <a:cxn ang="0">
                      <a:pos x="128" y="118"/>
                    </a:cxn>
                    <a:cxn ang="0">
                      <a:pos x="120" y="128"/>
                    </a:cxn>
                    <a:cxn ang="0">
                      <a:pos x="122" y="142"/>
                    </a:cxn>
                    <a:cxn ang="0">
                      <a:pos x="134" y="162"/>
                    </a:cxn>
                    <a:cxn ang="0">
                      <a:pos x="148" y="174"/>
                    </a:cxn>
                    <a:cxn ang="0">
                      <a:pos x="162" y="180"/>
                    </a:cxn>
                    <a:cxn ang="0">
                      <a:pos x="176" y="172"/>
                    </a:cxn>
                    <a:cxn ang="0">
                      <a:pos x="178" y="196"/>
                    </a:cxn>
                    <a:cxn ang="0">
                      <a:pos x="184" y="198"/>
                    </a:cxn>
                    <a:cxn ang="0">
                      <a:pos x="206" y="218"/>
                    </a:cxn>
                    <a:cxn ang="0">
                      <a:pos x="204" y="264"/>
                    </a:cxn>
                    <a:cxn ang="0">
                      <a:pos x="200" y="276"/>
                    </a:cxn>
                    <a:cxn ang="0">
                      <a:pos x="208" y="296"/>
                    </a:cxn>
                    <a:cxn ang="0">
                      <a:pos x="200" y="322"/>
                    </a:cxn>
                    <a:cxn ang="0">
                      <a:pos x="186" y="332"/>
                    </a:cxn>
                  </a:cxnLst>
                  <a:rect l="0" t="0" r="r" b="b"/>
                  <a:pathLst>
                    <a:path w="208" h="332">
                      <a:moveTo>
                        <a:pt x="186" y="332"/>
                      </a:moveTo>
                      <a:lnTo>
                        <a:pt x="180" y="324"/>
                      </a:lnTo>
                      <a:lnTo>
                        <a:pt x="174" y="318"/>
                      </a:lnTo>
                      <a:lnTo>
                        <a:pt x="154" y="300"/>
                      </a:lnTo>
                      <a:lnTo>
                        <a:pt x="146" y="294"/>
                      </a:lnTo>
                      <a:lnTo>
                        <a:pt x="136" y="292"/>
                      </a:lnTo>
                      <a:lnTo>
                        <a:pt x="118" y="282"/>
                      </a:lnTo>
                      <a:lnTo>
                        <a:pt x="108" y="276"/>
                      </a:lnTo>
                      <a:lnTo>
                        <a:pt x="98" y="268"/>
                      </a:lnTo>
                      <a:lnTo>
                        <a:pt x="94" y="262"/>
                      </a:lnTo>
                      <a:lnTo>
                        <a:pt x="90" y="254"/>
                      </a:lnTo>
                      <a:lnTo>
                        <a:pt x="80" y="232"/>
                      </a:lnTo>
                      <a:lnTo>
                        <a:pt x="72" y="212"/>
                      </a:lnTo>
                      <a:lnTo>
                        <a:pt x="62" y="194"/>
                      </a:lnTo>
                      <a:lnTo>
                        <a:pt x="52" y="174"/>
                      </a:lnTo>
                      <a:lnTo>
                        <a:pt x="46" y="158"/>
                      </a:lnTo>
                      <a:lnTo>
                        <a:pt x="40" y="146"/>
                      </a:lnTo>
                      <a:lnTo>
                        <a:pt x="32" y="132"/>
                      </a:lnTo>
                      <a:lnTo>
                        <a:pt x="24" y="118"/>
                      </a:lnTo>
                      <a:lnTo>
                        <a:pt x="22" y="114"/>
                      </a:lnTo>
                      <a:lnTo>
                        <a:pt x="18" y="112"/>
                      </a:lnTo>
                      <a:lnTo>
                        <a:pt x="12" y="108"/>
                      </a:lnTo>
                      <a:lnTo>
                        <a:pt x="4" y="106"/>
                      </a:lnTo>
                      <a:lnTo>
                        <a:pt x="2" y="104"/>
                      </a:lnTo>
                      <a:lnTo>
                        <a:pt x="0" y="100"/>
                      </a:lnTo>
                      <a:lnTo>
                        <a:pt x="0" y="82"/>
                      </a:lnTo>
                      <a:lnTo>
                        <a:pt x="0" y="66"/>
                      </a:lnTo>
                      <a:lnTo>
                        <a:pt x="2" y="64"/>
                      </a:lnTo>
                      <a:lnTo>
                        <a:pt x="4" y="60"/>
                      </a:lnTo>
                      <a:lnTo>
                        <a:pt x="12" y="54"/>
                      </a:lnTo>
                      <a:lnTo>
                        <a:pt x="16" y="54"/>
                      </a:lnTo>
                      <a:lnTo>
                        <a:pt x="14" y="58"/>
                      </a:lnTo>
                      <a:lnTo>
                        <a:pt x="16" y="60"/>
                      </a:lnTo>
                      <a:lnTo>
                        <a:pt x="16" y="66"/>
                      </a:lnTo>
                      <a:lnTo>
                        <a:pt x="14" y="70"/>
                      </a:lnTo>
                      <a:lnTo>
                        <a:pt x="12" y="74"/>
                      </a:lnTo>
                      <a:lnTo>
                        <a:pt x="22" y="80"/>
                      </a:lnTo>
                      <a:lnTo>
                        <a:pt x="34" y="86"/>
                      </a:lnTo>
                      <a:lnTo>
                        <a:pt x="38" y="84"/>
                      </a:lnTo>
                      <a:lnTo>
                        <a:pt x="40" y="80"/>
                      </a:lnTo>
                      <a:lnTo>
                        <a:pt x="44" y="70"/>
                      </a:lnTo>
                      <a:lnTo>
                        <a:pt x="50" y="56"/>
                      </a:lnTo>
                      <a:lnTo>
                        <a:pt x="54" y="52"/>
                      </a:lnTo>
                      <a:lnTo>
                        <a:pt x="60" y="48"/>
                      </a:lnTo>
                      <a:lnTo>
                        <a:pt x="72" y="42"/>
                      </a:lnTo>
                      <a:lnTo>
                        <a:pt x="82" y="34"/>
                      </a:lnTo>
                      <a:lnTo>
                        <a:pt x="88" y="22"/>
                      </a:lnTo>
                      <a:lnTo>
                        <a:pt x="90" y="18"/>
                      </a:lnTo>
                      <a:lnTo>
                        <a:pt x="90" y="10"/>
                      </a:lnTo>
                      <a:lnTo>
                        <a:pt x="92" y="8"/>
                      </a:lnTo>
                      <a:lnTo>
                        <a:pt x="90" y="0"/>
                      </a:lnTo>
                      <a:lnTo>
                        <a:pt x="96" y="0"/>
                      </a:lnTo>
                      <a:lnTo>
                        <a:pt x="100" y="4"/>
                      </a:lnTo>
                      <a:lnTo>
                        <a:pt x="106" y="8"/>
                      </a:lnTo>
                      <a:lnTo>
                        <a:pt x="114" y="14"/>
                      </a:lnTo>
                      <a:lnTo>
                        <a:pt x="120" y="22"/>
                      </a:lnTo>
                      <a:lnTo>
                        <a:pt x="124" y="26"/>
                      </a:lnTo>
                      <a:lnTo>
                        <a:pt x="126" y="34"/>
                      </a:lnTo>
                      <a:lnTo>
                        <a:pt x="128" y="42"/>
                      </a:lnTo>
                      <a:lnTo>
                        <a:pt x="144" y="42"/>
                      </a:lnTo>
                      <a:lnTo>
                        <a:pt x="146" y="42"/>
                      </a:lnTo>
                      <a:lnTo>
                        <a:pt x="148" y="40"/>
                      </a:lnTo>
                      <a:lnTo>
                        <a:pt x="152" y="38"/>
                      </a:lnTo>
                      <a:lnTo>
                        <a:pt x="154" y="38"/>
                      </a:lnTo>
                      <a:lnTo>
                        <a:pt x="156" y="40"/>
                      </a:lnTo>
                      <a:lnTo>
                        <a:pt x="160" y="44"/>
                      </a:lnTo>
                      <a:lnTo>
                        <a:pt x="160" y="40"/>
                      </a:lnTo>
                      <a:lnTo>
                        <a:pt x="164" y="38"/>
                      </a:lnTo>
                      <a:lnTo>
                        <a:pt x="172" y="40"/>
                      </a:lnTo>
                      <a:lnTo>
                        <a:pt x="178" y="44"/>
                      </a:lnTo>
                      <a:lnTo>
                        <a:pt x="176" y="48"/>
                      </a:lnTo>
                      <a:lnTo>
                        <a:pt x="174" y="52"/>
                      </a:lnTo>
                      <a:lnTo>
                        <a:pt x="170" y="56"/>
                      </a:lnTo>
                      <a:lnTo>
                        <a:pt x="168" y="60"/>
                      </a:lnTo>
                      <a:lnTo>
                        <a:pt x="170" y="64"/>
                      </a:lnTo>
                      <a:lnTo>
                        <a:pt x="174" y="66"/>
                      </a:lnTo>
                      <a:lnTo>
                        <a:pt x="180" y="70"/>
                      </a:lnTo>
                      <a:lnTo>
                        <a:pt x="180" y="74"/>
                      </a:lnTo>
                      <a:lnTo>
                        <a:pt x="176" y="76"/>
                      </a:lnTo>
                      <a:lnTo>
                        <a:pt x="164" y="78"/>
                      </a:lnTo>
                      <a:lnTo>
                        <a:pt x="154" y="80"/>
                      </a:lnTo>
                      <a:lnTo>
                        <a:pt x="144" y="82"/>
                      </a:lnTo>
                      <a:lnTo>
                        <a:pt x="138" y="86"/>
                      </a:lnTo>
                      <a:lnTo>
                        <a:pt x="136" y="90"/>
                      </a:lnTo>
                      <a:lnTo>
                        <a:pt x="134" y="98"/>
                      </a:lnTo>
                      <a:lnTo>
                        <a:pt x="132" y="106"/>
                      </a:lnTo>
                      <a:lnTo>
                        <a:pt x="128" y="118"/>
                      </a:lnTo>
                      <a:lnTo>
                        <a:pt x="126" y="122"/>
                      </a:lnTo>
                      <a:lnTo>
                        <a:pt x="124" y="124"/>
                      </a:lnTo>
                      <a:lnTo>
                        <a:pt x="120" y="128"/>
                      </a:lnTo>
                      <a:lnTo>
                        <a:pt x="118" y="132"/>
                      </a:lnTo>
                      <a:lnTo>
                        <a:pt x="120" y="138"/>
                      </a:lnTo>
                      <a:lnTo>
                        <a:pt x="122" y="142"/>
                      </a:lnTo>
                      <a:lnTo>
                        <a:pt x="126" y="150"/>
                      </a:lnTo>
                      <a:lnTo>
                        <a:pt x="132" y="158"/>
                      </a:lnTo>
                      <a:lnTo>
                        <a:pt x="134" y="162"/>
                      </a:lnTo>
                      <a:lnTo>
                        <a:pt x="134" y="168"/>
                      </a:lnTo>
                      <a:lnTo>
                        <a:pt x="142" y="170"/>
                      </a:lnTo>
                      <a:lnTo>
                        <a:pt x="148" y="174"/>
                      </a:lnTo>
                      <a:lnTo>
                        <a:pt x="154" y="180"/>
                      </a:lnTo>
                      <a:lnTo>
                        <a:pt x="158" y="182"/>
                      </a:lnTo>
                      <a:lnTo>
                        <a:pt x="162" y="180"/>
                      </a:lnTo>
                      <a:lnTo>
                        <a:pt x="164" y="180"/>
                      </a:lnTo>
                      <a:lnTo>
                        <a:pt x="166" y="172"/>
                      </a:lnTo>
                      <a:lnTo>
                        <a:pt x="176" y="172"/>
                      </a:lnTo>
                      <a:lnTo>
                        <a:pt x="176" y="188"/>
                      </a:lnTo>
                      <a:lnTo>
                        <a:pt x="176" y="194"/>
                      </a:lnTo>
                      <a:lnTo>
                        <a:pt x="178" y="196"/>
                      </a:lnTo>
                      <a:lnTo>
                        <a:pt x="180" y="198"/>
                      </a:lnTo>
                      <a:lnTo>
                        <a:pt x="182" y="198"/>
                      </a:lnTo>
                      <a:lnTo>
                        <a:pt x="184" y="198"/>
                      </a:lnTo>
                      <a:lnTo>
                        <a:pt x="192" y="200"/>
                      </a:lnTo>
                      <a:lnTo>
                        <a:pt x="202" y="212"/>
                      </a:lnTo>
                      <a:lnTo>
                        <a:pt x="206" y="218"/>
                      </a:lnTo>
                      <a:lnTo>
                        <a:pt x="208" y="226"/>
                      </a:lnTo>
                      <a:lnTo>
                        <a:pt x="206" y="258"/>
                      </a:lnTo>
                      <a:lnTo>
                        <a:pt x="204" y="264"/>
                      </a:lnTo>
                      <a:lnTo>
                        <a:pt x="204" y="266"/>
                      </a:lnTo>
                      <a:lnTo>
                        <a:pt x="202" y="270"/>
                      </a:lnTo>
                      <a:lnTo>
                        <a:pt x="200" y="276"/>
                      </a:lnTo>
                      <a:lnTo>
                        <a:pt x="202" y="290"/>
                      </a:lnTo>
                      <a:lnTo>
                        <a:pt x="204" y="294"/>
                      </a:lnTo>
                      <a:lnTo>
                        <a:pt x="208" y="296"/>
                      </a:lnTo>
                      <a:lnTo>
                        <a:pt x="204" y="306"/>
                      </a:lnTo>
                      <a:lnTo>
                        <a:pt x="202" y="316"/>
                      </a:lnTo>
                      <a:lnTo>
                        <a:pt x="200" y="322"/>
                      </a:lnTo>
                      <a:lnTo>
                        <a:pt x="196" y="326"/>
                      </a:lnTo>
                      <a:lnTo>
                        <a:pt x="190" y="330"/>
                      </a:lnTo>
                      <a:lnTo>
                        <a:pt x="186" y="3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3" name="Freeform 95">
                  <a:extLst>
                    <a:ext uri="{FF2B5EF4-FFF2-40B4-BE49-F238E27FC236}">
                      <a16:creationId xmlns:a16="http://schemas.microsoft.com/office/drawing/2014/main" id="{93A2935D-0EA7-4556-8C7B-FC3F803E7198}"/>
                    </a:ext>
                  </a:extLst>
                </p:cNvPr>
                <p:cNvSpPr>
                  <a:spLocks/>
                </p:cNvSpPr>
                <p:nvPr/>
              </p:nvSpPr>
              <p:spPr bwMode="ltGray">
                <a:xfrm>
                  <a:off x="1583" y="2324"/>
                  <a:ext cx="196" cy="238"/>
                </a:xfrm>
                <a:custGeom>
                  <a:avLst/>
                  <a:gdLst/>
                  <a:ahLst/>
                  <a:cxnLst>
                    <a:cxn ang="0">
                      <a:pos x="10" y="34"/>
                    </a:cxn>
                    <a:cxn ang="0">
                      <a:pos x="16" y="50"/>
                    </a:cxn>
                    <a:cxn ang="0">
                      <a:pos x="12" y="88"/>
                    </a:cxn>
                    <a:cxn ang="0">
                      <a:pos x="10" y="94"/>
                    </a:cxn>
                    <a:cxn ang="0">
                      <a:pos x="10" y="114"/>
                    </a:cxn>
                    <a:cxn ang="0">
                      <a:pos x="16" y="120"/>
                    </a:cxn>
                    <a:cxn ang="0">
                      <a:pos x="12" y="132"/>
                    </a:cxn>
                    <a:cxn ang="0">
                      <a:pos x="18" y="156"/>
                    </a:cxn>
                    <a:cxn ang="0">
                      <a:pos x="26" y="198"/>
                    </a:cxn>
                    <a:cxn ang="0">
                      <a:pos x="30" y="202"/>
                    </a:cxn>
                    <a:cxn ang="0">
                      <a:pos x="36" y="208"/>
                    </a:cxn>
                    <a:cxn ang="0">
                      <a:pos x="44" y="234"/>
                    </a:cxn>
                    <a:cxn ang="0">
                      <a:pos x="50" y="238"/>
                    </a:cxn>
                    <a:cxn ang="0">
                      <a:pos x="60" y="232"/>
                    </a:cxn>
                    <a:cxn ang="0">
                      <a:pos x="76" y="226"/>
                    </a:cxn>
                    <a:cxn ang="0">
                      <a:pos x="92" y="230"/>
                    </a:cxn>
                    <a:cxn ang="0">
                      <a:pos x="100" y="232"/>
                    </a:cxn>
                    <a:cxn ang="0">
                      <a:pos x="112" y="228"/>
                    </a:cxn>
                    <a:cxn ang="0">
                      <a:pos x="126" y="204"/>
                    </a:cxn>
                    <a:cxn ang="0">
                      <a:pos x="132" y="188"/>
                    </a:cxn>
                    <a:cxn ang="0">
                      <a:pos x="144" y="176"/>
                    </a:cxn>
                    <a:cxn ang="0">
                      <a:pos x="162" y="172"/>
                    </a:cxn>
                    <a:cxn ang="0">
                      <a:pos x="178" y="174"/>
                    </a:cxn>
                    <a:cxn ang="0">
                      <a:pos x="190" y="174"/>
                    </a:cxn>
                    <a:cxn ang="0">
                      <a:pos x="196" y="162"/>
                    </a:cxn>
                    <a:cxn ang="0">
                      <a:pos x="196" y="148"/>
                    </a:cxn>
                    <a:cxn ang="0">
                      <a:pos x="186" y="138"/>
                    </a:cxn>
                    <a:cxn ang="0">
                      <a:pos x="180" y="130"/>
                    </a:cxn>
                    <a:cxn ang="0">
                      <a:pos x="180" y="120"/>
                    </a:cxn>
                    <a:cxn ang="0">
                      <a:pos x="158" y="116"/>
                    </a:cxn>
                    <a:cxn ang="0">
                      <a:pos x="152" y="108"/>
                    </a:cxn>
                    <a:cxn ang="0">
                      <a:pos x="152" y="94"/>
                    </a:cxn>
                    <a:cxn ang="0">
                      <a:pos x="148" y="90"/>
                    </a:cxn>
                    <a:cxn ang="0">
                      <a:pos x="142" y="70"/>
                    </a:cxn>
                    <a:cxn ang="0">
                      <a:pos x="134" y="66"/>
                    </a:cxn>
                    <a:cxn ang="0">
                      <a:pos x="120" y="68"/>
                    </a:cxn>
                    <a:cxn ang="0">
                      <a:pos x="114" y="66"/>
                    </a:cxn>
                    <a:cxn ang="0">
                      <a:pos x="108" y="60"/>
                    </a:cxn>
                    <a:cxn ang="0">
                      <a:pos x="100" y="54"/>
                    </a:cxn>
                    <a:cxn ang="0">
                      <a:pos x="94" y="54"/>
                    </a:cxn>
                    <a:cxn ang="0">
                      <a:pos x="74" y="44"/>
                    </a:cxn>
                    <a:cxn ang="0">
                      <a:pos x="66" y="30"/>
                    </a:cxn>
                    <a:cxn ang="0">
                      <a:pos x="66" y="10"/>
                    </a:cxn>
                    <a:cxn ang="0">
                      <a:pos x="64" y="2"/>
                    </a:cxn>
                    <a:cxn ang="0">
                      <a:pos x="56" y="0"/>
                    </a:cxn>
                    <a:cxn ang="0">
                      <a:pos x="42" y="6"/>
                    </a:cxn>
                    <a:cxn ang="0">
                      <a:pos x="20" y="22"/>
                    </a:cxn>
                    <a:cxn ang="0">
                      <a:pos x="8" y="26"/>
                    </a:cxn>
                    <a:cxn ang="0">
                      <a:pos x="0" y="24"/>
                    </a:cxn>
                  </a:cxnLst>
                  <a:rect l="0" t="0" r="r" b="b"/>
                  <a:pathLst>
                    <a:path w="196" h="238">
                      <a:moveTo>
                        <a:pt x="0" y="24"/>
                      </a:moveTo>
                      <a:lnTo>
                        <a:pt x="10" y="34"/>
                      </a:lnTo>
                      <a:lnTo>
                        <a:pt x="14" y="42"/>
                      </a:lnTo>
                      <a:lnTo>
                        <a:pt x="16" y="50"/>
                      </a:lnTo>
                      <a:lnTo>
                        <a:pt x="14" y="82"/>
                      </a:lnTo>
                      <a:lnTo>
                        <a:pt x="12" y="88"/>
                      </a:lnTo>
                      <a:lnTo>
                        <a:pt x="12" y="90"/>
                      </a:lnTo>
                      <a:lnTo>
                        <a:pt x="10" y="94"/>
                      </a:lnTo>
                      <a:lnTo>
                        <a:pt x="8" y="100"/>
                      </a:lnTo>
                      <a:lnTo>
                        <a:pt x="10" y="114"/>
                      </a:lnTo>
                      <a:lnTo>
                        <a:pt x="12" y="118"/>
                      </a:lnTo>
                      <a:lnTo>
                        <a:pt x="16" y="120"/>
                      </a:lnTo>
                      <a:lnTo>
                        <a:pt x="14" y="126"/>
                      </a:lnTo>
                      <a:lnTo>
                        <a:pt x="12" y="132"/>
                      </a:lnTo>
                      <a:lnTo>
                        <a:pt x="8" y="146"/>
                      </a:lnTo>
                      <a:lnTo>
                        <a:pt x="18" y="156"/>
                      </a:lnTo>
                      <a:lnTo>
                        <a:pt x="22" y="168"/>
                      </a:lnTo>
                      <a:lnTo>
                        <a:pt x="26" y="198"/>
                      </a:lnTo>
                      <a:lnTo>
                        <a:pt x="28" y="200"/>
                      </a:lnTo>
                      <a:lnTo>
                        <a:pt x="30" y="202"/>
                      </a:lnTo>
                      <a:lnTo>
                        <a:pt x="34" y="204"/>
                      </a:lnTo>
                      <a:lnTo>
                        <a:pt x="36" y="208"/>
                      </a:lnTo>
                      <a:lnTo>
                        <a:pt x="42" y="228"/>
                      </a:lnTo>
                      <a:lnTo>
                        <a:pt x="44" y="234"/>
                      </a:lnTo>
                      <a:lnTo>
                        <a:pt x="46" y="238"/>
                      </a:lnTo>
                      <a:lnTo>
                        <a:pt x="50" y="238"/>
                      </a:lnTo>
                      <a:lnTo>
                        <a:pt x="56" y="236"/>
                      </a:lnTo>
                      <a:lnTo>
                        <a:pt x="60" y="232"/>
                      </a:lnTo>
                      <a:lnTo>
                        <a:pt x="70" y="220"/>
                      </a:lnTo>
                      <a:lnTo>
                        <a:pt x="76" y="226"/>
                      </a:lnTo>
                      <a:lnTo>
                        <a:pt x="84" y="228"/>
                      </a:lnTo>
                      <a:lnTo>
                        <a:pt x="92" y="230"/>
                      </a:lnTo>
                      <a:lnTo>
                        <a:pt x="98" y="238"/>
                      </a:lnTo>
                      <a:lnTo>
                        <a:pt x="100" y="232"/>
                      </a:lnTo>
                      <a:lnTo>
                        <a:pt x="104" y="230"/>
                      </a:lnTo>
                      <a:lnTo>
                        <a:pt x="112" y="228"/>
                      </a:lnTo>
                      <a:lnTo>
                        <a:pt x="126" y="228"/>
                      </a:lnTo>
                      <a:lnTo>
                        <a:pt x="126" y="204"/>
                      </a:lnTo>
                      <a:lnTo>
                        <a:pt x="128" y="196"/>
                      </a:lnTo>
                      <a:lnTo>
                        <a:pt x="132" y="188"/>
                      </a:lnTo>
                      <a:lnTo>
                        <a:pt x="136" y="180"/>
                      </a:lnTo>
                      <a:lnTo>
                        <a:pt x="144" y="176"/>
                      </a:lnTo>
                      <a:lnTo>
                        <a:pt x="152" y="172"/>
                      </a:lnTo>
                      <a:lnTo>
                        <a:pt x="162" y="172"/>
                      </a:lnTo>
                      <a:lnTo>
                        <a:pt x="170" y="172"/>
                      </a:lnTo>
                      <a:lnTo>
                        <a:pt x="178" y="174"/>
                      </a:lnTo>
                      <a:lnTo>
                        <a:pt x="190" y="180"/>
                      </a:lnTo>
                      <a:lnTo>
                        <a:pt x="190" y="174"/>
                      </a:lnTo>
                      <a:lnTo>
                        <a:pt x="192" y="170"/>
                      </a:lnTo>
                      <a:lnTo>
                        <a:pt x="196" y="162"/>
                      </a:lnTo>
                      <a:lnTo>
                        <a:pt x="196" y="156"/>
                      </a:lnTo>
                      <a:lnTo>
                        <a:pt x="196" y="148"/>
                      </a:lnTo>
                      <a:lnTo>
                        <a:pt x="194" y="146"/>
                      </a:lnTo>
                      <a:lnTo>
                        <a:pt x="186" y="138"/>
                      </a:lnTo>
                      <a:lnTo>
                        <a:pt x="184" y="134"/>
                      </a:lnTo>
                      <a:lnTo>
                        <a:pt x="180" y="130"/>
                      </a:lnTo>
                      <a:lnTo>
                        <a:pt x="180" y="126"/>
                      </a:lnTo>
                      <a:lnTo>
                        <a:pt x="180" y="120"/>
                      </a:lnTo>
                      <a:lnTo>
                        <a:pt x="168" y="118"/>
                      </a:lnTo>
                      <a:lnTo>
                        <a:pt x="158" y="116"/>
                      </a:lnTo>
                      <a:lnTo>
                        <a:pt x="154" y="112"/>
                      </a:lnTo>
                      <a:lnTo>
                        <a:pt x="152" y="108"/>
                      </a:lnTo>
                      <a:lnTo>
                        <a:pt x="152" y="102"/>
                      </a:lnTo>
                      <a:lnTo>
                        <a:pt x="152" y="94"/>
                      </a:lnTo>
                      <a:lnTo>
                        <a:pt x="150" y="92"/>
                      </a:lnTo>
                      <a:lnTo>
                        <a:pt x="148" y="90"/>
                      </a:lnTo>
                      <a:lnTo>
                        <a:pt x="146" y="80"/>
                      </a:lnTo>
                      <a:lnTo>
                        <a:pt x="142" y="70"/>
                      </a:lnTo>
                      <a:lnTo>
                        <a:pt x="138" y="68"/>
                      </a:lnTo>
                      <a:lnTo>
                        <a:pt x="134" y="66"/>
                      </a:lnTo>
                      <a:lnTo>
                        <a:pt x="124" y="68"/>
                      </a:lnTo>
                      <a:lnTo>
                        <a:pt x="120" y="68"/>
                      </a:lnTo>
                      <a:lnTo>
                        <a:pt x="116" y="68"/>
                      </a:lnTo>
                      <a:lnTo>
                        <a:pt x="114" y="66"/>
                      </a:lnTo>
                      <a:lnTo>
                        <a:pt x="114" y="62"/>
                      </a:lnTo>
                      <a:lnTo>
                        <a:pt x="108" y="60"/>
                      </a:lnTo>
                      <a:lnTo>
                        <a:pt x="104" y="58"/>
                      </a:lnTo>
                      <a:lnTo>
                        <a:pt x="100" y="54"/>
                      </a:lnTo>
                      <a:lnTo>
                        <a:pt x="98" y="52"/>
                      </a:lnTo>
                      <a:lnTo>
                        <a:pt x="94" y="54"/>
                      </a:lnTo>
                      <a:lnTo>
                        <a:pt x="84" y="50"/>
                      </a:lnTo>
                      <a:lnTo>
                        <a:pt x="74" y="44"/>
                      </a:lnTo>
                      <a:lnTo>
                        <a:pt x="70" y="36"/>
                      </a:lnTo>
                      <a:lnTo>
                        <a:pt x="66" y="30"/>
                      </a:lnTo>
                      <a:lnTo>
                        <a:pt x="64" y="20"/>
                      </a:lnTo>
                      <a:lnTo>
                        <a:pt x="66" y="10"/>
                      </a:lnTo>
                      <a:lnTo>
                        <a:pt x="66" y="6"/>
                      </a:lnTo>
                      <a:lnTo>
                        <a:pt x="64" y="2"/>
                      </a:lnTo>
                      <a:lnTo>
                        <a:pt x="62" y="0"/>
                      </a:lnTo>
                      <a:lnTo>
                        <a:pt x="56" y="0"/>
                      </a:lnTo>
                      <a:lnTo>
                        <a:pt x="48" y="2"/>
                      </a:lnTo>
                      <a:lnTo>
                        <a:pt x="42" y="6"/>
                      </a:lnTo>
                      <a:lnTo>
                        <a:pt x="30" y="14"/>
                      </a:lnTo>
                      <a:lnTo>
                        <a:pt x="20" y="22"/>
                      </a:lnTo>
                      <a:lnTo>
                        <a:pt x="12" y="26"/>
                      </a:lnTo>
                      <a:lnTo>
                        <a:pt x="8" y="26"/>
                      </a:lnTo>
                      <a:lnTo>
                        <a:pt x="4" y="24"/>
                      </a:lnTo>
                      <a:lnTo>
                        <a:pt x="0"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4" name="Freeform 96">
                  <a:extLst>
                    <a:ext uri="{FF2B5EF4-FFF2-40B4-BE49-F238E27FC236}">
                      <a16:creationId xmlns:a16="http://schemas.microsoft.com/office/drawing/2014/main" id="{3FD4C598-078F-4C1C-B6CF-644A5D9DFA0A}"/>
                    </a:ext>
                  </a:extLst>
                </p:cNvPr>
                <p:cNvSpPr>
                  <a:spLocks/>
                </p:cNvSpPr>
                <p:nvPr/>
              </p:nvSpPr>
              <p:spPr bwMode="ltGray">
                <a:xfrm>
                  <a:off x="1709" y="2496"/>
                  <a:ext cx="134" cy="152"/>
                </a:xfrm>
                <a:custGeom>
                  <a:avLst/>
                  <a:gdLst/>
                  <a:ahLst/>
                  <a:cxnLst>
                    <a:cxn ang="0">
                      <a:pos x="132" y="118"/>
                    </a:cxn>
                    <a:cxn ang="0">
                      <a:pos x="134" y="122"/>
                    </a:cxn>
                    <a:cxn ang="0">
                      <a:pos x="134" y="130"/>
                    </a:cxn>
                    <a:cxn ang="0">
                      <a:pos x="134" y="136"/>
                    </a:cxn>
                    <a:cxn ang="0">
                      <a:pos x="130" y="138"/>
                    </a:cxn>
                    <a:cxn ang="0">
                      <a:pos x="122" y="146"/>
                    </a:cxn>
                    <a:cxn ang="0">
                      <a:pos x="112" y="150"/>
                    </a:cxn>
                    <a:cxn ang="0">
                      <a:pos x="102" y="152"/>
                    </a:cxn>
                    <a:cxn ang="0">
                      <a:pos x="94" y="152"/>
                    </a:cxn>
                    <a:cxn ang="0">
                      <a:pos x="86" y="150"/>
                    </a:cxn>
                    <a:cxn ang="0">
                      <a:pos x="82" y="148"/>
                    </a:cxn>
                    <a:cxn ang="0">
                      <a:pos x="74" y="148"/>
                    </a:cxn>
                    <a:cxn ang="0">
                      <a:pos x="76" y="138"/>
                    </a:cxn>
                    <a:cxn ang="0">
                      <a:pos x="80" y="132"/>
                    </a:cxn>
                    <a:cxn ang="0">
                      <a:pos x="82" y="124"/>
                    </a:cxn>
                    <a:cxn ang="0">
                      <a:pos x="84" y="116"/>
                    </a:cxn>
                    <a:cxn ang="0">
                      <a:pos x="82" y="110"/>
                    </a:cxn>
                    <a:cxn ang="0">
                      <a:pos x="78" y="106"/>
                    </a:cxn>
                    <a:cxn ang="0">
                      <a:pos x="72" y="106"/>
                    </a:cxn>
                    <a:cxn ang="0">
                      <a:pos x="64" y="104"/>
                    </a:cxn>
                    <a:cxn ang="0">
                      <a:pos x="62" y="102"/>
                    </a:cxn>
                    <a:cxn ang="0">
                      <a:pos x="60" y="98"/>
                    </a:cxn>
                    <a:cxn ang="0">
                      <a:pos x="58" y="94"/>
                    </a:cxn>
                    <a:cxn ang="0">
                      <a:pos x="54" y="92"/>
                    </a:cxn>
                    <a:cxn ang="0">
                      <a:pos x="46" y="90"/>
                    </a:cxn>
                    <a:cxn ang="0">
                      <a:pos x="40" y="88"/>
                    </a:cxn>
                    <a:cxn ang="0">
                      <a:pos x="34" y="88"/>
                    </a:cxn>
                    <a:cxn ang="0">
                      <a:pos x="30" y="86"/>
                    </a:cxn>
                    <a:cxn ang="0">
                      <a:pos x="24" y="82"/>
                    </a:cxn>
                    <a:cxn ang="0">
                      <a:pos x="12" y="66"/>
                    </a:cxn>
                    <a:cxn ang="0">
                      <a:pos x="4" y="62"/>
                    </a:cxn>
                    <a:cxn ang="0">
                      <a:pos x="2" y="60"/>
                    </a:cxn>
                    <a:cxn ang="0">
                      <a:pos x="0" y="58"/>
                    </a:cxn>
                    <a:cxn ang="0">
                      <a:pos x="0" y="56"/>
                    </a:cxn>
                    <a:cxn ang="0">
                      <a:pos x="0" y="32"/>
                    </a:cxn>
                    <a:cxn ang="0">
                      <a:pos x="2" y="24"/>
                    </a:cxn>
                    <a:cxn ang="0">
                      <a:pos x="6" y="16"/>
                    </a:cxn>
                    <a:cxn ang="0">
                      <a:pos x="10" y="8"/>
                    </a:cxn>
                    <a:cxn ang="0">
                      <a:pos x="18" y="4"/>
                    </a:cxn>
                    <a:cxn ang="0">
                      <a:pos x="26" y="0"/>
                    </a:cxn>
                    <a:cxn ang="0">
                      <a:pos x="36" y="0"/>
                    </a:cxn>
                    <a:cxn ang="0">
                      <a:pos x="44" y="0"/>
                    </a:cxn>
                    <a:cxn ang="0">
                      <a:pos x="52" y="2"/>
                    </a:cxn>
                    <a:cxn ang="0">
                      <a:pos x="64" y="8"/>
                    </a:cxn>
                    <a:cxn ang="0">
                      <a:pos x="64" y="18"/>
                    </a:cxn>
                    <a:cxn ang="0">
                      <a:pos x="70" y="34"/>
                    </a:cxn>
                    <a:cxn ang="0">
                      <a:pos x="76" y="50"/>
                    </a:cxn>
                    <a:cxn ang="0">
                      <a:pos x="78" y="54"/>
                    </a:cxn>
                    <a:cxn ang="0">
                      <a:pos x="82" y="56"/>
                    </a:cxn>
                    <a:cxn ang="0">
                      <a:pos x="92" y="56"/>
                    </a:cxn>
                    <a:cxn ang="0">
                      <a:pos x="100" y="58"/>
                    </a:cxn>
                    <a:cxn ang="0">
                      <a:pos x="106" y="62"/>
                    </a:cxn>
                    <a:cxn ang="0">
                      <a:pos x="108" y="68"/>
                    </a:cxn>
                    <a:cxn ang="0">
                      <a:pos x="114" y="80"/>
                    </a:cxn>
                    <a:cxn ang="0">
                      <a:pos x="120" y="90"/>
                    </a:cxn>
                    <a:cxn ang="0">
                      <a:pos x="122" y="86"/>
                    </a:cxn>
                    <a:cxn ang="0">
                      <a:pos x="126" y="84"/>
                    </a:cxn>
                    <a:cxn ang="0">
                      <a:pos x="128" y="82"/>
                    </a:cxn>
                    <a:cxn ang="0">
                      <a:pos x="132" y="84"/>
                    </a:cxn>
                    <a:cxn ang="0">
                      <a:pos x="132" y="88"/>
                    </a:cxn>
                    <a:cxn ang="0">
                      <a:pos x="132" y="94"/>
                    </a:cxn>
                    <a:cxn ang="0">
                      <a:pos x="132" y="106"/>
                    </a:cxn>
                    <a:cxn ang="0">
                      <a:pos x="132" y="118"/>
                    </a:cxn>
                  </a:cxnLst>
                  <a:rect l="0" t="0" r="r" b="b"/>
                  <a:pathLst>
                    <a:path w="134" h="152">
                      <a:moveTo>
                        <a:pt x="132" y="118"/>
                      </a:moveTo>
                      <a:lnTo>
                        <a:pt x="134" y="122"/>
                      </a:lnTo>
                      <a:lnTo>
                        <a:pt x="134" y="130"/>
                      </a:lnTo>
                      <a:lnTo>
                        <a:pt x="134" y="136"/>
                      </a:lnTo>
                      <a:lnTo>
                        <a:pt x="130" y="138"/>
                      </a:lnTo>
                      <a:lnTo>
                        <a:pt x="122" y="146"/>
                      </a:lnTo>
                      <a:lnTo>
                        <a:pt x="112" y="150"/>
                      </a:lnTo>
                      <a:lnTo>
                        <a:pt x="102" y="152"/>
                      </a:lnTo>
                      <a:lnTo>
                        <a:pt x="94" y="152"/>
                      </a:lnTo>
                      <a:lnTo>
                        <a:pt x="86" y="150"/>
                      </a:lnTo>
                      <a:lnTo>
                        <a:pt x="82" y="148"/>
                      </a:lnTo>
                      <a:lnTo>
                        <a:pt x="74" y="148"/>
                      </a:lnTo>
                      <a:lnTo>
                        <a:pt x="76" y="138"/>
                      </a:lnTo>
                      <a:lnTo>
                        <a:pt x="80" y="132"/>
                      </a:lnTo>
                      <a:lnTo>
                        <a:pt x="82" y="124"/>
                      </a:lnTo>
                      <a:lnTo>
                        <a:pt x="84" y="116"/>
                      </a:lnTo>
                      <a:lnTo>
                        <a:pt x="82" y="110"/>
                      </a:lnTo>
                      <a:lnTo>
                        <a:pt x="78" y="106"/>
                      </a:lnTo>
                      <a:lnTo>
                        <a:pt x="72" y="106"/>
                      </a:lnTo>
                      <a:lnTo>
                        <a:pt x="64" y="104"/>
                      </a:lnTo>
                      <a:lnTo>
                        <a:pt x="62" y="102"/>
                      </a:lnTo>
                      <a:lnTo>
                        <a:pt x="60" y="98"/>
                      </a:lnTo>
                      <a:lnTo>
                        <a:pt x="58" y="94"/>
                      </a:lnTo>
                      <a:lnTo>
                        <a:pt x="54" y="92"/>
                      </a:lnTo>
                      <a:lnTo>
                        <a:pt x="46" y="90"/>
                      </a:lnTo>
                      <a:lnTo>
                        <a:pt x="40" y="88"/>
                      </a:lnTo>
                      <a:lnTo>
                        <a:pt x="34" y="88"/>
                      </a:lnTo>
                      <a:lnTo>
                        <a:pt x="30" y="86"/>
                      </a:lnTo>
                      <a:lnTo>
                        <a:pt x="24" y="82"/>
                      </a:lnTo>
                      <a:lnTo>
                        <a:pt x="12" y="66"/>
                      </a:lnTo>
                      <a:lnTo>
                        <a:pt x="4" y="62"/>
                      </a:lnTo>
                      <a:lnTo>
                        <a:pt x="2" y="60"/>
                      </a:lnTo>
                      <a:lnTo>
                        <a:pt x="0" y="58"/>
                      </a:lnTo>
                      <a:lnTo>
                        <a:pt x="0" y="56"/>
                      </a:lnTo>
                      <a:lnTo>
                        <a:pt x="0" y="32"/>
                      </a:lnTo>
                      <a:lnTo>
                        <a:pt x="2" y="24"/>
                      </a:lnTo>
                      <a:lnTo>
                        <a:pt x="6" y="16"/>
                      </a:lnTo>
                      <a:lnTo>
                        <a:pt x="10" y="8"/>
                      </a:lnTo>
                      <a:lnTo>
                        <a:pt x="18" y="4"/>
                      </a:lnTo>
                      <a:lnTo>
                        <a:pt x="26" y="0"/>
                      </a:lnTo>
                      <a:lnTo>
                        <a:pt x="36" y="0"/>
                      </a:lnTo>
                      <a:lnTo>
                        <a:pt x="44" y="0"/>
                      </a:lnTo>
                      <a:lnTo>
                        <a:pt x="52" y="2"/>
                      </a:lnTo>
                      <a:lnTo>
                        <a:pt x="64" y="8"/>
                      </a:lnTo>
                      <a:lnTo>
                        <a:pt x="64" y="18"/>
                      </a:lnTo>
                      <a:lnTo>
                        <a:pt x="70" y="34"/>
                      </a:lnTo>
                      <a:lnTo>
                        <a:pt x="76" y="50"/>
                      </a:lnTo>
                      <a:lnTo>
                        <a:pt x="78" y="54"/>
                      </a:lnTo>
                      <a:lnTo>
                        <a:pt x="82" y="56"/>
                      </a:lnTo>
                      <a:lnTo>
                        <a:pt x="92" y="56"/>
                      </a:lnTo>
                      <a:lnTo>
                        <a:pt x="100" y="58"/>
                      </a:lnTo>
                      <a:lnTo>
                        <a:pt x="106" y="62"/>
                      </a:lnTo>
                      <a:lnTo>
                        <a:pt x="108" y="68"/>
                      </a:lnTo>
                      <a:lnTo>
                        <a:pt x="114" y="80"/>
                      </a:lnTo>
                      <a:lnTo>
                        <a:pt x="120" y="90"/>
                      </a:lnTo>
                      <a:lnTo>
                        <a:pt x="122" y="86"/>
                      </a:lnTo>
                      <a:lnTo>
                        <a:pt x="126" y="84"/>
                      </a:lnTo>
                      <a:lnTo>
                        <a:pt x="128" y="82"/>
                      </a:lnTo>
                      <a:lnTo>
                        <a:pt x="132" y="84"/>
                      </a:lnTo>
                      <a:lnTo>
                        <a:pt x="132" y="88"/>
                      </a:lnTo>
                      <a:lnTo>
                        <a:pt x="132" y="94"/>
                      </a:lnTo>
                      <a:lnTo>
                        <a:pt x="132" y="106"/>
                      </a:lnTo>
                      <a:lnTo>
                        <a:pt x="132" y="1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5" name="Freeform 97">
                  <a:extLst>
                    <a:ext uri="{FF2B5EF4-FFF2-40B4-BE49-F238E27FC236}">
                      <a16:creationId xmlns:a16="http://schemas.microsoft.com/office/drawing/2014/main" id="{E773AECF-AEC2-4F2D-8B07-B382F83C520A}"/>
                    </a:ext>
                  </a:extLst>
                </p:cNvPr>
                <p:cNvSpPr>
                  <a:spLocks/>
                </p:cNvSpPr>
                <p:nvPr/>
              </p:nvSpPr>
              <p:spPr bwMode="ltGray">
                <a:xfrm>
                  <a:off x="1805" y="2698"/>
                  <a:ext cx="84" cy="82"/>
                </a:xfrm>
                <a:custGeom>
                  <a:avLst/>
                  <a:gdLst/>
                  <a:ahLst/>
                  <a:cxnLst>
                    <a:cxn ang="0">
                      <a:pos x="2" y="0"/>
                    </a:cxn>
                    <a:cxn ang="0">
                      <a:pos x="12" y="0"/>
                    </a:cxn>
                    <a:cxn ang="0">
                      <a:pos x="22" y="4"/>
                    </a:cxn>
                    <a:cxn ang="0">
                      <a:pos x="34" y="12"/>
                    </a:cxn>
                    <a:cxn ang="0">
                      <a:pos x="44" y="18"/>
                    </a:cxn>
                    <a:cxn ang="0">
                      <a:pos x="66" y="36"/>
                    </a:cxn>
                    <a:cxn ang="0">
                      <a:pos x="84" y="50"/>
                    </a:cxn>
                    <a:cxn ang="0">
                      <a:pos x="78" y="62"/>
                    </a:cxn>
                    <a:cxn ang="0">
                      <a:pos x="72" y="72"/>
                    </a:cxn>
                    <a:cxn ang="0">
                      <a:pos x="66" y="78"/>
                    </a:cxn>
                    <a:cxn ang="0">
                      <a:pos x="60" y="82"/>
                    </a:cxn>
                    <a:cxn ang="0">
                      <a:pos x="58" y="82"/>
                    </a:cxn>
                    <a:cxn ang="0">
                      <a:pos x="40" y="80"/>
                    </a:cxn>
                    <a:cxn ang="0">
                      <a:pos x="24" y="76"/>
                    </a:cxn>
                    <a:cxn ang="0">
                      <a:pos x="12" y="72"/>
                    </a:cxn>
                    <a:cxn ang="0">
                      <a:pos x="0" y="66"/>
                    </a:cxn>
                    <a:cxn ang="0">
                      <a:pos x="2" y="0"/>
                    </a:cxn>
                  </a:cxnLst>
                  <a:rect l="0" t="0" r="r" b="b"/>
                  <a:pathLst>
                    <a:path w="84" h="82">
                      <a:moveTo>
                        <a:pt x="2" y="0"/>
                      </a:moveTo>
                      <a:lnTo>
                        <a:pt x="12" y="0"/>
                      </a:lnTo>
                      <a:lnTo>
                        <a:pt x="22" y="4"/>
                      </a:lnTo>
                      <a:lnTo>
                        <a:pt x="34" y="12"/>
                      </a:lnTo>
                      <a:lnTo>
                        <a:pt x="44" y="18"/>
                      </a:lnTo>
                      <a:lnTo>
                        <a:pt x="66" y="36"/>
                      </a:lnTo>
                      <a:lnTo>
                        <a:pt x="84" y="50"/>
                      </a:lnTo>
                      <a:lnTo>
                        <a:pt x="78" y="62"/>
                      </a:lnTo>
                      <a:lnTo>
                        <a:pt x="72" y="72"/>
                      </a:lnTo>
                      <a:lnTo>
                        <a:pt x="66" y="78"/>
                      </a:lnTo>
                      <a:lnTo>
                        <a:pt x="60" y="82"/>
                      </a:lnTo>
                      <a:lnTo>
                        <a:pt x="58" y="82"/>
                      </a:lnTo>
                      <a:lnTo>
                        <a:pt x="40" y="80"/>
                      </a:lnTo>
                      <a:lnTo>
                        <a:pt x="24" y="76"/>
                      </a:lnTo>
                      <a:lnTo>
                        <a:pt x="12" y="72"/>
                      </a:lnTo>
                      <a:lnTo>
                        <a:pt x="0" y="66"/>
                      </a:lnTo>
                      <a:lnTo>
                        <a:pt x="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6" name="Freeform 98">
                  <a:extLst>
                    <a:ext uri="{FF2B5EF4-FFF2-40B4-BE49-F238E27FC236}">
                      <a16:creationId xmlns:a16="http://schemas.microsoft.com/office/drawing/2014/main" id="{5765C50F-C447-4E7B-9CE5-45947C303F64}"/>
                    </a:ext>
                  </a:extLst>
                </p:cNvPr>
                <p:cNvSpPr>
                  <a:spLocks/>
                </p:cNvSpPr>
                <p:nvPr/>
              </p:nvSpPr>
              <p:spPr bwMode="ltGray">
                <a:xfrm>
                  <a:off x="1611" y="2544"/>
                  <a:ext cx="246" cy="552"/>
                </a:xfrm>
                <a:custGeom>
                  <a:avLst/>
                  <a:gdLst/>
                  <a:ahLst/>
                  <a:cxnLst>
                    <a:cxn ang="0">
                      <a:pos x="206" y="128"/>
                    </a:cxn>
                    <a:cxn ang="0">
                      <a:pos x="244" y="96"/>
                    </a:cxn>
                    <a:cxn ang="0">
                      <a:pos x="242" y="68"/>
                    </a:cxn>
                    <a:cxn ang="0">
                      <a:pos x="232" y="82"/>
                    </a:cxn>
                    <a:cxn ang="0">
                      <a:pos x="210" y="102"/>
                    </a:cxn>
                    <a:cxn ang="0">
                      <a:pos x="180" y="100"/>
                    </a:cxn>
                    <a:cxn ang="0">
                      <a:pos x="180" y="76"/>
                    </a:cxn>
                    <a:cxn ang="0">
                      <a:pos x="170" y="58"/>
                    </a:cxn>
                    <a:cxn ang="0">
                      <a:pos x="156" y="46"/>
                    </a:cxn>
                    <a:cxn ang="0">
                      <a:pos x="132" y="40"/>
                    </a:cxn>
                    <a:cxn ang="0">
                      <a:pos x="102" y="14"/>
                    </a:cxn>
                    <a:cxn ang="0">
                      <a:pos x="76" y="10"/>
                    </a:cxn>
                    <a:cxn ang="0">
                      <a:pos x="56" y="8"/>
                    </a:cxn>
                    <a:cxn ang="0">
                      <a:pos x="28" y="16"/>
                    </a:cxn>
                    <a:cxn ang="0">
                      <a:pos x="22" y="46"/>
                    </a:cxn>
                    <a:cxn ang="0">
                      <a:pos x="14" y="80"/>
                    </a:cxn>
                    <a:cxn ang="0">
                      <a:pos x="8" y="112"/>
                    </a:cxn>
                    <a:cxn ang="0">
                      <a:pos x="4" y="144"/>
                    </a:cxn>
                    <a:cxn ang="0">
                      <a:pos x="2" y="170"/>
                    </a:cxn>
                    <a:cxn ang="0">
                      <a:pos x="8" y="192"/>
                    </a:cxn>
                    <a:cxn ang="0">
                      <a:pos x="18" y="218"/>
                    </a:cxn>
                    <a:cxn ang="0">
                      <a:pos x="16" y="266"/>
                    </a:cxn>
                    <a:cxn ang="0">
                      <a:pos x="18" y="292"/>
                    </a:cxn>
                    <a:cxn ang="0">
                      <a:pos x="22" y="312"/>
                    </a:cxn>
                    <a:cxn ang="0">
                      <a:pos x="26" y="348"/>
                    </a:cxn>
                    <a:cxn ang="0">
                      <a:pos x="26" y="374"/>
                    </a:cxn>
                    <a:cxn ang="0">
                      <a:pos x="54" y="414"/>
                    </a:cxn>
                    <a:cxn ang="0">
                      <a:pos x="54" y="438"/>
                    </a:cxn>
                    <a:cxn ang="0">
                      <a:pos x="56" y="464"/>
                    </a:cxn>
                    <a:cxn ang="0">
                      <a:pos x="54" y="476"/>
                    </a:cxn>
                    <a:cxn ang="0">
                      <a:pos x="52" y="504"/>
                    </a:cxn>
                    <a:cxn ang="0">
                      <a:pos x="70" y="524"/>
                    </a:cxn>
                    <a:cxn ang="0">
                      <a:pos x="88" y="546"/>
                    </a:cxn>
                    <a:cxn ang="0">
                      <a:pos x="124" y="526"/>
                    </a:cxn>
                    <a:cxn ang="0">
                      <a:pos x="124" y="514"/>
                    </a:cxn>
                    <a:cxn ang="0">
                      <a:pos x="134" y="502"/>
                    </a:cxn>
                    <a:cxn ang="0">
                      <a:pos x="142" y="484"/>
                    </a:cxn>
                    <a:cxn ang="0">
                      <a:pos x="152" y="464"/>
                    </a:cxn>
                    <a:cxn ang="0">
                      <a:pos x="128" y="450"/>
                    </a:cxn>
                    <a:cxn ang="0">
                      <a:pos x="116" y="436"/>
                    </a:cxn>
                    <a:cxn ang="0">
                      <a:pos x="140" y="410"/>
                    </a:cxn>
                    <a:cxn ang="0">
                      <a:pos x="140" y="388"/>
                    </a:cxn>
                    <a:cxn ang="0">
                      <a:pos x="142" y="378"/>
                    </a:cxn>
                    <a:cxn ang="0">
                      <a:pos x="152" y="374"/>
                    </a:cxn>
                    <a:cxn ang="0">
                      <a:pos x="134" y="370"/>
                    </a:cxn>
                    <a:cxn ang="0">
                      <a:pos x="136" y="346"/>
                    </a:cxn>
                    <a:cxn ang="0">
                      <a:pos x="164" y="344"/>
                    </a:cxn>
                    <a:cxn ang="0">
                      <a:pos x="156" y="326"/>
                    </a:cxn>
                    <a:cxn ang="0">
                      <a:pos x="192" y="308"/>
                    </a:cxn>
                    <a:cxn ang="0">
                      <a:pos x="224" y="290"/>
                    </a:cxn>
                    <a:cxn ang="0">
                      <a:pos x="226" y="258"/>
                    </a:cxn>
                    <a:cxn ang="0">
                      <a:pos x="220" y="242"/>
                    </a:cxn>
                    <a:cxn ang="0">
                      <a:pos x="196" y="154"/>
                    </a:cxn>
                    <a:cxn ang="0">
                      <a:pos x="216" y="116"/>
                    </a:cxn>
                    <a:cxn ang="0">
                      <a:pos x="246" y="92"/>
                    </a:cxn>
                    <a:cxn ang="0">
                      <a:pos x="244" y="78"/>
                    </a:cxn>
                    <a:cxn ang="0">
                      <a:pos x="238" y="102"/>
                    </a:cxn>
                    <a:cxn ang="0">
                      <a:pos x="200" y="142"/>
                    </a:cxn>
                    <a:cxn ang="0">
                      <a:pos x="196" y="154"/>
                    </a:cxn>
                  </a:cxnLst>
                  <a:rect l="0" t="0" r="r" b="b"/>
                  <a:pathLst>
                    <a:path w="246" h="552">
                      <a:moveTo>
                        <a:pt x="196" y="154"/>
                      </a:move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36" y="70"/>
                      </a:lnTo>
                      <a:lnTo>
                        <a:pt x="230" y="70"/>
                      </a:lnTo>
                      <a:lnTo>
                        <a:pt x="232" y="74"/>
                      </a:lnTo>
                      <a:lnTo>
                        <a:pt x="232" y="82"/>
                      </a:lnTo>
                      <a:lnTo>
                        <a:pt x="232" y="88"/>
                      </a:lnTo>
                      <a:lnTo>
                        <a:pt x="228" y="90"/>
                      </a:lnTo>
                      <a:lnTo>
                        <a:pt x="220" y="98"/>
                      </a:lnTo>
                      <a:lnTo>
                        <a:pt x="210" y="102"/>
                      </a:lnTo>
                      <a:lnTo>
                        <a:pt x="200" y="104"/>
                      </a:lnTo>
                      <a:lnTo>
                        <a:pt x="192" y="104"/>
                      </a:lnTo>
                      <a:lnTo>
                        <a:pt x="184" y="102"/>
                      </a:lnTo>
                      <a:lnTo>
                        <a:pt x="180" y="100"/>
                      </a:lnTo>
                      <a:lnTo>
                        <a:pt x="172" y="100"/>
                      </a:lnTo>
                      <a:lnTo>
                        <a:pt x="174" y="90"/>
                      </a:lnTo>
                      <a:lnTo>
                        <a:pt x="178" y="84"/>
                      </a:lnTo>
                      <a:lnTo>
                        <a:pt x="180" y="76"/>
                      </a:lnTo>
                      <a:lnTo>
                        <a:pt x="182" y="68"/>
                      </a:lnTo>
                      <a:lnTo>
                        <a:pt x="180" y="62"/>
                      </a:lnTo>
                      <a:lnTo>
                        <a:pt x="176" y="58"/>
                      </a:lnTo>
                      <a:lnTo>
                        <a:pt x="170" y="58"/>
                      </a:lnTo>
                      <a:lnTo>
                        <a:pt x="162" y="56"/>
                      </a:lnTo>
                      <a:lnTo>
                        <a:pt x="160" y="54"/>
                      </a:lnTo>
                      <a:lnTo>
                        <a:pt x="158" y="50"/>
                      </a:lnTo>
                      <a:lnTo>
                        <a:pt x="156" y="46"/>
                      </a:lnTo>
                      <a:lnTo>
                        <a:pt x="152" y="44"/>
                      </a:lnTo>
                      <a:lnTo>
                        <a:pt x="144" y="42"/>
                      </a:lnTo>
                      <a:lnTo>
                        <a:pt x="138" y="40"/>
                      </a:lnTo>
                      <a:lnTo>
                        <a:pt x="132" y="40"/>
                      </a:lnTo>
                      <a:lnTo>
                        <a:pt x="128" y="38"/>
                      </a:lnTo>
                      <a:lnTo>
                        <a:pt x="122" y="34"/>
                      </a:lnTo>
                      <a:lnTo>
                        <a:pt x="110" y="18"/>
                      </a:lnTo>
                      <a:lnTo>
                        <a:pt x="102" y="14"/>
                      </a:lnTo>
                      <a:lnTo>
                        <a:pt x="98" y="10"/>
                      </a:lnTo>
                      <a:lnTo>
                        <a:pt x="98" y="8"/>
                      </a:lnTo>
                      <a:lnTo>
                        <a:pt x="84" y="8"/>
                      </a:lnTo>
                      <a:lnTo>
                        <a:pt x="76" y="10"/>
                      </a:lnTo>
                      <a:lnTo>
                        <a:pt x="72" y="12"/>
                      </a:lnTo>
                      <a:lnTo>
                        <a:pt x="70" y="18"/>
                      </a:lnTo>
                      <a:lnTo>
                        <a:pt x="64" y="10"/>
                      </a:lnTo>
                      <a:lnTo>
                        <a:pt x="56" y="8"/>
                      </a:lnTo>
                      <a:lnTo>
                        <a:pt x="48" y="6"/>
                      </a:lnTo>
                      <a:lnTo>
                        <a:pt x="42" y="0"/>
                      </a:lnTo>
                      <a:lnTo>
                        <a:pt x="34" y="8"/>
                      </a:lnTo>
                      <a:lnTo>
                        <a:pt x="28" y="16"/>
                      </a:lnTo>
                      <a:lnTo>
                        <a:pt x="30" y="30"/>
                      </a:lnTo>
                      <a:lnTo>
                        <a:pt x="30" y="34"/>
                      </a:lnTo>
                      <a:lnTo>
                        <a:pt x="28" y="40"/>
                      </a:lnTo>
                      <a:lnTo>
                        <a:pt x="22" y="46"/>
                      </a:lnTo>
                      <a:lnTo>
                        <a:pt x="16" y="50"/>
                      </a:lnTo>
                      <a:lnTo>
                        <a:pt x="14" y="54"/>
                      </a:lnTo>
                      <a:lnTo>
                        <a:pt x="12" y="62"/>
                      </a:lnTo>
                      <a:lnTo>
                        <a:pt x="14" y="80"/>
                      </a:lnTo>
                      <a:lnTo>
                        <a:pt x="16" y="86"/>
                      </a:lnTo>
                      <a:lnTo>
                        <a:pt x="20" y="92"/>
                      </a:lnTo>
                      <a:lnTo>
                        <a:pt x="16" y="100"/>
                      </a:lnTo>
                      <a:lnTo>
                        <a:pt x="8" y="112"/>
                      </a:lnTo>
                      <a:lnTo>
                        <a:pt x="2" y="122"/>
                      </a:lnTo>
                      <a:lnTo>
                        <a:pt x="0" y="136"/>
                      </a:lnTo>
                      <a:lnTo>
                        <a:pt x="2" y="140"/>
                      </a:lnTo>
                      <a:lnTo>
                        <a:pt x="4" y="144"/>
                      </a:lnTo>
                      <a:lnTo>
                        <a:pt x="8" y="146"/>
                      </a:lnTo>
                      <a:lnTo>
                        <a:pt x="8" y="152"/>
                      </a:lnTo>
                      <a:lnTo>
                        <a:pt x="4" y="162"/>
                      </a:lnTo>
                      <a:lnTo>
                        <a:pt x="2" y="170"/>
                      </a:lnTo>
                      <a:lnTo>
                        <a:pt x="0" y="174"/>
                      </a:lnTo>
                      <a:lnTo>
                        <a:pt x="2" y="180"/>
                      </a:lnTo>
                      <a:lnTo>
                        <a:pt x="4" y="186"/>
                      </a:lnTo>
                      <a:lnTo>
                        <a:pt x="8" y="192"/>
                      </a:lnTo>
                      <a:lnTo>
                        <a:pt x="10" y="198"/>
                      </a:lnTo>
                      <a:lnTo>
                        <a:pt x="12" y="204"/>
                      </a:lnTo>
                      <a:lnTo>
                        <a:pt x="16" y="210"/>
                      </a:lnTo>
                      <a:lnTo>
                        <a:pt x="18" y="218"/>
                      </a:lnTo>
                      <a:lnTo>
                        <a:pt x="20" y="226"/>
                      </a:lnTo>
                      <a:lnTo>
                        <a:pt x="20" y="256"/>
                      </a:lnTo>
                      <a:lnTo>
                        <a:pt x="18" y="260"/>
                      </a:lnTo>
                      <a:lnTo>
                        <a:pt x="16" y="266"/>
                      </a:lnTo>
                      <a:lnTo>
                        <a:pt x="14" y="270"/>
                      </a:lnTo>
                      <a:lnTo>
                        <a:pt x="12" y="274"/>
                      </a:lnTo>
                      <a:lnTo>
                        <a:pt x="16" y="280"/>
                      </a:lnTo>
                      <a:lnTo>
                        <a:pt x="18" y="292"/>
                      </a:lnTo>
                      <a:lnTo>
                        <a:pt x="24" y="300"/>
                      </a:lnTo>
                      <a:lnTo>
                        <a:pt x="26" y="308"/>
                      </a:lnTo>
                      <a:lnTo>
                        <a:pt x="24" y="310"/>
                      </a:lnTo>
                      <a:lnTo>
                        <a:pt x="22" y="312"/>
                      </a:lnTo>
                      <a:lnTo>
                        <a:pt x="20" y="316"/>
                      </a:lnTo>
                      <a:lnTo>
                        <a:pt x="18" y="322"/>
                      </a:lnTo>
                      <a:lnTo>
                        <a:pt x="20" y="336"/>
                      </a:lnTo>
                      <a:lnTo>
                        <a:pt x="26" y="348"/>
                      </a:lnTo>
                      <a:lnTo>
                        <a:pt x="30" y="362"/>
                      </a:lnTo>
                      <a:lnTo>
                        <a:pt x="32" y="370"/>
                      </a:lnTo>
                      <a:lnTo>
                        <a:pt x="30" y="374"/>
                      </a:lnTo>
                      <a:lnTo>
                        <a:pt x="26" y="374"/>
                      </a:lnTo>
                      <a:lnTo>
                        <a:pt x="38" y="394"/>
                      </a:lnTo>
                      <a:lnTo>
                        <a:pt x="46" y="408"/>
                      </a:lnTo>
                      <a:lnTo>
                        <a:pt x="50" y="412"/>
                      </a:lnTo>
                      <a:lnTo>
                        <a:pt x="54" y="414"/>
                      </a:lnTo>
                      <a:lnTo>
                        <a:pt x="52" y="418"/>
                      </a:lnTo>
                      <a:lnTo>
                        <a:pt x="50" y="422"/>
                      </a:lnTo>
                      <a:lnTo>
                        <a:pt x="52" y="432"/>
                      </a:lnTo>
                      <a:lnTo>
                        <a:pt x="54" y="438"/>
                      </a:lnTo>
                      <a:lnTo>
                        <a:pt x="58" y="446"/>
                      </a:lnTo>
                      <a:lnTo>
                        <a:pt x="58" y="456"/>
                      </a:lnTo>
                      <a:lnTo>
                        <a:pt x="58" y="462"/>
                      </a:lnTo>
                      <a:lnTo>
                        <a:pt x="56" y="464"/>
                      </a:lnTo>
                      <a:lnTo>
                        <a:pt x="54" y="468"/>
                      </a:lnTo>
                      <a:lnTo>
                        <a:pt x="52" y="472"/>
                      </a:lnTo>
                      <a:lnTo>
                        <a:pt x="54" y="474"/>
                      </a:lnTo>
                      <a:lnTo>
                        <a:pt x="54" y="476"/>
                      </a:lnTo>
                      <a:lnTo>
                        <a:pt x="56" y="480"/>
                      </a:lnTo>
                      <a:lnTo>
                        <a:pt x="56" y="484"/>
                      </a:lnTo>
                      <a:lnTo>
                        <a:pt x="54" y="494"/>
                      </a:lnTo>
                      <a:lnTo>
                        <a:pt x="52" y="504"/>
                      </a:lnTo>
                      <a:lnTo>
                        <a:pt x="54" y="510"/>
                      </a:lnTo>
                      <a:lnTo>
                        <a:pt x="56" y="514"/>
                      </a:lnTo>
                      <a:lnTo>
                        <a:pt x="64" y="520"/>
                      </a:lnTo>
                      <a:lnTo>
                        <a:pt x="70" y="524"/>
                      </a:lnTo>
                      <a:lnTo>
                        <a:pt x="78" y="528"/>
                      </a:lnTo>
                      <a:lnTo>
                        <a:pt x="84" y="534"/>
                      </a:lnTo>
                      <a:lnTo>
                        <a:pt x="86" y="540"/>
                      </a:lnTo>
                      <a:lnTo>
                        <a:pt x="88" y="546"/>
                      </a:lnTo>
                      <a:lnTo>
                        <a:pt x="92" y="552"/>
                      </a:lnTo>
                      <a:lnTo>
                        <a:pt x="140" y="552"/>
                      </a:lnTo>
                      <a:lnTo>
                        <a:pt x="128" y="532"/>
                      </a:lnTo>
                      <a:lnTo>
                        <a:pt x="124" y="526"/>
                      </a:lnTo>
                      <a:lnTo>
                        <a:pt x="124" y="522"/>
                      </a:lnTo>
                      <a:lnTo>
                        <a:pt x="124" y="518"/>
                      </a:lnTo>
                      <a:lnTo>
                        <a:pt x="124" y="516"/>
                      </a:lnTo>
                      <a:lnTo>
                        <a:pt x="124" y="514"/>
                      </a:lnTo>
                      <a:lnTo>
                        <a:pt x="128" y="512"/>
                      </a:lnTo>
                      <a:lnTo>
                        <a:pt x="134" y="508"/>
                      </a:lnTo>
                      <a:lnTo>
                        <a:pt x="138" y="504"/>
                      </a:lnTo>
                      <a:lnTo>
                        <a:pt x="134" y="502"/>
                      </a:lnTo>
                      <a:lnTo>
                        <a:pt x="134" y="500"/>
                      </a:lnTo>
                      <a:lnTo>
                        <a:pt x="134" y="494"/>
                      </a:lnTo>
                      <a:lnTo>
                        <a:pt x="136" y="490"/>
                      </a:lnTo>
                      <a:lnTo>
                        <a:pt x="142" y="484"/>
                      </a:lnTo>
                      <a:lnTo>
                        <a:pt x="150" y="478"/>
                      </a:lnTo>
                      <a:lnTo>
                        <a:pt x="152" y="474"/>
                      </a:lnTo>
                      <a:lnTo>
                        <a:pt x="152" y="470"/>
                      </a:lnTo>
                      <a:lnTo>
                        <a:pt x="152" y="464"/>
                      </a:lnTo>
                      <a:lnTo>
                        <a:pt x="148" y="460"/>
                      </a:lnTo>
                      <a:lnTo>
                        <a:pt x="148" y="458"/>
                      </a:lnTo>
                      <a:lnTo>
                        <a:pt x="140" y="456"/>
                      </a:lnTo>
                      <a:lnTo>
                        <a:pt x="128" y="450"/>
                      </a:lnTo>
                      <a:lnTo>
                        <a:pt x="118" y="444"/>
                      </a:lnTo>
                      <a:lnTo>
                        <a:pt x="116" y="442"/>
                      </a:lnTo>
                      <a:lnTo>
                        <a:pt x="114" y="440"/>
                      </a:lnTo>
                      <a:lnTo>
                        <a:pt x="116" y="436"/>
                      </a:lnTo>
                      <a:lnTo>
                        <a:pt x="118" y="432"/>
                      </a:lnTo>
                      <a:lnTo>
                        <a:pt x="124" y="424"/>
                      </a:lnTo>
                      <a:lnTo>
                        <a:pt x="134" y="418"/>
                      </a:lnTo>
                      <a:lnTo>
                        <a:pt x="140" y="410"/>
                      </a:lnTo>
                      <a:lnTo>
                        <a:pt x="138" y="404"/>
                      </a:lnTo>
                      <a:lnTo>
                        <a:pt x="136" y="396"/>
                      </a:lnTo>
                      <a:lnTo>
                        <a:pt x="138" y="390"/>
                      </a:lnTo>
                      <a:lnTo>
                        <a:pt x="140" y="388"/>
                      </a:lnTo>
                      <a:lnTo>
                        <a:pt x="144" y="386"/>
                      </a:lnTo>
                      <a:lnTo>
                        <a:pt x="140" y="380"/>
                      </a:lnTo>
                      <a:lnTo>
                        <a:pt x="136" y="374"/>
                      </a:lnTo>
                      <a:lnTo>
                        <a:pt x="142" y="378"/>
                      </a:lnTo>
                      <a:lnTo>
                        <a:pt x="144" y="380"/>
                      </a:lnTo>
                      <a:lnTo>
                        <a:pt x="148" y="382"/>
                      </a:lnTo>
                      <a:lnTo>
                        <a:pt x="152" y="380"/>
                      </a:lnTo>
                      <a:lnTo>
                        <a:pt x="152" y="374"/>
                      </a:lnTo>
                      <a:lnTo>
                        <a:pt x="152" y="368"/>
                      </a:lnTo>
                      <a:lnTo>
                        <a:pt x="146" y="366"/>
                      </a:lnTo>
                      <a:lnTo>
                        <a:pt x="140" y="368"/>
                      </a:lnTo>
                      <a:lnTo>
                        <a:pt x="134" y="370"/>
                      </a:lnTo>
                      <a:lnTo>
                        <a:pt x="126" y="360"/>
                      </a:lnTo>
                      <a:lnTo>
                        <a:pt x="122" y="346"/>
                      </a:lnTo>
                      <a:lnTo>
                        <a:pt x="128" y="346"/>
                      </a:lnTo>
                      <a:lnTo>
                        <a:pt x="136" y="346"/>
                      </a:lnTo>
                      <a:lnTo>
                        <a:pt x="144" y="350"/>
                      </a:lnTo>
                      <a:lnTo>
                        <a:pt x="152" y="350"/>
                      </a:lnTo>
                      <a:lnTo>
                        <a:pt x="158" y="348"/>
                      </a:lnTo>
                      <a:lnTo>
                        <a:pt x="164" y="344"/>
                      </a:lnTo>
                      <a:lnTo>
                        <a:pt x="160" y="340"/>
                      </a:lnTo>
                      <a:lnTo>
                        <a:pt x="156" y="336"/>
                      </a:lnTo>
                      <a:lnTo>
                        <a:pt x="156" y="334"/>
                      </a:lnTo>
                      <a:lnTo>
                        <a:pt x="156" y="326"/>
                      </a:lnTo>
                      <a:lnTo>
                        <a:pt x="162" y="320"/>
                      </a:lnTo>
                      <a:lnTo>
                        <a:pt x="168" y="314"/>
                      </a:lnTo>
                      <a:lnTo>
                        <a:pt x="176" y="312"/>
                      </a:lnTo>
                      <a:lnTo>
                        <a:pt x="192" y="308"/>
                      </a:lnTo>
                      <a:lnTo>
                        <a:pt x="206" y="306"/>
                      </a:lnTo>
                      <a:lnTo>
                        <a:pt x="210" y="304"/>
                      </a:lnTo>
                      <a:lnTo>
                        <a:pt x="216" y="300"/>
                      </a:lnTo>
                      <a:lnTo>
                        <a:pt x="224" y="290"/>
                      </a:lnTo>
                      <a:lnTo>
                        <a:pt x="230" y="280"/>
                      </a:lnTo>
                      <a:lnTo>
                        <a:pt x="232" y="268"/>
                      </a:lnTo>
                      <a:lnTo>
                        <a:pt x="230" y="262"/>
                      </a:lnTo>
                      <a:lnTo>
                        <a:pt x="226" y="258"/>
                      </a:lnTo>
                      <a:lnTo>
                        <a:pt x="222" y="254"/>
                      </a:lnTo>
                      <a:lnTo>
                        <a:pt x="220" y="250"/>
                      </a:lnTo>
                      <a:lnTo>
                        <a:pt x="220" y="248"/>
                      </a:lnTo>
                      <a:lnTo>
                        <a:pt x="220" y="242"/>
                      </a:lnTo>
                      <a:lnTo>
                        <a:pt x="206" y="232"/>
                      </a:lnTo>
                      <a:lnTo>
                        <a:pt x="198" y="226"/>
                      </a:lnTo>
                      <a:lnTo>
                        <a:pt x="194" y="220"/>
                      </a:lnTo>
                      <a:lnTo>
                        <a:pt x="196" y="154"/>
                      </a:ln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44" y="78"/>
                      </a:lnTo>
                      <a:lnTo>
                        <a:pt x="246" y="88"/>
                      </a:lnTo>
                      <a:lnTo>
                        <a:pt x="246" y="92"/>
                      </a:lnTo>
                      <a:lnTo>
                        <a:pt x="244" y="96"/>
                      </a:lnTo>
                      <a:lnTo>
                        <a:pt x="238" y="102"/>
                      </a:lnTo>
                      <a:lnTo>
                        <a:pt x="224" y="108"/>
                      </a:lnTo>
                      <a:lnTo>
                        <a:pt x="216" y="116"/>
                      </a:lnTo>
                      <a:lnTo>
                        <a:pt x="206" y="128"/>
                      </a:lnTo>
                      <a:lnTo>
                        <a:pt x="200" y="142"/>
                      </a:lnTo>
                      <a:lnTo>
                        <a:pt x="196" y="148"/>
                      </a:lnTo>
                      <a:lnTo>
                        <a:pt x="196" y="154"/>
                      </a:lnTo>
                      <a:lnTo>
                        <a:pt x="194" y="220"/>
                      </a:lnTo>
                      <a:lnTo>
                        <a:pt x="196" y="15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7" name="Freeform 99">
                  <a:extLst>
                    <a:ext uri="{FF2B5EF4-FFF2-40B4-BE49-F238E27FC236}">
                      <a16:creationId xmlns:a16="http://schemas.microsoft.com/office/drawing/2014/main" id="{19581D33-4AD9-4D8F-BCFB-44B021CD825B}"/>
                    </a:ext>
                  </a:extLst>
                </p:cNvPr>
                <p:cNvSpPr>
                  <a:spLocks/>
                </p:cNvSpPr>
                <p:nvPr/>
              </p:nvSpPr>
              <p:spPr bwMode="ltGray">
                <a:xfrm>
                  <a:off x="1577" y="2472"/>
                  <a:ext cx="192" cy="678"/>
                </a:xfrm>
                <a:custGeom>
                  <a:avLst/>
                  <a:gdLst/>
                  <a:ahLst/>
                  <a:cxnLst>
                    <a:cxn ang="0">
                      <a:pos x="120" y="612"/>
                    </a:cxn>
                    <a:cxn ang="0">
                      <a:pos x="98" y="592"/>
                    </a:cxn>
                    <a:cxn ang="0">
                      <a:pos x="88" y="566"/>
                    </a:cxn>
                    <a:cxn ang="0">
                      <a:pos x="88" y="546"/>
                    </a:cxn>
                    <a:cxn ang="0">
                      <a:pos x="92" y="534"/>
                    </a:cxn>
                    <a:cxn ang="0">
                      <a:pos x="86" y="504"/>
                    </a:cxn>
                    <a:cxn ang="0">
                      <a:pos x="84" y="484"/>
                    </a:cxn>
                    <a:cxn ang="0">
                      <a:pos x="64" y="446"/>
                    </a:cxn>
                    <a:cxn ang="0">
                      <a:pos x="54" y="408"/>
                    </a:cxn>
                    <a:cxn ang="0">
                      <a:pos x="58" y="382"/>
                    </a:cxn>
                    <a:cxn ang="0">
                      <a:pos x="50" y="352"/>
                    </a:cxn>
                    <a:cxn ang="0">
                      <a:pos x="52" y="332"/>
                    </a:cxn>
                    <a:cxn ang="0">
                      <a:pos x="50" y="282"/>
                    </a:cxn>
                    <a:cxn ang="0">
                      <a:pos x="38" y="258"/>
                    </a:cxn>
                    <a:cxn ang="0">
                      <a:pos x="38" y="234"/>
                    </a:cxn>
                    <a:cxn ang="0">
                      <a:pos x="36" y="212"/>
                    </a:cxn>
                    <a:cxn ang="0">
                      <a:pos x="50" y="172"/>
                    </a:cxn>
                    <a:cxn ang="0">
                      <a:pos x="46" y="134"/>
                    </a:cxn>
                    <a:cxn ang="0">
                      <a:pos x="62" y="112"/>
                    </a:cxn>
                    <a:cxn ang="0">
                      <a:pos x="60" y="90"/>
                    </a:cxn>
                    <a:cxn ang="0">
                      <a:pos x="48" y="80"/>
                    </a:cxn>
                    <a:cxn ang="0">
                      <a:pos x="34" y="52"/>
                    </a:cxn>
                    <a:cxn ang="0">
                      <a:pos x="14" y="0"/>
                    </a:cxn>
                    <a:cxn ang="0">
                      <a:pos x="0" y="8"/>
                    </a:cxn>
                    <a:cxn ang="0">
                      <a:pos x="14" y="66"/>
                    </a:cxn>
                    <a:cxn ang="0">
                      <a:pos x="16" y="106"/>
                    </a:cxn>
                    <a:cxn ang="0">
                      <a:pos x="10" y="192"/>
                    </a:cxn>
                    <a:cxn ang="0">
                      <a:pos x="18" y="210"/>
                    </a:cxn>
                    <a:cxn ang="0">
                      <a:pos x="14" y="218"/>
                    </a:cxn>
                    <a:cxn ang="0">
                      <a:pos x="24" y="286"/>
                    </a:cxn>
                    <a:cxn ang="0">
                      <a:pos x="22" y="326"/>
                    </a:cxn>
                    <a:cxn ang="0">
                      <a:pos x="12" y="350"/>
                    </a:cxn>
                    <a:cxn ang="0">
                      <a:pos x="18" y="372"/>
                    </a:cxn>
                    <a:cxn ang="0">
                      <a:pos x="26" y="418"/>
                    </a:cxn>
                    <a:cxn ang="0">
                      <a:pos x="40" y="462"/>
                    </a:cxn>
                    <a:cxn ang="0">
                      <a:pos x="44" y="448"/>
                    </a:cxn>
                    <a:cxn ang="0">
                      <a:pos x="52" y="442"/>
                    </a:cxn>
                    <a:cxn ang="0">
                      <a:pos x="56" y="480"/>
                    </a:cxn>
                    <a:cxn ang="0">
                      <a:pos x="48" y="490"/>
                    </a:cxn>
                    <a:cxn ang="0">
                      <a:pos x="46" y="506"/>
                    </a:cxn>
                    <a:cxn ang="0">
                      <a:pos x="46" y="524"/>
                    </a:cxn>
                    <a:cxn ang="0">
                      <a:pos x="58" y="540"/>
                    </a:cxn>
                    <a:cxn ang="0">
                      <a:pos x="54" y="560"/>
                    </a:cxn>
                    <a:cxn ang="0">
                      <a:pos x="66" y="582"/>
                    </a:cxn>
                    <a:cxn ang="0">
                      <a:pos x="96" y="606"/>
                    </a:cxn>
                    <a:cxn ang="0">
                      <a:pos x="96" y="630"/>
                    </a:cxn>
                    <a:cxn ang="0">
                      <a:pos x="156" y="664"/>
                    </a:cxn>
                    <a:cxn ang="0">
                      <a:pos x="172" y="672"/>
                    </a:cxn>
                  </a:cxnLst>
                  <a:rect l="0" t="0" r="r" b="b"/>
                  <a:pathLst>
                    <a:path w="192" h="678">
                      <a:moveTo>
                        <a:pt x="174" y="624"/>
                      </a:moveTo>
                      <a:lnTo>
                        <a:pt x="126" y="624"/>
                      </a:lnTo>
                      <a:lnTo>
                        <a:pt x="122" y="618"/>
                      </a:lnTo>
                      <a:lnTo>
                        <a:pt x="120" y="612"/>
                      </a:lnTo>
                      <a:lnTo>
                        <a:pt x="118" y="606"/>
                      </a:lnTo>
                      <a:lnTo>
                        <a:pt x="112" y="600"/>
                      </a:lnTo>
                      <a:lnTo>
                        <a:pt x="104" y="596"/>
                      </a:lnTo>
                      <a:lnTo>
                        <a:pt x="98" y="592"/>
                      </a:lnTo>
                      <a:lnTo>
                        <a:pt x="90" y="586"/>
                      </a:lnTo>
                      <a:lnTo>
                        <a:pt x="88" y="582"/>
                      </a:lnTo>
                      <a:lnTo>
                        <a:pt x="86" y="576"/>
                      </a:lnTo>
                      <a:lnTo>
                        <a:pt x="88" y="566"/>
                      </a:lnTo>
                      <a:lnTo>
                        <a:pt x="90" y="556"/>
                      </a:lnTo>
                      <a:lnTo>
                        <a:pt x="90" y="552"/>
                      </a:lnTo>
                      <a:lnTo>
                        <a:pt x="88" y="548"/>
                      </a:lnTo>
                      <a:lnTo>
                        <a:pt x="88" y="546"/>
                      </a:lnTo>
                      <a:lnTo>
                        <a:pt x="86" y="544"/>
                      </a:lnTo>
                      <a:lnTo>
                        <a:pt x="88" y="540"/>
                      </a:lnTo>
                      <a:lnTo>
                        <a:pt x="90" y="536"/>
                      </a:lnTo>
                      <a:lnTo>
                        <a:pt x="92" y="534"/>
                      </a:lnTo>
                      <a:lnTo>
                        <a:pt x="92" y="528"/>
                      </a:lnTo>
                      <a:lnTo>
                        <a:pt x="92" y="518"/>
                      </a:lnTo>
                      <a:lnTo>
                        <a:pt x="88" y="510"/>
                      </a:lnTo>
                      <a:lnTo>
                        <a:pt x="86" y="504"/>
                      </a:lnTo>
                      <a:lnTo>
                        <a:pt x="84" y="494"/>
                      </a:lnTo>
                      <a:lnTo>
                        <a:pt x="86" y="490"/>
                      </a:lnTo>
                      <a:lnTo>
                        <a:pt x="88" y="486"/>
                      </a:lnTo>
                      <a:lnTo>
                        <a:pt x="84" y="484"/>
                      </a:lnTo>
                      <a:lnTo>
                        <a:pt x="80" y="480"/>
                      </a:lnTo>
                      <a:lnTo>
                        <a:pt x="72" y="466"/>
                      </a:lnTo>
                      <a:lnTo>
                        <a:pt x="60" y="446"/>
                      </a:lnTo>
                      <a:lnTo>
                        <a:pt x="64" y="446"/>
                      </a:lnTo>
                      <a:lnTo>
                        <a:pt x="66" y="442"/>
                      </a:lnTo>
                      <a:lnTo>
                        <a:pt x="64" y="434"/>
                      </a:lnTo>
                      <a:lnTo>
                        <a:pt x="60" y="420"/>
                      </a:lnTo>
                      <a:lnTo>
                        <a:pt x="54" y="408"/>
                      </a:lnTo>
                      <a:lnTo>
                        <a:pt x="52" y="394"/>
                      </a:lnTo>
                      <a:lnTo>
                        <a:pt x="54" y="388"/>
                      </a:lnTo>
                      <a:lnTo>
                        <a:pt x="56" y="384"/>
                      </a:lnTo>
                      <a:lnTo>
                        <a:pt x="58" y="382"/>
                      </a:lnTo>
                      <a:lnTo>
                        <a:pt x="60" y="380"/>
                      </a:lnTo>
                      <a:lnTo>
                        <a:pt x="58" y="372"/>
                      </a:lnTo>
                      <a:lnTo>
                        <a:pt x="52" y="364"/>
                      </a:lnTo>
                      <a:lnTo>
                        <a:pt x="50" y="352"/>
                      </a:lnTo>
                      <a:lnTo>
                        <a:pt x="46" y="346"/>
                      </a:lnTo>
                      <a:lnTo>
                        <a:pt x="48" y="342"/>
                      </a:lnTo>
                      <a:lnTo>
                        <a:pt x="50" y="338"/>
                      </a:lnTo>
                      <a:lnTo>
                        <a:pt x="52" y="332"/>
                      </a:lnTo>
                      <a:lnTo>
                        <a:pt x="54" y="328"/>
                      </a:lnTo>
                      <a:lnTo>
                        <a:pt x="54" y="298"/>
                      </a:lnTo>
                      <a:lnTo>
                        <a:pt x="52" y="290"/>
                      </a:lnTo>
                      <a:lnTo>
                        <a:pt x="50" y="282"/>
                      </a:lnTo>
                      <a:lnTo>
                        <a:pt x="46" y="276"/>
                      </a:lnTo>
                      <a:lnTo>
                        <a:pt x="44" y="270"/>
                      </a:lnTo>
                      <a:lnTo>
                        <a:pt x="42" y="264"/>
                      </a:lnTo>
                      <a:lnTo>
                        <a:pt x="38" y="258"/>
                      </a:lnTo>
                      <a:lnTo>
                        <a:pt x="36" y="252"/>
                      </a:lnTo>
                      <a:lnTo>
                        <a:pt x="34" y="246"/>
                      </a:lnTo>
                      <a:lnTo>
                        <a:pt x="36" y="242"/>
                      </a:lnTo>
                      <a:lnTo>
                        <a:pt x="38" y="234"/>
                      </a:lnTo>
                      <a:lnTo>
                        <a:pt x="42" y="224"/>
                      </a:lnTo>
                      <a:lnTo>
                        <a:pt x="42" y="218"/>
                      </a:lnTo>
                      <a:lnTo>
                        <a:pt x="38" y="216"/>
                      </a:lnTo>
                      <a:lnTo>
                        <a:pt x="36" y="212"/>
                      </a:lnTo>
                      <a:lnTo>
                        <a:pt x="34" y="208"/>
                      </a:lnTo>
                      <a:lnTo>
                        <a:pt x="36" y="194"/>
                      </a:lnTo>
                      <a:lnTo>
                        <a:pt x="42" y="184"/>
                      </a:lnTo>
                      <a:lnTo>
                        <a:pt x="50" y="172"/>
                      </a:lnTo>
                      <a:lnTo>
                        <a:pt x="54" y="164"/>
                      </a:lnTo>
                      <a:lnTo>
                        <a:pt x="50" y="158"/>
                      </a:lnTo>
                      <a:lnTo>
                        <a:pt x="48" y="152"/>
                      </a:lnTo>
                      <a:lnTo>
                        <a:pt x="46" y="134"/>
                      </a:lnTo>
                      <a:lnTo>
                        <a:pt x="48" y="126"/>
                      </a:lnTo>
                      <a:lnTo>
                        <a:pt x="50" y="122"/>
                      </a:lnTo>
                      <a:lnTo>
                        <a:pt x="56" y="118"/>
                      </a:lnTo>
                      <a:lnTo>
                        <a:pt x="62" y="112"/>
                      </a:lnTo>
                      <a:lnTo>
                        <a:pt x="64" y="106"/>
                      </a:lnTo>
                      <a:lnTo>
                        <a:pt x="64" y="102"/>
                      </a:lnTo>
                      <a:lnTo>
                        <a:pt x="62" y="88"/>
                      </a:lnTo>
                      <a:lnTo>
                        <a:pt x="60" y="90"/>
                      </a:lnTo>
                      <a:lnTo>
                        <a:pt x="56" y="90"/>
                      </a:lnTo>
                      <a:lnTo>
                        <a:pt x="52" y="90"/>
                      </a:lnTo>
                      <a:lnTo>
                        <a:pt x="50" y="86"/>
                      </a:lnTo>
                      <a:lnTo>
                        <a:pt x="48" y="80"/>
                      </a:lnTo>
                      <a:lnTo>
                        <a:pt x="42" y="60"/>
                      </a:lnTo>
                      <a:lnTo>
                        <a:pt x="40" y="56"/>
                      </a:lnTo>
                      <a:lnTo>
                        <a:pt x="36" y="54"/>
                      </a:lnTo>
                      <a:lnTo>
                        <a:pt x="34" y="52"/>
                      </a:lnTo>
                      <a:lnTo>
                        <a:pt x="32" y="50"/>
                      </a:lnTo>
                      <a:lnTo>
                        <a:pt x="28" y="20"/>
                      </a:lnTo>
                      <a:lnTo>
                        <a:pt x="22" y="8"/>
                      </a:lnTo>
                      <a:lnTo>
                        <a:pt x="14" y="0"/>
                      </a:lnTo>
                      <a:lnTo>
                        <a:pt x="12" y="0"/>
                      </a:lnTo>
                      <a:lnTo>
                        <a:pt x="8" y="4"/>
                      </a:lnTo>
                      <a:lnTo>
                        <a:pt x="4" y="6"/>
                      </a:lnTo>
                      <a:lnTo>
                        <a:pt x="0" y="8"/>
                      </a:lnTo>
                      <a:lnTo>
                        <a:pt x="4" y="18"/>
                      </a:lnTo>
                      <a:lnTo>
                        <a:pt x="8" y="32"/>
                      </a:lnTo>
                      <a:lnTo>
                        <a:pt x="12" y="48"/>
                      </a:lnTo>
                      <a:lnTo>
                        <a:pt x="14" y="66"/>
                      </a:lnTo>
                      <a:lnTo>
                        <a:pt x="10" y="80"/>
                      </a:lnTo>
                      <a:lnTo>
                        <a:pt x="8" y="96"/>
                      </a:lnTo>
                      <a:lnTo>
                        <a:pt x="12" y="102"/>
                      </a:lnTo>
                      <a:lnTo>
                        <a:pt x="16" y="106"/>
                      </a:lnTo>
                      <a:lnTo>
                        <a:pt x="18" y="118"/>
                      </a:lnTo>
                      <a:lnTo>
                        <a:pt x="18" y="134"/>
                      </a:lnTo>
                      <a:lnTo>
                        <a:pt x="16" y="162"/>
                      </a:lnTo>
                      <a:lnTo>
                        <a:pt x="10" y="192"/>
                      </a:lnTo>
                      <a:lnTo>
                        <a:pt x="12" y="198"/>
                      </a:lnTo>
                      <a:lnTo>
                        <a:pt x="14" y="202"/>
                      </a:lnTo>
                      <a:lnTo>
                        <a:pt x="16" y="206"/>
                      </a:lnTo>
                      <a:lnTo>
                        <a:pt x="18" y="210"/>
                      </a:lnTo>
                      <a:lnTo>
                        <a:pt x="18" y="214"/>
                      </a:lnTo>
                      <a:lnTo>
                        <a:pt x="16" y="214"/>
                      </a:lnTo>
                      <a:lnTo>
                        <a:pt x="14" y="216"/>
                      </a:lnTo>
                      <a:lnTo>
                        <a:pt x="14" y="218"/>
                      </a:lnTo>
                      <a:lnTo>
                        <a:pt x="14" y="236"/>
                      </a:lnTo>
                      <a:lnTo>
                        <a:pt x="20" y="252"/>
                      </a:lnTo>
                      <a:lnTo>
                        <a:pt x="22" y="268"/>
                      </a:lnTo>
                      <a:lnTo>
                        <a:pt x="24" y="286"/>
                      </a:lnTo>
                      <a:lnTo>
                        <a:pt x="22" y="302"/>
                      </a:lnTo>
                      <a:lnTo>
                        <a:pt x="22" y="310"/>
                      </a:lnTo>
                      <a:lnTo>
                        <a:pt x="20" y="318"/>
                      </a:lnTo>
                      <a:lnTo>
                        <a:pt x="22" y="326"/>
                      </a:lnTo>
                      <a:lnTo>
                        <a:pt x="22" y="332"/>
                      </a:lnTo>
                      <a:lnTo>
                        <a:pt x="20" y="340"/>
                      </a:lnTo>
                      <a:lnTo>
                        <a:pt x="16" y="346"/>
                      </a:lnTo>
                      <a:lnTo>
                        <a:pt x="12" y="350"/>
                      </a:lnTo>
                      <a:lnTo>
                        <a:pt x="10" y="352"/>
                      </a:lnTo>
                      <a:lnTo>
                        <a:pt x="10" y="358"/>
                      </a:lnTo>
                      <a:lnTo>
                        <a:pt x="12" y="362"/>
                      </a:lnTo>
                      <a:lnTo>
                        <a:pt x="18" y="372"/>
                      </a:lnTo>
                      <a:lnTo>
                        <a:pt x="22" y="380"/>
                      </a:lnTo>
                      <a:lnTo>
                        <a:pt x="24" y="388"/>
                      </a:lnTo>
                      <a:lnTo>
                        <a:pt x="24" y="404"/>
                      </a:lnTo>
                      <a:lnTo>
                        <a:pt x="26" y="418"/>
                      </a:lnTo>
                      <a:lnTo>
                        <a:pt x="28" y="436"/>
                      </a:lnTo>
                      <a:lnTo>
                        <a:pt x="34" y="456"/>
                      </a:lnTo>
                      <a:lnTo>
                        <a:pt x="36" y="462"/>
                      </a:lnTo>
                      <a:lnTo>
                        <a:pt x="40" y="462"/>
                      </a:lnTo>
                      <a:lnTo>
                        <a:pt x="44" y="462"/>
                      </a:lnTo>
                      <a:lnTo>
                        <a:pt x="46" y="462"/>
                      </a:lnTo>
                      <a:lnTo>
                        <a:pt x="46" y="460"/>
                      </a:lnTo>
                      <a:lnTo>
                        <a:pt x="44" y="448"/>
                      </a:lnTo>
                      <a:lnTo>
                        <a:pt x="40" y="436"/>
                      </a:lnTo>
                      <a:lnTo>
                        <a:pt x="44" y="434"/>
                      </a:lnTo>
                      <a:lnTo>
                        <a:pt x="50" y="434"/>
                      </a:lnTo>
                      <a:lnTo>
                        <a:pt x="52" y="442"/>
                      </a:lnTo>
                      <a:lnTo>
                        <a:pt x="52" y="456"/>
                      </a:lnTo>
                      <a:lnTo>
                        <a:pt x="54" y="462"/>
                      </a:lnTo>
                      <a:lnTo>
                        <a:pt x="56" y="466"/>
                      </a:lnTo>
                      <a:lnTo>
                        <a:pt x="56" y="480"/>
                      </a:lnTo>
                      <a:lnTo>
                        <a:pt x="50" y="482"/>
                      </a:lnTo>
                      <a:lnTo>
                        <a:pt x="44" y="482"/>
                      </a:lnTo>
                      <a:lnTo>
                        <a:pt x="46" y="486"/>
                      </a:lnTo>
                      <a:lnTo>
                        <a:pt x="48" y="490"/>
                      </a:lnTo>
                      <a:lnTo>
                        <a:pt x="50" y="492"/>
                      </a:lnTo>
                      <a:lnTo>
                        <a:pt x="50" y="496"/>
                      </a:lnTo>
                      <a:lnTo>
                        <a:pt x="50" y="502"/>
                      </a:lnTo>
                      <a:lnTo>
                        <a:pt x="46" y="506"/>
                      </a:lnTo>
                      <a:lnTo>
                        <a:pt x="42" y="512"/>
                      </a:lnTo>
                      <a:lnTo>
                        <a:pt x="40" y="518"/>
                      </a:lnTo>
                      <a:lnTo>
                        <a:pt x="42" y="522"/>
                      </a:lnTo>
                      <a:lnTo>
                        <a:pt x="46" y="524"/>
                      </a:lnTo>
                      <a:lnTo>
                        <a:pt x="56" y="526"/>
                      </a:lnTo>
                      <a:lnTo>
                        <a:pt x="54" y="530"/>
                      </a:lnTo>
                      <a:lnTo>
                        <a:pt x="56" y="534"/>
                      </a:lnTo>
                      <a:lnTo>
                        <a:pt x="58" y="540"/>
                      </a:lnTo>
                      <a:lnTo>
                        <a:pt x="58" y="544"/>
                      </a:lnTo>
                      <a:lnTo>
                        <a:pt x="50" y="544"/>
                      </a:lnTo>
                      <a:lnTo>
                        <a:pt x="50" y="554"/>
                      </a:lnTo>
                      <a:lnTo>
                        <a:pt x="54" y="560"/>
                      </a:lnTo>
                      <a:lnTo>
                        <a:pt x="62" y="568"/>
                      </a:lnTo>
                      <a:lnTo>
                        <a:pt x="62" y="572"/>
                      </a:lnTo>
                      <a:lnTo>
                        <a:pt x="62" y="576"/>
                      </a:lnTo>
                      <a:lnTo>
                        <a:pt x="66" y="582"/>
                      </a:lnTo>
                      <a:lnTo>
                        <a:pt x="74" y="594"/>
                      </a:lnTo>
                      <a:lnTo>
                        <a:pt x="80" y="602"/>
                      </a:lnTo>
                      <a:lnTo>
                        <a:pt x="86" y="606"/>
                      </a:lnTo>
                      <a:lnTo>
                        <a:pt x="96" y="606"/>
                      </a:lnTo>
                      <a:lnTo>
                        <a:pt x="94" y="618"/>
                      </a:lnTo>
                      <a:lnTo>
                        <a:pt x="96" y="622"/>
                      </a:lnTo>
                      <a:lnTo>
                        <a:pt x="100" y="626"/>
                      </a:lnTo>
                      <a:lnTo>
                        <a:pt x="96" y="630"/>
                      </a:lnTo>
                      <a:lnTo>
                        <a:pt x="106" y="640"/>
                      </a:lnTo>
                      <a:lnTo>
                        <a:pt x="122" y="648"/>
                      </a:lnTo>
                      <a:lnTo>
                        <a:pt x="154" y="660"/>
                      </a:lnTo>
                      <a:lnTo>
                        <a:pt x="156" y="664"/>
                      </a:lnTo>
                      <a:lnTo>
                        <a:pt x="158" y="666"/>
                      </a:lnTo>
                      <a:lnTo>
                        <a:pt x="160" y="668"/>
                      </a:lnTo>
                      <a:lnTo>
                        <a:pt x="164" y="670"/>
                      </a:lnTo>
                      <a:lnTo>
                        <a:pt x="172" y="672"/>
                      </a:lnTo>
                      <a:lnTo>
                        <a:pt x="178" y="674"/>
                      </a:lnTo>
                      <a:lnTo>
                        <a:pt x="192" y="678"/>
                      </a:lnTo>
                      <a:lnTo>
                        <a:pt x="174" y="6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8" name="Freeform 100">
                  <a:extLst>
                    <a:ext uri="{FF2B5EF4-FFF2-40B4-BE49-F238E27FC236}">
                      <a16:creationId xmlns:a16="http://schemas.microsoft.com/office/drawing/2014/main" id="{B62CDD71-9622-42E3-B497-F5C76010C004}"/>
                    </a:ext>
                  </a:extLst>
                </p:cNvPr>
                <p:cNvSpPr>
                  <a:spLocks/>
                </p:cNvSpPr>
                <p:nvPr/>
              </p:nvSpPr>
              <p:spPr bwMode="ltGray">
                <a:xfrm>
                  <a:off x="1751" y="3096"/>
                  <a:ext cx="68" cy="56"/>
                </a:xfrm>
                <a:custGeom>
                  <a:avLst/>
                  <a:gdLst/>
                  <a:ahLst/>
                  <a:cxnLst>
                    <a:cxn ang="0">
                      <a:pos x="0" y="0"/>
                    </a:cxn>
                    <a:cxn ang="0">
                      <a:pos x="6" y="6"/>
                    </a:cxn>
                    <a:cxn ang="0">
                      <a:pos x="12" y="14"/>
                    </a:cxn>
                    <a:cxn ang="0">
                      <a:pos x="28" y="26"/>
                    </a:cxn>
                    <a:cxn ang="0">
                      <a:pos x="40" y="30"/>
                    </a:cxn>
                    <a:cxn ang="0">
                      <a:pos x="50" y="32"/>
                    </a:cxn>
                    <a:cxn ang="0">
                      <a:pos x="62" y="36"/>
                    </a:cxn>
                    <a:cxn ang="0">
                      <a:pos x="66" y="38"/>
                    </a:cxn>
                    <a:cxn ang="0">
                      <a:pos x="68" y="42"/>
                    </a:cxn>
                    <a:cxn ang="0">
                      <a:pos x="48" y="52"/>
                    </a:cxn>
                    <a:cxn ang="0">
                      <a:pos x="40" y="54"/>
                    </a:cxn>
                    <a:cxn ang="0">
                      <a:pos x="28" y="56"/>
                    </a:cxn>
                    <a:cxn ang="0">
                      <a:pos x="18" y="54"/>
                    </a:cxn>
                    <a:cxn ang="0">
                      <a:pos x="0" y="0"/>
                    </a:cxn>
                  </a:cxnLst>
                  <a:rect l="0" t="0" r="r" b="b"/>
                  <a:pathLst>
                    <a:path w="68" h="56">
                      <a:moveTo>
                        <a:pt x="0" y="0"/>
                      </a:moveTo>
                      <a:lnTo>
                        <a:pt x="6" y="6"/>
                      </a:lnTo>
                      <a:lnTo>
                        <a:pt x="12" y="14"/>
                      </a:lnTo>
                      <a:lnTo>
                        <a:pt x="28" y="26"/>
                      </a:lnTo>
                      <a:lnTo>
                        <a:pt x="40" y="30"/>
                      </a:lnTo>
                      <a:lnTo>
                        <a:pt x="50" y="32"/>
                      </a:lnTo>
                      <a:lnTo>
                        <a:pt x="62" y="36"/>
                      </a:lnTo>
                      <a:lnTo>
                        <a:pt x="66" y="38"/>
                      </a:lnTo>
                      <a:lnTo>
                        <a:pt x="68" y="42"/>
                      </a:lnTo>
                      <a:lnTo>
                        <a:pt x="48" y="52"/>
                      </a:lnTo>
                      <a:lnTo>
                        <a:pt x="40" y="54"/>
                      </a:lnTo>
                      <a:lnTo>
                        <a:pt x="28" y="56"/>
                      </a:lnTo>
                      <a:lnTo>
                        <a:pt x="18" y="54"/>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39" name="Freeform 101">
                  <a:extLst>
                    <a:ext uri="{FF2B5EF4-FFF2-40B4-BE49-F238E27FC236}">
                      <a16:creationId xmlns:a16="http://schemas.microsoft.com/office/drawing/2014/main" id="{DCCED004-B303-457E-9711-8408E2A4DD1C}"/>
                    </a:ext>
                  </a:extLst>
                </p:cNvPr>
                <p:cNvSpPr>
                  <a:spLocks/>
                </p:cNvSpPr>
                <p:nvPr/>
              </p:nvSpPr>
              <p:spPr bwMode="ltGray">
                <a:xfrm>
                  <a:off x="1429" y="1914"/>
                  <a:ext cx="184" cy="304"/>
                </a:xfrm>
                <a:custGeom>
                  <a:avLst/>
                  <a:gdLst/>
                  <a:ahLst/>
                  <a:cxnLst>
                    <a:cxn ang="0">
                      <a:pos x="6" y="184"/>
                    </a:cxn>
                    <a:cxn ang="0">
                      <a:pos x="18" y="172"/>
                    </a:cxn>
                    <a:cxn ang="0">
                      <a:pos x="28" y="158"/>
                    </a:cxn>
                    <a:cxn ang="0">
                      <a:pos x="26" y="118"/>
                    </a:cxn>
                    <a:cxn ang="0">
                      <a:pos x="22" y="100"/>
                    </a:cxn>
                    <a:cxn ang="0">
                      <a:pos x="16" y="90"/>
                    </a:cxn>
                    <a:cxn ang="0">
                      <a:pos x="26" y="76"/>
                    </a:cxn>
                    <a:cxn ang="0">
                      <a:pos x="32" y="72"/>
                    </a:cxn>
                    <a:cxn ang="0">
                      <a:pos x="46" y="62"/>
                    </a:cxn>
                    <a:cxn ang="0">
                      <a:pos x="56" y="54"/>
                    </a:cxn>
                    <a:cxn ang="0">
                      <a:pos x="60" y="34"/>
                    </a:cxn>
                    <a:cxn ang="0">
                      <a:pos x="72" y="24"/>
                    </a:cxn>
                    <a:cxn ang="0">
                      <a:pos x="86" y="18"/>
                    </a:cxn>
                    <a:cxn ang="0">
                      <a:pos x="118" y="4"/>
                    </a:cxn>
                    <a:cxn ang="0">
                      <a:pos x="128" y="8"/>
                    </a:cxn>
                    <a:cxn ang="0">
                      <a:pos x="118" y="18"/>
                    </a:cxn>
                    <a:cxn ang="0">
                      <a:pos x="94" y="48"/>
                    </a:cxn>
                    <a:cxn ang="0">
                      <a:pos x="98" y="64"/>
                    </a:cxn>
                    <a:cxn ang="0">
                      <a:pos x="106" y="76"/>
                    </a:cxn>
                    <a:cxn ang="0">
                      <a:pos x="102" y="92"/>
                    </a:cxn>
                    <a:cxn ang="0">
                      <a:pos x="112" y="100"/>
                    </a:cxn>
                    <a:cxn ang="0">
                      <a:pos x="142" y="106"/>
                    </a:cxn>
                    <a:cxn ang="0">
                      <a:pos x="152" y="118"/>
                    </a:cxn>
                    <a:cxn ang="0">
                      <a:pos x="170" y="118"/>
                    </a:cxn>
                    <a:cxn ang="0">
                      <a:pos x="176" y="132"/>
                    </a:cxn>
                    <a:cxn ang="0">
                      <a:pos x="174" y="154"/>
                    </a:cxn>
                    <a:cxn ang="0">
                      <a:pos x="182" y="168"/>
                    </a:cxn>
                    <a:cxn ang="0">
                      <a:pos x="178" y="174"/>
                    </a:cxn>
                    <a:cxn ang="0">
                      <a:pos x="184" y="190"/>
                    </a:cxn>
                    <a:cxn ang="0">
                      <a:pos x="148" y="200"/>
                    </a:cxn>
                    <a:cxn ang="0">
                      <a:pos x="146" y="206"/>
                    </a:cxn>
                    <a:cxn ang="0">
                      <a:pos x="152" y="220"/>
                    </a:cxn>
                    <a:cxn ang="0">
                      <a:pos x="140" y="226"/>
                    </a:cxn>
                    <a:cxn ang="0">
                      <a:pos x="142" y="240"/>
                    </a:cxn>
                    <a:cxn ang="0">
                      <a:pos x="146" y="276"/>
                    </a:cxn>
                    <a:cxn ang="0">
                      <a:pos x="132" y="298"/>
                    </a:cxn>
                    <a:cxn ang="0">
                      <a:pos x="136" y="286"/>
                    </a:cxn>
                    <a:cxn ang="0">
                      <a:pos x="134" y="274"/>
                    </a:cxn>
                    <a:cxn ang="0">
                      <a:pos x="122" y="278"/>
                    </a:cxn>
                    <a:cxn ang="0">
                      <a:pos x="114" y="272"/>
                    </a:cxn>
                    <a:cxn ang="0">
                      <a:pos x="106" y="276"/>
                    </a:cxn>
                    <a:cxn ang="0">
                      <a:pos x="86" y="260"/>
                    </a:cxn>
                    <a:cxn ang="0">
                      <a:pos x="68" y="242"/>
                    </a:cxn>
                    <a:cxn ang="0">
                      <a:pos x="52" y="234"/>
                    </a:cxn>
                    <a:cxn ang="0">
                      <a:pos x="36" y="226"/>
                    </a:cxn>
                    <a:cxn ang="0">
                      <a:pos x="0" y="204"/>
                    </a:cxn>
                  </a:cxnLst>
                  <a:rect l="0" t="0" r="r" b="b"/>
                  <a:pathLst>
                    <a:path w="184" h="304">
                      <a:moveTo>
                        <a:pt x="2" y="204"/>
                      </a:moveTo>
                      <a:lnTo>
                        <a:pt x="2" y="194"/>
                      </a:lnTo>
                      <a:lnTo>
                        <a:pt x="6" y="184"/>
                      </a:lnTo>
                      <a:lnTo>
                        <a:pt x="8" y="178"/>
                      </a:lnTo>
                      <a:lnTo>
                        <a:pt x="18" y="176"/>
                      </a:lnTo>
                      <a:lnTo>
                        <a:pt x="18" y="172"/>
                      </a:lnTo>
                      <a:lnTo>
                        <a:pt x="22" y="166"/>
                      </a:lnTo>
                      <a:lnTo>
                        <a:pt x="26" y="162"/>
                      </a:lnTo>
                      <a:lnTo>
                        <a:pt x="28" y="158"/>
                      </a:lnTo>
                      <a:lnTo>
                        <a:pt x="26" y="142"/>
                      </a:lnTo>
                      <a:lnTo>
                        <a:pt x="24" y="124"/>
                      </a:lnTo>
                      <a:lnTo>
                        <a:pt x="26" y="118"/>
                      </a:lnTo>
                      <a:lnTo>
                        <a:pt x="28" y="114"/>
                      </a:lnTo>
                      <a:lnTo>
                        <a:pt x="26" y="106"/>
                      </a:lnTo>
                      <a:lnTo>
                        <a:pt x="22" y="100"/>
                      </a:lnTo>
                      <a:lnTo>
                        <a:pt x="18" y="96"/>
                      </a:lnTo>
                      <a:lnTo>
                        <a:pt x="18" y="90"/>
                      </a:lnTo>
                      <a:lnTo>
                        <a:pt x="16" y="90"/>
                      </a:lnTo>
                      <a:lnTo>
                        <a:pt x="22" y="86"/>
                      </a:lnTo>
                      <a:lnTo>
                        <a:pt x="28" y="82"/>
                      </a:lnTo>
                      <a:lnTo>
                        <a:pt x="26" y="76"/>
                      </a:lnTo>
                      <a:lnTo>
                        <a:pt x="26" y="70"/>
                      </a:lnTo>
                      <a:lnTo>
                        <a:pt x="28" y="68"/>
                      </a:lnTo>
                      <a:lnTo>
                        <a:pt x="32" y="72"/>
                      </a:lnTo>
                      <a:lnTo>
                        <a:pt x="40" y="74"/>
                      </a:lnTo>
                      <a:lnTo>
                        <a:pt x="42" y="64"/>
                      </a:lnTo>
                      <a:lnTo>
                        <a:pt x="46" y="62"/>
                      </a:lnTo>
                      <a:lnTo>
                        <a:pt x="48" y="58"/>
                      </a:lnTo>
                      <a:lnTo>
                        <a:pt x="52" y="58"/>
                      </a:lnTo>
                      <a:lnTo>
                        <a:pt x="56" y="54"/>
                      </a:lnTo>
                      <a:lnTo>
                        <a:pt x="58" y="48"/>
                      </a:lnTo>
                      <a:lnTo>
                        <a:pt x="60" y="42"/>
                      </a:lnTo>
                      <a:lnTo>
                        <a:pt x="60" y="34"/>
                      </a:lnTo>
                      <a:lnTo>
                        <a:pt x="62" y="30"/>
                      </a:lnTo>
                      <a:lnTo>
                        <a:pt x="66" y="26"/>
                      </a:lnTo>
                      <a:lnTo>
                        <a:pt x="72" y="24"/>
                      </a:lnTo>
                      <a:lnTo>
                        <a:pt x="80" y="24"/>
                      </a:lnTo>
                      <a:lnTo>
                        <a:pt x="82" y="20"/>
                      </a:lnTo>
                      <a:lnTo>
                        <a:pt x="86" y="18"/>
                      </a:lnTo>
                      <a:lnTo>
                        <a:pt x="98" y="14"/>
                      </a:lnTo>
                      <a:lnTo>
                        <a:pt x="110" y="10"/>
                      </a:lnTo>
                      <a:lnTo>
                        <a:pt x="118" y="4"/>
                      </a:lnTo>
                      <a:lnTo>
                        <a:pt x="124" y="2"/>
                      </a:lnTo>
                      <a:lnTo>
                        <a:pt x="128" y="0"/>
                      </a:lnTo>
                      <a:lnTo>
                        <a:pt x="128" y="8"/>
                      </a:lnTo>
                      <a:lnTo>
                        <a:pt x="124" y="10"/>
                      </a:lnTo>
                      <a:lnTo>
                        <a:pt x="120" y="14"/>
                      </a:lnTo>
                      <a:lnTo>
                        <a:pt x="118" y="18"/>
                      </a:lnTo>
                      <a:lnTo>
                        <a:pt x="110" y="28"/>
                      </a:lnTo>
                      <a:lnTo>
                        <a:pt x="98" y="40"/>
                      </a:lnTo>
                      <a:lnTo>
                        <a:pt x="94" y="48"/>
                      </a:lnTo>
                      <a:lnTo>
                        <a:pt x="92" y="56"/>
                      </a:lnTo>
                      <a:lnTo>
                        <a:pt x="94" y="62"/>
                      </a:lnTo>
                      <a:lnTo>
                        <a:pt x="98" y="64"/>
                      </a:lnTo>
                      <a:lnTo>
                        <a:pt x="100" y="68"/>
                      </a:lnTo>
                      <a:lnTo>
                        <a:pt x="102" y="72"/>
                      </a:lnTo>
                      <a:lnTo>
                        <a:pt x="106" y="76"/>
                      </a:lnTo>
                      <a:lnTo>
                        <a:pt x="108" y="82"/>
                      </a:lnTo>
                      <a:lnTo>
                        <a:pt x="104" y="88"/>
                      </a:lnTo>
                      <a:lnTo>
                        <a:pt x="102" y="92"/>
                      </a:lnTo>
                      <a:lnTo>
                        <a:pt x="104" y="94"/>
                      </a:lnTo>
                      <a:lnTo>
                        <a:pt x="108" y="98"/>
                      </a:lnTo>
                      <a:lnTo>
                        <a:pt x="112" y="100"/>
                      </a:lnTo>
                      <a:lnTo>
                        <a:pt x="116" y="102"/>
                      </a:lnTo>
                      <a:lnTo>
                        <a:pt x="130" y="104"/>
                      </a:lnTo>
                      <a:lnTo>
                        <a:pt x="142" y="106"/>
                      </a:lnTo>
                      <a:lnTo>
                        <a:pt x="142" y="112"/>
                      </a:lnTo>
                      <a:lnTo>
                        <a:pt x="146" y="116"/>
                      </a:lnTo>
                      <a:lnTo>
                        <a:pt x="152" y="118"/>
                      </a:lnTo>
                      <a:lnTo>
                        <a:pt x="158" y="118"/>
                      </a:lnTo>
                      <a:lnTo>
                        <a:pt x="166" y="118"/>
                      </a:lnTo>
                      <a:lnTo>
                        <a:pt x="170" y="118"/>
                      </a:lnTo>
                      <a:lnTo>
                        <a:pt x="176" y="116"/>
                      </a:lnTo>
                      <a:lnTo>
                        <a:pt x="184" y="116"/>
                      </a:lnTo>
                      <a:lnTo>
                        <a:pt x="176" y="132"/>
                      </a:lnTo>
                      <a:lnTo>
                        <a:pt x="174" y="142"/>
                      </a:lnTo>
                      <a:lnTo>
                        <a:pt x="172" y="148"/>
                      </a:lnTo>
                      <a:lnTo>
                        <a:pt x="174" y="154"/>
                      </a:lnTo>
                      <a:lnTo>
                        <a:pt x="178" y="158"/>
                      </a:lnTo>
                      <a:lnTo>
                        <a:pt x="180" y="162"/>
                      </a:lnTo>
                      <a:lnTo>
                        <a:pt x="182" y="168"/>
                      </a:lnTo>
                      <a:lnTo>
                        <a:pt x="182" y="170"/>
                      </a:lnTo>
                      <a:lnTo>
                        <a:pt x="180" y="174"/>
                      </a:lnTo>
                      <a:lnTo>
                        <a:pt x="178" y="174"/>
                      </a:lnTo>
                      <a:lnTo>
                        <a:pt x="178" y="178"/>
                      </a:lnTo>
                      <a:lnTo>
                        <a:pt x="180" y="182"/>
                      </a:lnTo>
                      <a:lnTo>
                        <a:pt x="184" y="190"/>
                      </a:lnTo>
                      <a:lnTo>
                        <a:pt x="170" y="198"/>
                      </a:lnTo>
                      <a:lnTo>
                        <a:pt x="160" y="200"/>
                      </a:lnTo>
                      <a:lnTo>
                        <a:pt x="148" y="200"/>
                      </a:lnTo>
                      <a:lnTo>
                        <a:pt x="142" y="204"/>
                      </a:lnTo>
                      <a:lnTo>
                        <a:pt x="144" y="204"/>
                      </a:lnTo>
                      <a:lnTo>
                        <a:pt x="146" y="206"/>
                      </a:lnTo>
                      <a:lnTo>
                        <a:pt x="148" y="210"/>
                      </a:lnTo>
                      <a:lnTo>
                        <a:pt x="152" y="212"/>
                      </a:lnTo>
                      <a:lnTo>
                        <a:pt x="152" y="220"/>
                      </a:lnTo>
                      <a:lnTo>
                        <a:pt x="146" y="220"/>
                      </a:lnTo>
                      <a:lnTo>
                        <a:pt x="142" y="222"/>
                      </a:lnTo>
                      <a:lnTo>
                        <a:pt x="140" y="226"/>
                      </a:lnTo>
                      <a:lnTo>
                        <a:pt x="138" y="228"/>
                      </a:lnTo>
                      <a:lnTo>
                        <a:pt x="140" y="234"/>
                      </a:lnTo>
                      <a:lnTo>
                        <a:pt x="142" y="240"/>
                      </a:lnTo>
                      <a:lnTo>
                        <a:pt x="146" y="246"/>
                      </a:lnTo>
                      <a:lnTo>
                        <a:pt x="148" y="252"/>
                      </a:lnTo>
                      <a:lnTo>
                        <a:pt x="146" y="276"/>
                      </a:lnTo>
                      <a:lnTo>
                        <a:pt x="142" y="304"/>
                      </a:lnTo>
                      <a:lnTo>
                        <a:pt x="136" y="300"/>
                      </a:lnTo>
                      <a:lnTo>
                        <a:pt x="132" y="298"/>
                      </a:lnTo>
                      <a:lnTo>
                        <a:pt x="130" y="294"/>
                      </a:lnTo>
                      <a:lnTo>
                        <a:pt x="132" y="290"/>
                      </a:lnTo>
                      <a:lnTo>
                        <a:pt x="136" y="286"/>
                      </a:lnTo>
                      <a:lnTo>
                        <a:pt x="138" y="282"/>
                      </a:lnTo>
                      <a:lnTo>
                        <a:pt x="140" y="278"/>
                      </a:lnTo>
                      <a:lnTo>
                        <a:pt x="134" y="274"/>
                      </a:lnTo>
                      <a:lnTo>
                        <a:pt x="126" y="272"/>
                      </a:lnTo>
                      <a:lnTo>
                        <a:pt x="122" y="274"/>
                      </a:lnTo>
                      <a:lnTo>
                        <a:pt x="122" y="278"/>
                      </a:lnTo>
                      <a:lnTo>
                        <a:pt x="118" y="274"/>
                      </a:lnTo>
                      <a:lnTo>
                        <a:pt x="116" y="272"/>
                      </a:lnTo>
                      <a:lnTo>
                        <a:pt x="114" y="272"/>
                      </a:lnTo>
                      <a:lnTo>
                        <a:pt x="110" y="274"/>
                      </a:lnTo>
                      <a:lnTo>
                        <a:pt x="108" y="276"/>
                      </a:lnTo>
                      <a:lnTo>
                        <a:pt x="106" y="276"/>
                      </a:lnTo>
                      <a:lnTo>
                        <a:pt x="90" y="276"/>
                      </a:lnTo>
                      <a:lnTo>
                        <a:pt x="88" y="268"/>
                      </a:lnTo>
                      <a:lnTo>
                        <a:pt x="86" y="260"/>
                      </a:lnTo>
                      <a:lnTo>
                        <a:pt x="82" y="256"/>
                      </a:lnTo>
                      <a:lnTo>
                        <a:pt x="76" y="248"/>
                      </a:lnTo>
                      <a:lnTo>
                        <a:pt x="68" y="242"/>
                      </a:lnTo>
                      <a:lnTo>
                        <a:pt x="62" y="238"/>
                      </a:lnTo>
                      <a:lnTo>
                        <a:pt x="58" y="234"/>
                      </a:lnTo>
                      <a:lnTo>
                        <a:pt x="52" y="234"/>
                      </a:lnTo>
                      <a:lnTo>
                        <a:pt x="50" y="230"/>
                      </a:lnTo>
                      <a:lnTo>
                        <a:pt x="52" y="228"/>
                      </a:lnTo>
                      <a:lnTo>
                        <a:pt x="36" y="226"/>
                      </a:lnTo>
                      <a:lnTo>
                        <a:pt x="22" y="220"/>
                      </a:lnTo>
                      <a:lnTo>
                        <a:pt x="10" y="212"/>
                      </a:lnTo>
                      <a:lnTo>
                        <a:pt x="0" y="204"/>
                      </a:lnTo>
                      <a:lnTo>
                        <a:pt x="2" y="20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0" name="Group 156">
                <a:extLst>
                  <a:ext uri="{FF2B5EF4-FFF2-40B4-BE49-F238E27FC236}">
                    <a16:creationId xmlns:a16="http://schemas.microsoft.com/office/drawing/2014/main" id="{ADA6CADF-9AE5-48A9-BA25-9913A540BC65}"/>
                  </a:ext>
                </a:extLst>
              </p:cNvPr>
              <p:cNvGrpSpPr>
                <a:grpSpLocks/>
              </p:cNvGrpSpPr>
              <p:nvPr/>
            </p:nvGrpSpPr>
            <p:grpSpPr bwMode="ltGray">
              <a:xfrm>
                <a:off x="3805254" y="1702305"/>
                <a:ext cx="1631715" cy="1720348"/>
                <a:chOff x="2421" y="1456"/>
                <a:chExt cx="1091" cy="1320"/>
              </a:xfrm>
              <a:grpFill/>
            </p:grpSpPr>
            <p:sp>
              <p:nvSpPr>
                <p:cNvPr id="673" name="Freeform 103">
                  <a:extLst>
                    <a:ext uri="{FF2B5EF4-FFF2-40B4-BE49-F238E27FC236}">
                      <a16:creationId xmlns:a16="http://schemas.microsoft.com/office/drawing/2014/main" id="{B80928B5-9646-4038-880B-9A7DAAE2762C}"/>
                    </a:ext>
                  </a:extLst>
                </p:cNvPr>
                <p:cNvSpPr>
                  <a:spLocks/>
                </p:cNvSpPr>
                <p:nvPr/>
              </p:nvSpPr>
              <p:spPr bwMode="ltGray">
                <a:xfrm>
                  <a:off x="3034" y="1718"/>
                  <a:ext cx="264" cy="354"/>
                </a:xfrm>
                <a:custGeom>
                  <a:avLst/>
                  <a:gdLst/>
                  <a:ahLst/>
                  <a:cxnLst>
                    <a:cxn ang="0">
                      <a:pos x="20" y="220"/>
                    </a:cxn>
                    <a:cxn ang="0">
                      <a:pos x="24" y="232"/>
                    </a:cxn>
                    <a:cxn ang="0">
                      <a:pos x="28" y="248"/>
                    </a:cxn>
                    <a:cxn ang="0">
                      <a:pos x="40" y="260"/>
                    </a:cxn>
                    <a:cxn ang="0">
                      <a:pos x="42" y="266"/>
                    </a:cxn>
                    <a:cxn ang="0">
                      <a:pos x="52" y="274"/>
                    </a:cxn>
                    <a:cxn ang="0">
                      <a:pos x="54" y="282"/>
                    </a:cxn>
                    <a:cxn ang="0">
                      <a:pos x="62" y="290"/>
                    </a:cxn>
                    <a:cxn ang="0">
                      <a:pos x="80" y="308"/>
                    </a:cxn>
                    <a:cxn ang="0">
                      <a:pos x="88" y="316"/>
                    </a:cxn>
                    <a:cxn ang="0">
                      <a:pos x="88" y="326"/>
                    </a:cxn>
                    <a:cxn ang="0">
                      <a:pos x="98" y="336"/>
                    </a:cxn>
                    <a:cxn ang="0">
                      <a:pos x="112" y="342"/>
                    </a:cxn>
                    <a:cxn ang="0">
                      <a:pos x="116" y="338"/>
                    </a:cxn>
                    <a:cxn ang="0">
                      <a:pos x="124" y="338"/>
                    </a:cxn>
                    <a:cxn ang="0">
                      <a:pos x="134" y="342"/>
                    </a:cxn>
                    <a:cxn ang="0">
                      <a:pos x="146" y="354"/>
                    </a:cxn>
                    <a:cxn ang="0">
                      <a:pos x="156" y="350"/>
                    </a:cxn>
                    <a:cxn ang="0">
                      <a:pos x="186" y="350"/>
                    </a:cxn>
                    <a:cxn ang="0">
                      <a:pos x="198" y="342"/>
                    </a:cxn>
                    <a:cxn ang="0">
                      <a:pos x="228" y="338"/>
                    </a:cxn>
                    <a:cxn ang="0">
                      <a:pos x="220" y="324"/>
                    </a:cxn>
                    <a:cxn ang="0">
                      <a:pos x="212" y="314"/>
                    </a:cxn>
                    <a:cxn ang="0">
                      <a:pos x="206" y="296"/>
                    </a:cxn>
                    <a:cxn ang="0">
                      <a:pos x="190" y="284"/>
                    </a:cxn>
                    <a:cxn ang="0">
                      <a:pos x="180" y="274"/>
                    </a:cxn>
                    <a:cxn ang="0">
                      <a:pos x="182" y="270"/>
                    </a:cxn>
                    <a:cxn ang="0">
                      <a:pos x="192" y="266"/>
                    </a:cxn>
                    <a:cxn ang="0">
                      <a:pos x="198" y="252"/>
                    </a:cxn>
                    <a:cxn ang="0">
                      <a:pos x="198" y="234"/>
                    </a:cxn>
                    <a:cxn ang="0">
                      <a:pos x="204" y="224"/>
                    </a:cxn>
                    <a:cxn ang="0">
                      <a:pos x="212" y="212"/>
                    </a:cxn>
                    <a:cxn ang="0">
                      <a:pos x="222" y="190"/>
                    </a:cxn>
                    <a:cxn ang="0">
                      <a:pos x="232" y="170"/>
                    </a:cxn>
                    <a:cxn ang="0">
                      <a:pos x="232" y="138"/>
                    </a:cxn>
                    <a:cxn ang="0">
                      <a:pos x="236" y="126"/>
                    </a:cxn>
                    <a:cxn ang="0">
                      <a:pos x="238" y="108"/>
                    </a:cxn>
                    <a:cxn ang="0">
                      <a:pos x="254" y="102"/>
                    </a:cxn>
                    <a:cxn ang="0">
                      <a:pos x="264" y="92"/>
                    </a:cxn>
                    <a:cxn ang="0">
                      <a:pos x="258" y="84"/>
                    </a:cxn>
                    <a:cxn ang="0">
                      <a:pos x="250" y="76"/>
                    </a:cxn>
                    <a:cxn ang="0">
                      <a:pos x="242" y="58"/>
                    </a:cxn>
                    <a:cxn ang="0">
                      <a:pos x="236" y="28"/>
                    </a:cxn>
                    <a:cxn ang="0">
                      <a:pos x="230" y="12"/>
                    </a:cxn>
                    <a:cxn ang="0">
                      <a:pos x="216" y="4"/>
                    </a:cxn>
                    <a:cxn ang="0">
                      <a:pos x="206" y="0"/>
                    </a:cxn>
                    <a:cxn ang="0">
                      <a:pos x="194" y="10"/>
                    </a:cxn>
                    <a:cxn ang="0">
                      <a:pos x="178" y="22"/>
                    </a:cxn>
                    <a:cxn ang="0">
                      <a:pos x="44" y="16"/>
                    </a:cxn>
                    <a:cxn ang="0">
                      <a:pos x="32" y="54"/>
                    </a:cxn>
                    <a:cxn ang="0">
                      <a:pos x="34" y="130"/>
                    </a:cxn>
                    <a:cxn ang="0">
                      <a:pos x="18" y="136"/>
                    </a:cxn>
                    <a:cxn ang="0">
                      <a:pos x="12" y="150"/>
                    </a:cxn>
                    <a:cxn ang="0">
                      <a:pos x="6" y="164"/>
                    </a:cxn>
                    <a:cxn ang="0">
                      <a:pos x="4" y="186"/>
                    </a:cxn>
                    <a:cxn ang="0">
                      <a:pos x="0" y="194"/>
                    </a:cxn>
                    <a:cxn ang="0">
                      <a:pos x="10" y="198"/>
                    </a:cxn>
                    <a:cxn ang="0">
                      <a:pos x="14" y="208"/>
                    </a:cxn>
                    <a:cxn ang="0">
                      <a:pos x="18" y="218"/>
                    </a:cxn>
                  </a:cxnLst>
                  <a:rect l="0" t="0" r="r" b="b"/>
                  <a:pathLst>
                    <a:path w="264" h="354">
                      <a:moveTo>
                        <a:pt x="18" y="220"/>
                      </a:moveTo>
                      <a:lnTo>
                        <a:pt x="20" y="220"/>
                      </a:lnTo>
                      <a:lnTo>
                        <a:pt x="20" y="226"/>
                      </a:lnTo>
                      <a:lnTo>
                        <a:pt x="24" y="232"/>
                      </a:lnTo>
                      <a:lnTo>
                        <a:pt x="26" y="240"/>
                      </a:lnTo>
                      <a:lnTo>
                        <a:pt x="28" y="248"/>
                      </a:lnTo>
                      <a:lnTo>
                        <a:pt x="28" y="260"/>
                      </a:lnTo>
                      <a:lnTo>
                        <a:pt x="40" y="260"/>
                      </a:lnTo>
                      <a:lnTo>
                        <a:pt x="40" y="264"/>
                      </a:lnTo>
                      <a:lnTo>
                        <a:pt x="42" y="266"/>
                      </a:lnTo>
                      <a:lnTo>
                        <a:pt x="46" y="270"/>
                      </a:lnTo>
                      <a:lnTo>
                        <a:pt x="52" y="274"/>
                      </a:lnTo>
                      <a:lnTo>
                        <a:pt x="54" y="276"/>
                      </a:lnTo>
                      <a:lnTo>
                        <a:pt x="54" y="282"/>
                      </a:lnTo>
                      <a:lnTo>
                        <a:pt x="58" y="288"/>
                      </a:lnTo>
                      <a:lnTo>
                        <a:pt x="62" y="290"/>
                      </a:lnTo>
                      <a:lnTo>
                        <a:pt x="70" y="300"/>
                      </a:lnTo>
                      <a:lnTo>
                        <a:pt x="80" y="308"/>
                      </a:lnTo>
                      <a:lnTo>
                        <a:pt x="84" y="312"/>
                      </a:lnTo>
                      <a:lnTo>
                        <a:pt x="88" y="316"/>
                      </a:lnTo>
                      <a:lnTo>
                        <a:pt x="88" y="322"/>
                      </a:lnTo>
                      <a:lnTo>
                        <a:pt x="88" y="326"/>
                      </a:lnTo>
                      <a:lnTo>
                        <a:pt x="90" y="328"/>
                      </a:lnTo>
                      <a:lnTo>
                        <a:pt x="98" y="336"/>
                      </a:lnTo>
                      <a:lnTo>
                        <a:pt x="104" y="338"/>
                      </a:lnTo>
                      <a:lnTo>
                        <a:pt x="112" y="342"/>
                      </a:lnTo>
                      <a:lnTo>
                        <a:pt x="112" y="338"/>
                      </a:lnTo>
                      <a:lnTo>
                        <a:pt x="116" y="338"/>
                      </a:lnTo>
                      <a:lnTo>
                        <a:pt x="120" y="342"/>
                      </a:lnTo>
                      <a:lnTo>
                        <a:pt x="124" y="338"/>
                      </a:lnTo>
                      <a:lnTo>
                        <a:pt x="132" y="338"/>
                      </a:lnTo>
                      <a:lnTo>
                        <a:pt x="134" y="342"/>
                      </a:lnTo>
                      <a:lnTo>
                        <a:pt x="136" y="346"/>
                      </a:lnTo>
                      <a:lnTo>
                        <a:pt x="146" y="354"/>
                      </a:lnTo>
                      <a:lnTo>
                        <a:pt x="150" y="352"/>
                      </a:lnTo>
                      <a:lnTo>
                        <a:pt x="156" y="350"/>
                      </a:lnTo>
                      <a:lnTo>
                        <a:pt x="178" y="350"/>
                      </a:lnTo>
                      <a:lnTo>
                        <a:pt x="186" y="350"/>
                      </a:lnTo>
                      <a:lnTo>
                        <a:pt x="192" y="346"/>
                      </a:lnTo>
                      <a:lnTo>
                        <a:pt x="198" y="342"/>
                      </a:lnTo>
                      <a:lnTo>
                        <a:pt x="202" y="338"/>
                      </a:lnTo>
                      <a:lnTo>
                        <a:pt x="228" y="338"/>
                      </a:lnTo>
                      <a:lnTo>
                        <a:pt x="224" y="330"/>
                      </a:lnTo>
                      <a:lnTo>
                        <a:pt x="220" y="324"/>
                      </a:lnTo>
                      <a:lnTo>
                        <a:pt x="216" y="318"/>
                      </a:lnTo>
                      <a:lnTo>
                        <a:pt x="212" y="314"/>
                      </a:lnTo>
                      <a:lnTo>
                        <a:pt x="210" y="300"/>
                      </a:lnTo>
                      <a:lnTo>
                        <a:pt x="206" y="296"/>
                      </a:lnTo>
                      <a:lnTo>
                        <a:pt x="204" y="292"/>
                      </a:lnTo>
                      <a:lnTo>
                        <a:pt x="190" y="284"/>
                      </a:lnTo>
                      <a:lnTo>
                        <a:pt x="184" y="278"/>
                      </a:lnTo>
                      <a:lnTo>
                        <a:pt x="180" y="274"/>
                      </a:lnTo>
                      <a:lnTo>
                        <a:pt x="180" y="272"/>
                      </a:lnTo>
                      <a:lnTo>
                        <a:pt x="182" y="270"/>
                      </a:lnTo>
                      <a:lnTo>
                        <a:pt x="186" y="268"/>
                      </a:lnTo>
                      <a:lnTo>
                        <a:pt x="192" y="266"/>
                      </a:lnTo>
                      <a:lnTo>
                        <a:pt x="196" y="262"/>
                      </a:lnTo>
                      <a:lnTo>
                        <a:pt x="198" y="252"/>
                      </a:lnTo>
                      <a:lnTo>
                        <a:pt x="198" y="244"/>
                      </a:lnTo>
                      <a:lnTo>
                        <a:pt x="198" y="234"/>
                      </a:lnTo>
                      <a:lnTo>
                        <a:pt x="200" y="226"/>
                      </a:lnTo>
                      <a:lnTo>
                        <a:pt x="204" y="224"/>
                      </a:lnTo>
                      <a:lnTo>
                        <a:pt x="210" y="222"/>
                      </a:lnTo>
                      <a:lnTo>
                        <a:pt x="212" y="212"/>
                      </a:lnTo>
                      <a:lnTo>
                        <a:pt x="214" y="204"/>
                      </a:lnTo>
                      <a:lnTo>
                        <a:pt x="222" y="190"/>
                      </a:lnTo>
                      <a:lnTo>
                        <a:pt x="232" y="178"/>
                      </a:lnTo>
                      <a:lnTo>
                        <a:pt x="232" y="170"/>
                      </a:lnTo>
                      <a:lnTo>
                        <a:pt x="232" y="162"/>
                      </a:lnTo>
                      <a:lnTo>
                        <a:pt x="232" y="138"/>
                      </a:lnTo>
                      <a:lnTo>
                        <a:pt x="234" y="134"/>
                      </a:lnTo>
                      <a:lnTo>
                        <a:pt x="236" y="126"/>
                      </a:lnTo>
                      <a:lnTo>
                        <a:pt x="238" y="120"/>
                      </a:lnTo>
                      <a:lnTo>
                        <a:pt x="238" y="108"/>
                      </a:lnTo>
                      <a:lnTo>
                        <a:pt x="246" y="106"/>
                      </a:lnTo>
                      <a:lnTo>
                        <a:pt x="254" y="102"/>
                      </a:lnTo>
                      <a:lnTo>
                        <a:pt x="260" y="96"/>
                      </a:lnTo>
                      <a:lnTo>
                        <a:pt x="264" y="92"/>
                      </a:lnTo>
                      <a:lnTo>
                        <a:pt x="260" y="88"/>
                      </a:lnTo>
                      <a:lnTo>
                        <a:pt x="258" y="84"/>
                      </a:lnTo>
                      <a:lnTo>
                        <a:pt x="254" y="80"/>
                      </a:lnTo>
                      <a:lnTo>
                        <a:pt x="250" y="76"/>
                      </a:lnTo>
                      <a:lnTo>
                        <a:pt x="246" y="68"/>
                      </a:lnTo>
                      <a:lnTo>
                        <a:pt x="242" y="58"/>
                      </a:lnTo>
                      <a:lnTo>
                        <a:pt x="238" y="38"/>
                      </a:lnTo>
                      <a:lnTo>
                        <a:pt x="236" y="28"/>
                      </a:lnTo>
                      <a:lnTo>
                        <a:pt x="232" y="18"/>
                      </a:lnTo>
                      <a:lnTo>
                        <a:pt x="230" y="12"/>
                      </a:lnTo>
                      <a:lnTo>
                        <a:pt x="222" y="8"/>
                      </a:lnTo>
                      <a:lnTo>
                        <a:pt x="216" y="4"/>
                      </a:lnTo>
                      <a:lnTo>
                        <a:pt x="212" y="0"/>
                      </a:lnTo>
                      <a:lnTo>
                        <a:pt x="206" y="0"/>
                      </a:lnTo>
                      <a:lnTo>
                        <a:pt x="204" y="4"/>
                      </a:lnTo>
                      <a:lnTo>
                        <a:pt x="194" y="10"/>
                      </a:lnTo>
                      <a:lnTo>
                        <a:pt x="188" y="16"/>
                      </a:lnTo>
                      <a:lnTo>
                        <a:pt x="178" y="22"/>
                      </a:lnTo>
                      <a:lnTo>
                        <a:pt x="174" y="16"/>
                      </a:lnTo>
                      <a:lnTo>
                        <a:pt x="44" y="16"/>
                      </a:lnTo>
                      <a:lnTo>
                        <a:pt x="44" y="54"/>
                      </a:lnTo>
                      <a:lnTo>
                        <a:pt x="32" y="54"/>
                      </a:lnTo>
                      <a:lnTo>
                        <a:pt x="28" y="62"/>
                      </a:lnTo>
                      <a:lnTo>
                        <a:pt x="34" y="130"/>
                      </a:lnTo>
                      <a:lnTo>
                        <a:pt x="24" y="132"/>
                      </a:lnTo>
                      <a:lnTo>
                        <a:pt x="18" y="136"/>
                      </a:lnTo>
                      <a:lnTo>
                        <a:pt x="14" y="142"/>
                      </a:lnTo>
                      <a:lnTo>
                        <a:pt x="12" y="150"/>
                      </a:lnTo>
                      <a:lnTo>
                        <a:pt x="8" y="156"/>
                      </a:lnTo>
                      <a:lnTo>
                        <a:pt x="6" y="164"/>
                      </a:lnTo>
                      <a:lnTo>
                        <a:pt x="6" y="182"/>
                      </a:lnTo>
                      <a:lnTo>
                        <a:pt x="4" y="186"/>
                      </a:lnTo>
                      <a:lnTo>
                        <a:pt x="0" y="192"/>
                      </a:lnTo>
                      <a:lnTo>
                        <a:pt x="0" y="194"/>
                      </a:lnTo>
                      <a:lnTo>
                        <a:pt x="2" y="194"/>
                      </a:lnTo>
                      <a:lnTo>
                        <a:pt x="10" y="198"/>
                      </a:lnTo>
                      <a:lnTo>
                        <a:pt x="12" y="206"/>
                      </a:lnTo>
                      <a:lnTo>
                        <a:pt x="14" y="208"/>
                      </a:lnTo>
                      <a:lnTo>
                        <a:pt x="16" y="212"/>
                      </a:lnTo>
                      <a:lnTo>
                        <a:pt x="18" y="218"/>
                      </a:lnTo>
                      <a:lnTo>
                        <a:pt x="18" y="2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4" name="Freeform 104">
                  <a:extLst>
                    <a:ext uri="{FF2B5EF4-FFF2-40B4-BE49-F238E27FC236}">
                      <a16:creationId xmlns:a16="http://schemas.microsoft.com/office/drawing/2014/main" id="{ECBEF1E0-2054-4127-8A16-C8E94C6DCAA7}"/>
                    </a:ext>
                  </a:extLst>
                </p:cNvPr>
                <p:cNvSpPr>
                  <a:spLocks/>
                </p:cNvSpPr>
                <p:nvPr/>
              </p:nvSpPr>
              <p:spPr bwMode="ltGray">
                <a:xfrm>
                  <a:off x="3344" y="1918"/>
                  <a:ext cx="168" cy="244"/>
                </a:xfrm>
                <a:custGeom>
                  <a:avLst/>
                  <a:gdLst/>
                  <a:ahLst/>
                  <a:cxnLst>
                    <a:cxn ang="0">
                      <a:pos x="24" y="142"/>
                    </a:cxn>
                    <a:cxn ang="0">
                      <a:pos x="38" y="134"/>
                    </a:cxn>
                    <a:cxn ang="0">
                      <a:pos x="50" y="128"/>
                    </a:cxn>
                    <a:cxn ang="0">
                      <a:pos x="60" y="130"/>
                    </a:cxn>
                    <a:cxn ang="0">
                      <a:pos x="66" y="126"/>
                    </a:cxn>
                    <a:cxn ang="0">
                      <a:pos x="74" y="114"/>
                    </a:cxn>
                    <a:cxn ang="0">
                      <a:pos x="100" y="86"/>
                    </a:cxn>
                    <a:cxn ang="0">
                      <a:pos x="92" y="72"/>
                    </a:cxn>
                    <a:cxn ang="0">
                      <a:pos x="66" y="64"/>
                    </a:cxn>
                    <a:cxn ang="0">
                      <a:pos x="44" y="52"/>
                    </a:cxn>
                    <a:cxn ang="0">
                      <a:pos x="30" y="32"/>
                    </a:cxn>
                    <a:cxn ang="0">
                      <a:pos x="28" y="16"/>
                    </a:cxn>
                    <a:cxn ang="0">
                      <a:pos x="38" y="10"/>
                    </a:cxn>
                    <a:cxn ang="0">
                      <a:pos x="38" y="16"/>
                    </a:cxn>
                    <a:cxn ang="0">
                      <a:pos x="48" y="24"/>
                    </a:cxn>
                    <a:cxn ang="0">
                      <a:pos x="58" y="28"/>
                    </a:cxn>
                    <a:cxn ang="0">
                      <a:pos x="66" y="24"/>
                    </a:cxn>
                    <a:cxn ang="0">
                      <a:pos x="74" y="20"/>
                    </a:cxn>
                    <a:cxn ang="0">
                      <a:pos x="96" y="18"/>
                    </a:cxn>
                    <a:cxn ang="0">
                      <a:pos x="118" y="12"/>
                    </a:cxn>
                    <a:cxn ang="0">
                      <a:pos x="136" y="12"/>
                    </a:cxn>
                    <a:cxn ang="0">
                      <a:pos x="144" y="6"/>
                    </a:cxn>
                    <a:cxn ang="0">
                      <a:pos x="152" y="2"/>
                    </a:cxn>
                    <a:cxn ang="0">
                      <a:pos x="162" y="2"/>
                    </a:cxn>
                    <a:cxn ang="0">
                      <a:pos x="164" y="6"/>
                    </a:cxn>
                    <a:cxn ang="0">
                      <a:pos x="162" y="26"/>
                    </a:cxn>
                    <a:cxn ang="0">
                      <a:pos x="154" y="50"/>
                    </a:cxn>
                    <a:cxn ang="0">
                      <a:pos x="126" y="112"/>
                    </a:cxn>
                    <a:cxn ang="0">
                      <a:pos x="96" y="156"/>
                    </a:cxn>
                    <a:cxn ang="0">
                      <a:pos x="70" y="182"/>
                    </a:cxn>
                    <a:cxn ang="0">
                      <a:pos x="40" y="208"/>
                    </a:cxn>
                    <a:cxn ang="0">
                      <a:pos x="10" y="244"/>
                    </a:cxn>
                    <a:cxn ang="0">
                      <a:pos x="0" y="236"/>
                    </a:cxn>
                    <a:cxn ang="0">
                      <a:pos x="8" y="152"/>
                    </a:cxn>
                    <a:cxn ang="0">
                      <a:pos x="18" y="146"/>
                    </a:cxn>
                  </a:cxnLst>
                  <a:rect l="0" t="0" r="r" b="b"/>
                  <a:pathLst>
                    <a:path w="168" h="244">
                      <a:moveTo>
                        <a:pt x="18" y="146"/>
                      </a:moveTo>
                      <a:lnTo>
                        <a:pt x="24" y="142"/>
                      </a:lnTo>
                      <a:lnTo>
                        <a:pt x="32" y="138"/>
                      </a:lnTo>
                      <a:lnTo>
                        <a:pt x="38" y="134"/>
                      </a:lnTo>
                      <a:lnTo>
                        <a:pt x="44" y="130"/>
                      </a:lnTo>
                      <a:lnTo>
                        <a:pt x="50" y="128"/>
                      </a:lnTo>
                      <a:lnTo>
                        <a:pt x="56" y="128"/>
                      </a:lnTo>
                      <a:lnTo>
                        <a:pt x="60" y="130"/>
                      </a:lnTo>
                      <a:lnTo>
                        <a:pt x="64" y="128"/>
                      </a:lnTo>
                      <a:lnTo>
                        <a:pt x="66" y="126"/>
                      </a:lnTo>
                      <a:lnTo>
                        <a:pt x="70" y="122"/>
                      </a:lnTo>
                      <a:lnTo>
                        <a:pt x="74" y="114"/>
                      </a:lnTo>
                      <a:lnTo>
                        <a:pt x="90" y="94"/>
                      </a:lnTo>
                      <a:lnTo>
                        <a:pt x="100" y="86"/>
                      </a:lnTo>
                      <a:lnTo>
                        <a:pt x="106" y="74"/>
                      </a:lnTo>
                      <a:lnTo>
                        <a:pt x="92" y="72"/>
                      </a:lnTo>
                      <a:lnTo>
                        <a:pt x="80" y="70"/>
                      </a:lnTo>
                      <a:lnTo>
                        <a:pt x="66" y="64"/>
                      </a:lnTo>
                      <a:lnTo>
                        <a:pt x="54" y="60"/>
                      </a:lnTo>
                      <a:lnTo>
                        <a:pt x="44" y="52"/>
                      </a:lnTo>
                      <a:lnTo>
                        <a:pt x="34" y="44"/>
                      </a:lnTo>
                      <a:lnTo>
                        <a:pt x="30" y="32"/>
                      </a:lnTo>
                      <a:lnTo>
                        <a:pt x="28" y="24"/>
                      </a:lnTo>
                      <a:lnTo>
                        <a:pt x="28" y="16"/>
                      </a:lnTo>
                      <a:lnTo>
                        <a:pt x="38" y="6"/>
                      </a:lnTo>
                      <a:lnTo>
                        <a:pt x="38" y="10"/>
                      </a:lnTo>
                      <a:lnTo>
                        <a:pt x="38" y="12"/>
                      </a:lnTo>
                      <a:lnTo>
                        <a:pt x="38" y="16"/>
                      </a:lnTo>
                      <a:lnTo>
                        <a:pt x="42" y="20"/>
                      </a:lnTo>
                      <a:lnTo>
                        <a:pt x="48" y="24"/>
                      </a:lnTo>
                      <a:lnTo>
                        <a:pt x="52" y="28"/>
                      </a:lnTo>
                      <a:lnTo>
                        <a:pt x="58" y="28"/>
                      </a:lnTo>
                      <a:lnTo>
                        <a:pt x="62" y="28"/>
                      </a:lnTo>
                      <a:lnTo>
                        <a:pt x="66" y="24"/>
                      </a:lnTo>
                      <a:lnTo>
                        <a:pt x="70" y="20"/>
                      </a:lnTo>
                      <a:lnTo>
                        <a:pt x="74" y="20"/>
                      </a:lnTo>
                      <a:lnTo>
                        <a:pt x="86" y="20"/>
                      </a:lnTo>
                      <a:lnTo>
                        <a:pt x="96" y="18"/>
                      </a:lnTo>
                      <a:lnTo>
                        <a:pt x="106" y="16"/>
                      </a:lnTo>
                      <a:lnTo>
                        <a:pt x="118" y="12"/>
                      </a:lnTo>
                      <a:lnTo>
                        <a:pt x="132" y="12"/>
                      </a:lnTo>
                      <a:lnTo>
                        <a:pt x="136" y="12"/>
                      </a:lnTo>
                      <a:lnTo>
                        <a:pt x="140" y="10"/>
                      </a:lnTo>
                      <a:lnTo>
                        <a:pt x="144" y="6"/>
                      </a:lnTo>
                      <a:lnTo>
                        <a:pt x="148" y="2"/>
                      </a:lnTo>
                      <a:lnTo>
                        <a:pt x="152" y="2"/>
                      </a:lnTo>
                      <a:lnTo>
                        <a:pt x="156" y="0"/>
                      </a:lnTo>
                      <a:lnTo>
                        <a:pt x="162" y="2"/>
                      </a:lnTo>
                      <a:lnTo>
                        <a:pt x="168" y="2"/>
                      </a:lnTo>
                      <a:lnTo>
                        <a:pt x="164" y="6"/>
                      </a:lnTo>
                      <a:lnTo>
                        <a:pt x="162" y="14"/>
                      </a:lnTo>
                      <a:lnTo>
                        <a:pt x="162" y="26"/>
                      </a:lnTo>
                      <a:lnTo>
                        <a:pt x="160" y="36"/>
                      </a:lnTo>
                      <a:lnTo>
                        <a:pt x="154" y="50"/>
                      </a:lnTo>
                      <a:lnTo>
                        <a:pt x="144" y="76"/>
                      </a:lnTo>
                      <a:lnTo>
                        <a:pt x="126" y="112"/>
                      </a:lnTo>
                      <a:lnTo>
                        <a:pt x="106" y="142"/>
                      </a:lnTo>
                      <a:lnTo>
                        <a:pt x="96" y="156"/>
                      </a:lnTo>
                      <a:lnTo>
                        <a:pt x="84" y="170"/>
                      </a:lnTo>
                      <a:lnTo>
                        <a:pt x="70" y="182"/>
                      </a:lnTo>
                      <a:lnTo>
                        <a:pt x="56" y="196"/>
                      </a:lnTo>
                      <a:lnTo>
                        <a:pt x="40" y="208"/>
                      </a:lnTo>
                      <a:lnTo>
                        <a:pt x="32" y="218"/>
                      </a:lnTo>
                      <a:lnTo>
                        <a:pt x="10" y="244"/>
                      </a:lnTo>
                      <a:lnTo>
                        <a:pt x="4" y="240"/>
                      </a:lnTo>
                      <a:lnTo>
                        <a:pt x="0" y="236"/>
                      </a:lnTo>
                      <a:lnTo>
                        <a:pt x="0" y="170"/>
                      </a:lnTo>
                      <a:lnTo>
                        <a:pt x="8" y="152"/>
                      </a:lnTo>
                      <a:lnTo>
                        <a:pt x="14" y="148"/>
                      </a:lnTo>
                      <a:lnTo>
                        <a:pt x="18" y="1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5" name="Freeform 105">
                  <a:extLst>
                    <a:ext uri="{FF2B5EF4-FFF2-40B4-BE49-F238E27FC236}">
                      <a16:creationId xmlns:a16="http://schemas.microsoft.com/office/drawing/2014/main" id="{9B018039-6AF8-48B4-BDA7-2DC712502206}"/>
                    </a:ext>
                  </a:extLst>
                </p:cNvPr>
                <p:cNvSpPr>
                  <a:spLocks/>
                </p:cNvSpPr>
                <p:nvPr/>
              </p:nvSpPr>
              <p:spPr bwMode="ltGray">
                <a:xfrm>
                  <a:off x="2837" y="2096"/>
                  <a:ext cx="28" cy="24"/>
                </a:xfrm>
                <a:custGeom>
                  <a:avLst/>
                  <a:gdLst/>
                  <a:ahLst/>
                  <a:cxnLst>
                    <a:cxn ang="0">
                      <a:pos x="28" y="24"/>
                    </a:cxn>
                    <a:cxn ang="0">
                      <a:pos x="18" y="24"/>
                    </a:cxn>
                    <a:cxn ang="0">
                      <a:pos x="12" y="24"/>
                    </a:cxn>
                    <a:cxn ang="0">
                      <a:pos x="0" y="22"/>
                    </a:cxn>
                    <a:cxn ang="0">
                      <a:pos x="6" y="2"/>
                    </a:cxn>
                    <a:cxn ang="0">
                      <a:pos x="28" y="4"/>
                    </a:cxn>
                    <a:cxn ang="0">
                      <a:pos x="28" y="0"/>
                    </a:cxn>
                    <a:cxn ang="0">
                      <a:pos x="28" y="24"/>
                    </a:cxn>
                  </a:cxnLst>
                  <a:rect l="0" t="0" r="r" b="b"/>
                  <a:pathLst>
                    <a:path w="28" h="24">
                      <a:moveTo>
                        <a:pt x="28" y="24"/>
                      </a:moveTo>
                      <a:lnTo>
                        <a:pt x="18" y="24"/>
                      </a:lnTo>
                      <a:lnTo>
                        <a:pt x="12" y="24"/>
                      </a:lnTo>
                      <a:lnTo>
                        <a:pt x="0" y="22"/>
                      </a:lnTo>
                      <a:lnTo>
                        <a:pt x="6" y="2"/>
                      </a:lnTo>
                      <a:lnTo>
                        <a:pt x="28" y="4"/>
                      </a:lnTo>
                      <a:lnTo>
                        <a:pt x="28" y="0"/>
                      </a:lnTo>
                      <a:lnTo>
                        <a:pt x="28"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6" name="Freeform 106">
                  <a:extLst>
                    <a:ext uri="{FF2B5EF4-FFF2-40B4-BE49-F238E27FC236}">
                      <a16:creationId xmlns:a16="http://schemas.microsoft.com/office/drawing/2014/main" id="{6A6F913E-620B-49B2-9797-DD4429B60C54}"/>
                    </a:ext>
                  </a:extLst>
                </p:cNvPr>
                <p:cNvSpPr>
                  <a:spLocks/>
                </p:cNvSpPr>
                <p:nvPr/>
              </p:nvSpPr>
              <p:spPr bwMode="ltGray">
                <a:xfrm>
                  <a:off x="3366" y="2356"/>
                  <a:ext cx="124" cy="250"/>
                </a:xfrm>
                <a:custGeom>
                  <a:avLst/>
                  <a:gdLst/>
                  <a:ahLst/>
                  <a:cxnLst>
                    <a:cxn ang="0">
                      <a:pos x="30" y="84"/>
                    </a:cxn>
                    <a:cxn ang="0">
                      <a:pos x="38" y="76"/>
                    </a:cxn>
                    <a:cxn ang="0">
                      <a:pos x="44" y="68"/>
                    </a:cxn>
                    <a:cxn ang="0">
                      <a:pos x="56" y="68"/>
                    </a:cxn>
                    <a:cxn ang="0">
                      <a:pos x="64" y="64"/>
                    </a:cxn>
                    <a:cxn ang="0">
                      <a:pos x="88" y="32"/>
                    </a:cxn>
                    <a:cxn ang="0">
                      <a:pos x="92" y="28"/>
                    </a:cxn>
                    <a:cxn ang="0">
                      <a:pos x="100" y="26"/>
                    </a:cxn>
                    <a:cxn ang="0">
                      <a:pos x="104" y="12"/>
                    </a:cxn>
                    <a:cxn ang="0">
                      <a:pos x="110" y="0"/>
                    </a:cxn>
                    <a:cxn ang="0">
                      <a:pos x="112" y="16"/>
                    </a:cxn>
                    <a:cxn ang="0">
                      <a:pos x="122" y="52"/>
                    </a:cxn>
                    <a:cxn ang="0">
                      <a:pos x="124" y="68"/>
                    </a:cxn>
                    <a:cxn ang="0">
                      <a:pos x="120" y="74"/>
                    </a:cxn>
                    <a:cxn ang="0">
                      <a:pos x="118" y="70"/>
                    </a:cxn>
                    <a:cxn ang="0">
                      <a:pos x="112" y="68"/>
                    </a:cxn>
                    <a:cxn ang="0">
                      <a:pos x="110" y="78"/>
                    </a:cxn>
                    <a:cxn ang="0">
                      <a:pos x="112" y="86"/>
                    </a:cxn>
                    <a:cxn ang="0">
                      <a:pos x="114" y="90"/>
                    </a:cxn>
                    <a:cxn ang="0">
                      <a:pos x="106" y="106"/>
                    </a:cxn>
                    <a:cxn ang="0">
                      <a:pos x="82" y="162"/>
                    </a:cxn>
                    <a:cxn ang="0">
                      <a:pos x="70" y="206"/>
                    </a:cxn>
                    <a:cxn ang="0">
                      <a:pos x="64" y="222"/>
                    </a:cxn>
                    <a:cxn ang="0">
                      <a:pos x="58" y="240"/>
                    </a:cxn>
                    <a:cxn ang="0">
                      <a:pos x="42" y="246"/>
                    </a:cxn>
                    <a:cxn ang="0">
                      <a:pos x="28" y="250"/>
                    </a:cxn>
                    <a:cxn ang="0">
                      <a:pos x="14" y="244"/>
                    </a:cxn>
                    <a:cxn ang="0">
                      <a:pos x="8" y="228"/>
                    </a:cxn>
                    <a:cxn ang="0">
                      <a:pos x="0" y="192"/>
                    </a:cxn>
                    <a:cxn ang="0">
                      <a:pos x="6" y="174"/>
                    </a:cxn>
                    <a:cxn ang="0">
                      <a:pos x="12" y="164"/>
                    </a:cxn>
                    <a:cxn ang="0">
                      <a:pos x="24" y="144"/>
                    </a:cxn>
                    <a:cxn ang="0">
                      <a:pos x="24" y="128"/>
                    </a:cxn>
                    <a:cxn ang="0">
                      <a:pos x="18" y="114"/>
                    </a:cxn>
                    <a:cxn ang="0">
                      <a:pos x="26" y="84"/>
                    </a:cxn>
                  </a:cxnLst>
                  <a:rect l="0" t="0" r="r" b="b"/>
                  <a:pathLst>
                    <a:path w="124" h="250">
                      <a:moveTo>
                        <a:pt x="26" y="84"/>
                      </a:moveTo>
                      <a:lnTo>
                        <a:pt x="30" y="84"/>
                      </a:lnTo>
                      <a:lnTo>
                        <a:pt x="32" y="82"/>
                      </a:lnTo>
                      <a:lnTo>
                        <a:pt x="38" y="76"/>
                      </a:lnTo>
                      <a:lnTo>
                        <a:pt x="40" y="70"/>
                      </a:lnTo>
                      <a:lnTo>
                        <a:pt x="44" y="68"/>
                      </a:lnTo>
                      <a:lnTo>
                        <a:pt x="48" y="68"/>
                      </a:lnTo>
                      <a:lnTo>
                        <a:pt x="56" y="68"/>
                      </a:lnTo>
                      <a:lnTo>
                        <a:pt x="62" y="66"/>
                      </a:lnTo>
                      <a:lnTo>
                        <a:pt x="64" y="64"/>
                      </a:lnTo>
                      <a:lnTo>
                        <a:pt x="74" y="56"/>
                      </a:lnTo>
                      <a:lnTo>
                        <a:pt x="88" y="32"/>
                      </a:lnTo>
                      <a:lnTo>
                        <a:pt x="90" y="30"/>
                      </a:lnTo>
                      <a:lnTo>
                        <a:pt x="92" y="28"/>
                      </a:lnTo>
                      <a:lnTo>
                        <a:pt x="96" y="26"/>
                      </a:lnTo>
                      <a:lnTo>
                        <a:pt x="100" y="26"/>
                      </a:lnTo>
                      <a:lnTo>
                        <a:pt x="104" y="18"/>
                      </a:lnTo>
                      <a:lnTo>
                        <a:pt x="104" y="12"/>
                      </a:lnTo>
                      <a:lnTo>
                        <a:pt x="106" y="6"/>
                      </a:lnTo>
                      <a:lnTo>
                        <a:pt x="110" y="0"/>
                      </a:lnTo>
                      <a:lnTo>
                        <a:pt x="110" y="8"/>
                      </a:lnTo>
                      <a:lnTo>
                        <a:pt x="112" y="16"/>
                      </a:lnTo>
                      <a:lnTo>
                        <a:pt x="118" y="32"/>
                      </a:lnTo>
                      <a:lnTo>
                        <a:pt x="122" y="52"/>
                      </a:lnTo>
                      <a:lnTo>
                        <a:pt x="124" y="58"/>
                      </a:lnTo>
                      <a:lnTo>
                        <a:pt x="124" y="68"/>
                      </a:lnTo>
                      <a:lnTo>
                        <a:pt x="122" y="72"/>
                      </a:lnTo>
                      <a:lnTo>
                        <a:pt x="120" y="74"/>
                      </a:lnTo>
                      <a:lnTo>
                        <a:pt x="118" y="72"/>
                      </a:lnTo>
                      <a:lnTo>
                        <a:pt x="118" y="70"/>
                      </a:lnTo>
                      <a:lnTo>
                        <a:pt x="116" y="64"/>
                      </a:lnTo>
                      <a:lnTo>
                        <a:pt x="112" y="68"/>
                      </a:lnTo>
                      <a:lnTo>
                        <a:pt x="110" y="70"/>
                      </a:lnTo>
                      <a:lnTo>
                        <a:pt x="110" y="78"/>
                      </a:lnTo>
                      <a:lnTo>
                        <a:pt x="110" y="82"/>
                      </a:lnTo>
                      <a:lnTo>
                        <a:pt x="112" y="86"/>
                      </a:lnTo>
                      <a:lnTo>
                        <a:pt x="114" y="86"/>
                      </a:lnTo>
                      <a:lnTo>
                        <a:pt x="114" y="90"/>
                      </a:lnTo>
                      <a:lnTo>
                        <a:pt x="112" y="96"/>
                      </a:lnTo>
                      <a:lnTo>
                        <a:pt x="106" y="106"/>
                      </a:lnTo>
                      <a:lnTo>
                        <a:pt x="98" y="118"/>
                      </a:lnTo>
                      <a:lnTo>
                        <a:pt x="82" y="162"/>
                      </a:lnTo>
                      <a:lnTo>
                        <a:pt x="74" y="182"/>
                      </a:lnTo>
                      <a:lnTo>
                        <a:pt x="70" y="206"/>
                      </a:lnTo>
                      <a:lnTo>
                        <a:pt x="66" y="216"/>
                      </a:lnTo>
                      <a:lnTo>
                        <a:pt x="64" y="222"/>
                      </a:lnTo>
                      <a:lnTo>
                        <a:pt x="60" y="230"/>
                      </a:lnTo>
                      <a:lnTo>
                        <a:pt x="58" y="240"/>
                      </a:lnTo>
                      <a:lnTo>
                        <a:pt x="48" y="242"/>
                      </a:lnTo>
                      <a:lnTo>
                        <a:pt x="42" y="246"/>
                      </a:lnTo>
                      <a:lnTo>
                        <a:pt x="38" y="250"/>
                      </a:lnTo>
                      <a:lnTo>
                        <a:pt x="28" y="250"/>
                      </a:lnTo>
                      <a:lnTo>
                        <a:pt x="20" y="250"/>
                      </a:lnTo>
                      <a:lnTo>
                        <a:pt x="14" y="244"/>
                      </a:lnTo>
                      <a:lnTo>
                        <a:pt x="10" y="238"/>
                      </a:lnTo>
                      <a:lnTo>
                        <a:pt x="8" y="228"/>
                      </a:lnTo>
                      <a:lnTo>
                        <a:pt x="2" y="210"/>
                      </a:lnTo>
                      <a:lnTo>
                        <a:pt x="0" y="192"/>
                      </a:lnTo>
                      <a:lnTo>
                        <a:pt x="2" y="182"/>
                      </a:lnTo>
                      <a:lnTo>
                        <a:pt x="6" y="174"/>
                      </a:lnTo>
                      <a:lnTo>
                        <a:pt x="10" y="168"/>
                      </a:lnTo>
                      <a:lnTo>
                        <a:pt x="12" y="164"/>
                      </a:lnTo>
                      <a:lnTo>
                        <a:pt x="22" y="152"/>
                      </a:lnTo>
                      <a:lnTo>
                        <a:pt x="24" y="144"/>
                      </a:lnTo>
                      <a:lnTo>
                        <a:pt x="26" y="136"/>
                      </a:lnTo>
                      <a:lnTo>
                        <a:pt x="24" y="128"/>
                      </a:lnTo>
                      <a:lnTo>
                        <a:pt x="20" y="120"/>
                      </a:lnTo>
                      <a:lnTo>
                        <a:pt x="18" y="114"/>
                      </a:lnTo>
                      <a:lnTo>
                        <a:pt x="16" y="108"/>
                      </a:lnTo>
                      <a:lnTo>
                        <a:pt x="26" y="8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7" name="Freeform 107">
                  <a:extLst>
                    <a:ext uri="{FF2B5EF4-FFF2-40B4-BE49-F238E27FC236}">
                      <a16:creationId xmlns:a16="http://schemas.microsoft.com/office/drawing/2014/main" id="{83E4DE5D-DF7C-4427-97E3-958F2A6D4128}"/>
                    </a:ext>
                  </a:extLst>
                </p:cNvPr>
                <p:cNvSpPr>
                  <a:spLocks/>
                </p:cNvSpPr>
                <p:nvPr/>
              </p:nvSpPr>
              <p:spPr bwMode="ltGray">
                <a:xfrm>
                  <a:off x="3066" y="1558"/>
                  <a:ext cx="182" cy="182"/>
                </a:xfrm>
                <a:custGeom>
                  <a:avLst/>
                  <a:gdLst/>
                  <a:ahLst/>
                  <a:cxnLst>
                    <a:cxn ang="0">
                      <a:pos x="174" y="160"/>
                    </a:cxn>
                    <a:cxn ang="0">
                      <a:pos x="162" y="170"/>
                    </a:cxn>
                    <a:cxn ang="0">
                      <a:pos x="146" y="182"/>
                    </a:cxn>
                    <a:cxn ang="0">
                      <a:pos x="12" y="176"/>
                    </a:cxn>
                    <a:cxn ang="0">
                      <a:pos x="8" y="44"/>
                    </a:cxn>
                    <a:cxn ang="0">
                      <a:pos x="2" y="38"/>
                    </a:cxn>
                    <a:cxn ang="0">
                      <a:pos x="0" y="26"/>
                    </a:cxn>
                    <a:cxn ang="0">
                      <a:pos x="4" y="18"/>
                    </a:cxn>
                    <a:cxn ang="0">
                      <a:pos x="2" y="12"/>
                    </a:cxn>
                    <a:cxn ang="0">
                      <a:pos x="0" y="8"/>
                    </a:cxn>
                    <a:cxn ang="0">
                      <a:pos x="6" y="0"/>
                    </a:cxn>
                    <a:cxn ang="0">
                      <a:pos x="54" y="12"/>
                    </a:cxn>
                    <a:cxn ang="0">
                      <a:pos x="76" y="12"/>
                    </a:cxn>
                    <a:cxn ang="0">
                      <a:pos x="92" y="4"/>
                    </a:cxn>
                    <a:cxn ang="0">
                      <a:pos x="104" y="2"/>
                    </a:cxn>
                    <a:cxn ang="0">
                      <a:pos x="112" y="8"/>
                    </a:cxn>
                    <a:cxn ang="0">
                      <a:pos x="124" y="10"/>
                    </a:cxn>
                    <a:cxn ang="0">
                      <a:pos x="138" y="8"/>
                    </a:cxn>
                    <a:cxn ang="0">
                      <a:pos x="142" y="10"/>
                    </a:cxn>
                    <a:cxn ang="0">
                      <a:pos x="152" y="22"/>
                    </a:cxn>
                    <a:cxn ang="0">
                      <a:pos x="158" y="42"/>
                    </a:cxn>
                    <a:cxn ang="0">
                      <a:pos x="154" y="64"/>
                    </a:cxn>
                    <a:cxn ang="0">
                      <a:pos x="152" y="68"/>
                    </a:cxn>
                    <a:cxn ang="0">
                      <a:pos x="150" y="66"/>
                    </a:cxn>
                    <a:cxn ang="0">
                      <a:pos x="142" y="64"/>
                    </a:cxn>
                    <a:cxn ang="0">
                      <a:pos x="128" y="40"/>
                    </a:cxn>
                    <a:cxn ang="0">
                      <a:pos x="122" y="38"/>
                    </a:cxn>
                    <a:cxn ang="0">
                      <a:pos x="136" y="66"/>
                    </a:cxn>
                    <a:cxn ang="0">
                      <a:pos x="162" y="112"/>
                    </a:cxn>
                    <a:cxn ang="0">
                      <a:pos x="174" y="126"/>
                    </a:cxn>
                    <a:cxn ang="0">
                      <a:pos x="178" y="150"/>
                    </a:cxn>
                    <a:cxn ang="0">
                      <a:pos x="180" y="160"/>
                    </a:cxn>
                  </a:cxnLst>
                  <a:rect l="0" t="0" r="r" b="b"/>
                  <a:pathLst>
                    <a:path w="182" h="182">
                      <a:moveTo>
                        <a:pt x="180" y="160"/>
                      </a:moveTo>
                      <a:lnTo>
                        <a:pt x="174" y="160"/>
                      </a:lnTo>
                      <a:lnTo>
                        <a:pt x="172" y="164"/>
                      </a:lnTo>
                      <a:lnTo>
                        <a:pt x="162" y="170"/>
                      </a:lnTo>
                      <a:lnTo>
                        <a:pt x="156" y="176"/>
                      </a:lnTo>
                      <a:lnTo>
                        <a:pt x="146" y="182"/>
                      </a:lnTo>
                      <a:lnTo>
                        <a:pt x="142" y="176"/>
                      </a:lnTo>
                      <a:lnTo>
                        <a:pt x="12" y="176"/>
                      </a:lnTo>
                      <a:lnTo>
                        <a:pt x="8" y="50"/>
                      </a:lnTo>
                      <a:lnTo>
                        <a:pt x="8" y="44"/>
                      </a:lnTo>
                      <a:lnTo>
                        <a:pt x="4" y="40"/>
                      </a:lnTo>
                      <a:lnTo>
                        <a:pt x="2" y="38"/>
                      </a:lnTo>
                      <a:lnTo>
                        <a:pt x="0" y="30"/>
                      </a:lnTo>
                      <a:lnTo>
                        <a:pt x="0" y="26"/>
                      </a:lnTo>
                      <a:lnTo>
                        <a:pt x="2" y="22"/>
                      </a:lnTo>
                      <a:lnTo>
                        <a:pt x="4" y="18"/>
                      </a:lnTo>
                      <a:lnTo>
                        <a:pt x="6" y="14"/>
                      </a:lnTo>
                      <a:lnTo>
                        <a:pt x="2" y="12"/>
                      </a:lnTo>
                      <a:lnTo>
                        <a:pt x="0" y="10"/>
                      </a:lnTo>
                      <a:lnTo>
                        <a:pt x="0" y="8"/>
                      </a:lnTo>
                      <a:lnTo>
                        <a:pt x="2" y="4"/>
                      </a:lnTo>
                      <a:lnTo>
                        <a:pt x="6" y="0"/>
                      </a:lnTo>
                      <a:lnTo>
                        <a:pt x="36" y="8"/>
                      </a:lnTo>
                      <a:lnTo>
                        <a:pt x="54" y="12"/>
                      </a:lnTo>
                      <a:lnTo>
                        <a:pt x="68" y="14"/>
                      </a:lnTo>
                      <a:lnTo>
                        <a:pt x="76" y="12"/>
                      </a:lnTo>
                      <a:lnTo>
                        <a:pt x="84" y="8"/>
                      </a:lnTo>
                      <a:lnTo>
                        <a:pt x="92" y="4"/>
                      </a:lnTo>
                      <a:lnTo>
                        <a:pt x="100" y="2"/>
                      </a:lnTo>
                      <a:lnTo>
                        <a:pt x="104" y="2"/>
                      </a:lnTo>
                      <a:lnTo>
                        <a:pt x="108" y="6"/>
                      </a:lnTo>
                      <a:lnTo>
                        <a:pt x="112" y="8"/>
                      </a:lnTo>
                      <a:lnTo>
                        <a:pt x="118" y="10"/>
                      </a:lnTo>
                      <a:lnTo>
                        <a:pt x="124" y="10"/>
                      </a:lnTo>
                      <a:lnTo>
                        <a:pt x="132" y="8"/>
                      </a:lnTo>
                      <a:lnTo>
                        <a:pt x="138" y="8"/>
                      </a:lnTo>
                      <a:lnTo>
                        <a:pt x="140" y="8"/>
                      </a:lnTo>
                      <a:lnTo>
                        <a:pt x="142" y="10"/>
                      </a:lnTo>
                      <a:lnTo>
                        <a:pt x="146" y="14"/>
                      </a:lnTo>
                      <a:lnTo>
                        <a:pt x="152" y="22"/>
                      </a:lnTo>
                      <a:lnTo>
                        <a:pt x="156" y="32"/>
                      </a:lnTo>
                      <a:lnTo>
                        <a:pt x="158" y="42"/>
                      </a:lnTo>
                      <a:lnTo>
                        <a:pt x="154" y="56"/>
                      </a:lnTo>
                      <a:lnTo>
                        <a:pt x="154" y="64"/>
                      </a:lnTo>
                      <a:lnTo>
                        <a:pt x="158" y="66"/>
                      </a:lnTo>
                      <a:lnTo>
                        <a:pt x="152" y="68"/>
                      </a:lnTo>
                      <a:lnTo>
                        <a:pt x="152" y="66"/>
                      </a:lnTo>
                      <a:lnTo>
                        <a:pt x="150" y="66"/>
                      </a:lnTo>
                      <a:lnTo>
                        <a:pt x="146" y="66"/>
                      </a:lnTo>
                      <a:lnTo>
                        <a:pt x="142" y="64"/>
                      </a:lnTo>
                      <a:lnTo>
                        <a:pt x="134" y="52"/>
                      </a:lnTo>
                      <a:lnTo>
                        <a:pt x="128" y="40"/>
                      </a:lnTo>
                      <a:lnTo>
                        <a:pt x="120" y="32"/>
                      </a:lnTo>
                      <a:lnTo>
                        <a:pt x="122" y="38"/>
                      </a:lnTo>
                      <a:lnTo>
                        <a:pt x="124" y="46"/>
                      </a:lnTo>
                      <a:lnTo>
                        <a:pt x="136" y="66"/>
                      </a:lnTo>
                      <a:lnTo>
                        <a:pt x="156" y="102"/>
                      </a:lnTo>
                      <a:lnTo>
                        <a:pt x="162" y="112"/>
                      </a:lnTo>
                      <a:lnTo>
                        <a:pt x="168" y="120"/>
                      </a:lnTo>
                      <a:lnTo>
                        <a:pt x="174" y="126"/>
                      </a:lnTo>
                      <a:lnTo>
                        <a:pt x="176" y="138"/>
                      </a:lnTo>
                      <a:lnTo>
                        <a:pt x="178" y="150"/>
                      </a:lnTo>
                      <a:lnTo>
                        <a:pt x="182" y="160"/>
                      </a:lnTo>
                      <a:lnTo>
                        <a:pt x="180" y="16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8" name="Freeform 108">
                  <a:extLst>
                    <a:ext uri="{FF2B5EF4-FFF2-40B4-BE49-F238E27FC236}">
                      <a16:creationId xmlns:a16="http://schemas.microsoft.com/office/drawing/2014/main" id="{7A016EAE-62CB-491E-94C4-6B98BA31ACAF}"/>
                    </a:ext>
                  </a:extLst>
                </p:cNvPr>
                <p:cNvSpPr>
                  <a:spLocks/>
                </p:cNvSpPr>
                <p:nvPr/>
              </p:nvSpPr>
              <p:spPr bwMode="ltGray">
                <a:xfrm>
                  <a:off x="2831" y="1528"/>
                  <a:ext cx="247" cy="252"/>
                </a:xfrm>
                <a:custGeom>
                  <a:avLst/>
                  <a:gdLst/>
                  <a:ahLst/>
                  <a:cxnLst>
                    <a:cxn ang="0">
                      <a:pos x="243" y="80"/>
                    </a:cxn>
                    <a:cxn ang="0">
                      <a:pos x="239" y="70"/>
                    </a:cxn>
                    <a:cxn ang="0">
                      <a:pos x="235" y="60"/>
                    </a:cxn>
                    <a:cxn ang="0">
                      <a:pos x="237" y="52"/>
                    </a:cxn>
                    <a:cxn ang="0">
                      <a:pos x="241" y="44"/>
                    </a:cxn>
                    <a:cxn ang="0">
                      <a:pos x="235" y="40"/>
                    </a:cxn>
                    <a:cxn ang="0">
                      <a:pos x="237" y="34"/>
                    </a:cxn>
                    <a:cxn ang="0">
                      <a:pos x="215" y="20"/>
                    </a:cxn>
                    <a:cxn ang="0">
                      <a:pos x="203" y="12"/>
                    </a:cxn>
                    <a:cxn ang="0">
                      <a:pos x="193" y="4"/>
                    </a:cxn>
                    <a:cxn ang="0">
                      <a:pos x="181" y="6"/>
                    </a:cxn>
                    <a:cxn ang="0">
                      <a:pos x="163" y="20"/>
                    </a:cxn>
                    <a:cxn ang="0">
                      <a:pos x="161" y="28"/>
                    </a:cxn>
                    <a:cxn ang="0">
                      <a:pos x="163" y="38"/>
                    </a:cxn>
                    <a:cxn ang="0">
                      <a:pos x="163" y="44"/>
                    </a:cxn>
                    <a:cxn ang="0">
                      <a:pos x="157" y="52"/>
                    </a:cxn>
                    <a:cxn ang="0">
                      <a:pos x="145" y="54"/>
                    </a:cxn>
                    <a:cxn ang="0">
                      <a:pos x="133" y="46"/>
                    </a:cxn>
                    <a:cxn ang="0">
                      <a:pos x="115" y="38"/>
                    </a:cxn>
                    <a:cxn ang="0">
                      <a:pos x="107" y="36"/>
                    </a:cxn>
                    <a:cxn ang="0">
                      <a:pos x="99" y="34"/>
                    </a:cxn>
                    <a:cxn ang="0">
                      <a:pos x="89" y="24"/>
                    </a:cxn>
                    <a:cxn ang="0">
                      <a:pos x="81" y="16"/>
                    </a:cxn>
                    <a:cxn ang="0">
                      <a:pos x="53" y="10"/>
                    </a:cxn>
                    <a:cxn ang="0">
                      <a:pos x="30" y="0"/>
                    </a:cxn>
                    <a:cxn ang="0">
                      <a:pos x="26" y="10"/>
                    </a:cxn>
                    <a:cxn ang="0">
                      <a:pos x="26" y="18"/>
                    </a:cxn>
                    <a:cxn ang="0">
                      <a:pos x="12" y="30"/>
                    </a:cxn>
                    <a:cxn ang="0">
                      <a:pos x="8" y="40"/>
                    </a:cxn>
                    <a:cxn ang="0">
                      <a:pos x="4" y="52"/>
                    </a:cxn>
                    <a:cxn ang="0">
                      <a:pos x="0" y="62"/>
                    </a:cxn>
                    <a:cxn ang="0">
                      <a:pos x="2" y="74"/>
                    </a:cxn>
                    <a:cxn ang="0">
                      <a:pos x="4" y="88"/>
                    </a:cxn>
                    <a:cxn ang="0">
                      <a:pos x="2" y="124"/>
                    </a:cxn>
                    <a:cxn ang="0">
                      <a:pos x="2" y="136"/>
                    </a:cxn>
                    <a:cxn ang="0">
                      <a:pos x="10" y="152"/>
                    </a:cxn>
                    <a:cxn ang="0">
                      <a:pos x="18" y="162"/>
                    </a:cxn>
                    <a:cxn ang="0">
                      <a:pos x="32" y="168"/>
                    </a:cxn>
                    <a:cxn ang="0">
                      <a:pos x="40" y="182"/>
                    </a:cxn>
                    <a:cxn ang="0">
                      <a:pos x="46" y="182"/>
                    </a:cxn>
                    <a:cxn ang="0">
                      <a:pos x="61" y="184"/>
                    </a:cxn>
                    <a:cxn ang="0">
                      <a:pos x="71" y="190"/>
                    </a:cxn>
                    <a:cxn ang="0">
                      <a:pos x="105" y="182"/>
                    </a:cxn>
                    <a:cxn ang="0">
                      <a:pos x="235" y="244"/>
                    </a:cxn>
                    <a:cxn ang="0">
                      <a:pos x="247" y="206"/>
                    </a:cxn>
                  </a:cxnLst>
                  <a:rect l="0" t="0" r="r" b="b"/>
                  <a:pathLst>
                    <a:path w="247" h="252">
                      <a:moveTo>
                        <a:pt x="247" y="206"/>
                      </a:moveTo>
                      <a:lnTo>
                        <a:pt x="243" y="80"/>
                      </a:lnTo>
                      <a:lnTo>
                        <a:pt x="243" y="74"/>
                      </a:lnTo>
                      <a:lnTo>
                        <a:pt x="239" y="70"/>
                      </a:lnTo>
                      <a:lnTo>
                        <a:pt x="237" y="68"/>
                      </a:lnTo>
                      <a:lnTo>
                        <a:pt x="235" y="60"/>
                      </a:lnTo>
                      <a:lnTo>
                        <a:pt x="235" y="56"/>
                      </a:lnTo>
                      <a:lnTo>
                        <a:pt x="237" y="52"/>
                      </a:lnTo>
                      <a:lnTo>
                        <a:pt x="239" y="48"/>
                      </a:lnTo>
                      <a:lnTo>
                        <a:pt x="241" y="44"/>
                      </a:lnTo>
                      <a:lnTo>
                        <a:pt x="237" y="42"/>
                      </a:lnTo>
                      <a:lnTo>
                        <a:pt x="235" y="40"/>
                      </a:lnTo>
                      <a:lnTo>
                        <a:pt x="235" y="38"/>
                      </a:lnTo>
                      <a:lnTo>
                        <a:pt x="237" y="34"/>
                      </a:lnTo>
                      <a:lnTo>
                        <a:pt x="241" y="30"/>
                      </a:lnTo>
                      <a:lnTo>
                        <a:pt x="215" y="20"/>
                      </a:lnTo>
                      <a:lnTo>
                        <a:pt x="209" y="16"/>
                      </a:lnTo>
                      <a:lnTo>
                        <a:pt x="203" y="12"/>
                      </a:lnTo>
                      <a:lnTo>
                        <a:pt x="197" y="6"/>
                      </a:lnTo>
                      <a:lnTo>
                        <a:pt x="193" y="4"/>
                      </a:lnTo>
                      <a:lnTo>
                        <a:pt x="189" y="4"/>
                      </a:lnTo>
                      <a:lnTo>
                        <a:pt x="181" y="6"/>
                      </a:lnTo>
                      <a:lnTo>
                        <a:pt x="171" y="12"/>
                      </a:lnTo>
                      <a:lnTo>
                        <a:pt x="163" y="20"/>
                      </a:lnTo>
                      <a:lnTo>
                        <a:pt x="163" y="24"/>
                      </a:lnTo>
                      <a:lnTo>
                        <a:pt x="161" y="28"/>
                      </a:lnTo>
                      <a:lnTo>
                        <a:pt x="163" y="36"/>
                      </a:lnTo>
                      <a:lnTo>
                        <a:pt x="163" y="38"/>
                      </a:lnTo>
                      <a:lnTo>
                        <a:pt x="165" y="40"/>
                      </a:lnTo>
                      <a:lnTo>
                        <a:pt x="163" y="44"/>
                      </a:lnTo>
                      <a:lnTo>
                        <a:pt x="161" y="48"/>
                      </a:lnTo>
                      <a:lnTo>
                        <a:pt x="157" y="52"/>
                      </a:lnTo>
                      <a:lnTo>
                        <a:pt x="149" y="54"/>
                      </a:lnTo>
                      <a:lnTo>
                        <a:pt x="145" y="54"/>
                      </a:lnTo>
                      <a:lnTo>
                        <a:pt x="139" y="52"/>
                      </a:lnTo>
                      <a:lnTo>
                        <a:pt x="133" y="46"/>
                      </a:lnTo>
                      <a:lnTo>
                        <a:pt x="125" y="40"/>
                      </a:lnTo>
                      <a:lnTo>
                        <a:pt x="115" y="38"/>
                      </a:lnTo>
                      <a:lnTo>
                        <a:pt x="111" y="36"/>
                      </a:lnTo>
                      <a:lnTo>
                        <a:pt x="107" y="36"/>
                      </a:lnTo>
                      <a:lnTo>
                        <a:pt x="103" y="36"/>
                      </a:lnTo>
                      <a:lnTo>
                        <a:pt x="99" y="34"/>
                      </a:lnTo>
                      <a:lnTo>
                        <a:pt x="93" y="30"/>
                      </a:lnTo>
                      <a:lnTo>
                        <a:pt x="89" y="24"/>
                      </a:lnTo>
                      <a:lnTo>
                        <a:pt x="85" y="18"/>
                      </a:lnTo>
                      <a:lnTo>
                        <a:pt x="81" y="16"/>
                      </a:lnTo>
                      <a:lnTo>
                        <a:pt x="77" y="14"/>
                      </a:lnTo>
                      <a:lnTo>
                        <a:pt x="53" y="10"/>
                      </a:lnTo>
                      <a:lnTo>
                        <a:pt x="42" y="6"/>
                      </a:lnTo>
                      <a:lnTo>
                        <a:pt x="30" y="0"/>
                      </a:lnTo>
                      <a:lnTo>
                        <a:pt x="26" y="4"/>
                      </a:lnTo>
                      <a:lnTo>
                        <a:pt x="26" y="10"/>
                      </a:lnTo>
                      <a:lnTo>
                        <a:pt x="26" y="12"/>
                      </a:lnTo>
                      <a:lnTo>
                        <a:pt x="26" y="18"/>
                      </a:lnTo>
                      <a:lnTo>
                        <a:pt x="18" y="24"/>
                      </a:lnTo>
                      <a:lnTo>
                        <a:pt x="12" y="30"/>
                      </a:lnTo>
                      <a:lnTo>
                        <a:pt x="8" y="36"/>
                      </a:lnTo>
                      <a:lnTo>
                        <a:pt x="8" y="40"/>
                      </a:lnTo>
                      <a:lnTo>
                        <a:pt x="10" y="40"/>
                      </a:lnTo>
                      <a:lnTo>
                        <a:pt x="4" y="52"/>
                      </a:lnTo>
                      <a:lnTo>
                        <a:pt x="0" y="56"/>
                      </a:lnTo>
                      <a:lnTo>
                        <a:pt x="0" y="62"/>
                      </a:lnTo>
                      <a:lnTo>
                        <a:pt x="0" y="68"/>
                      </a:lnTo>
                      <a:lnTo>
                        <a:pt x="2" y="74"/>
                      </a:lnTo>
                      <a:lnTo>
                        <a:pt x="4" y="80"/>
                      </a:lnTo>
                      <a:lnTo>
                        <a:pt x="4" y="88"/>
                      </a:lnTo>
                      <a:lnTo>
                        <a:pt x="6" y="120"/>
                      </a:lnTo>
                      <a:lnTo>
                        <a:pt x="2" y="124"/>
                      </a:lnTo>
                      <a:lnTo>
                        <a:pt x="0" y="132"/>
                      </a:lnTo>
                      <a:lnTo>
                        <a:pt x="2" y="136"/>
                      </a:lnTo>
                      <a:lnTo>
                        <a:pt x="4" y="140"/>
                      </a:lnTo>
                      <a:lnTo>
                        <a:pt x="10" y="152"/>
                      </a:lnTo>
                      <a:lnTo>
                        <a:pt x="12" y="158"/>
                      </a:lnTo>
                      <a:lnTo>
                        <a:pt x="18" y="162"/>
                      </a:lnTo>
                      <a:lnTo>
                        <a:pt x="28" y="166"/>
                      </a:lnTo>
                      <a:lnTo>
                        <a:pt x="32" y="168"/>
                      </a:lnTo>
                      <a:lnTo>
                        <a:pt x="36" y="174"/>
                      </a:lnTo>
                      <a:lnTo>
                        <a:pt x="40" y="182"/>
                      </a:lnTo>
                      <a:lnTo>
                        <a:pt x="42" y="182"/>
                      </a:lnTo>
                      <a:lnTo>
                        <a:pt x="46" y="182"/>
                      </a:lnTo>
                      <a:lnTo>
                        <a:pt x="55" y="182"/>
                      </a:lnTo>
                      <a:lnTo>
                        <a:pt x="61" y="184"/>
                      </a:lnTo>
                      <a:lnTo>
                        <a:pt x="67" y="186"/>
                      </a:lnTo>
                      <a:lnTo>
                        <a:pt x="71" y="190"/>
                      </a:lnTo>
                      <a:lnTo>
                        <a:pt x="75" y="196"/>
                      </a:lnTo>
                      <a:lnTo>
                        <a:pt x="105" y="182"/>
                      </a:lnTo>
                      <a:lnTo>
                        <a:pt x="231" y="252"/>
                      </a:lnTo>
                      <a:lnTo>
                        <a:pt x="235" y="244"/>
                      </a:lnTo>
                      <a:lnTo>
                        <a:pt x="247" y="244"/>
                      </a:lnTo>
                      <a:lnTo>
                        <a:pt x="247" y="20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9" name="Freeform 109">
                  <a:extLst>
                    <a:ext uri="{FF2B5EF4-FFF2-40B4-BE49-F238E27FC236}">
                      <a16:creationId xmlns:a16="http://schemas.microsoft.com/office/drawing/2014/main" id="{B9E4708C-3E6F-470C-AF81-C8E5E7DFB17C}"/>
                    </a:ext>
                  </a:extLst>
                </p:cNvPr>
                <p:cNvSpPr>
                  <a:spLocks/>
                </p:cNvSpPr>
                <p:nvPr/>
              </p:nvSpPr>
              <p:spPr bwMode="ltGray">
                <a:xfrm>
                  <a:off x="2799" y="1456"/>
                  <a:ext cx="62" cy="134"/>
                </a:xfrm>
                <a:custGeom>
                  <a:avLst/>
                  <a:gdLst/>
                  <a:ahLst/>
                  <a:cxnLst>
                    <a:cxn ang="0">
                      <a:pos x="30" y="128"/>
                    </a:cxn>
                    <a:cxn ang="0">
                      <a:pos x="30" y="130"/>
                    </a:cxn>
                    <a:cxn ang="0">
                      <a:pos x="26" y="104"/>
                    </a:cxn>
                    <a:cxn ang="0">
                      <a:pos x="22" y="98"/>
                    </a:cxn>
                    <a:cxn ang="0">
                      <a:pos x="18" y="92"/>
                    </a:cxn>
                    <a:cxn ang="0">
                      <a:pos x="14" y="86"/>
                    </a:cxn>
                    <a:cxn ang="0">
                      <a:pos x="10" y="82"/>
                    </a:cxn>
                    <a:cxn ang="0">
                      <a:pos x="8" y="78"/>
                    </a:cxn>
                    <a:cxn ang="0">
                      <a:pos x="4" y="74"/>
                    </a:cxn>
                    <a:cxn ang="0">
                      <a:pos x="0" y="68"/>
                    </a:cxn>
                    <a:cxn ang="0">
                      <a:pos x="0" y="62"/>
                    </a:cxn>
                    <a:cxn ang="0">
                      <a:pos x="0" y="58"/>
                    </a:cxn>
                    <a:cxn ang="0">
                      <a:pos x="2" y="56"/>
                    </a:cxn>
                    <a:cxn ang="0">
                      <a:pos x="6" y="54"/>
                    </a:cxn>
                    <a:cxn ang="0">
                      <a:pos x="8" y="50"/>
                    </a:cxn>
                    <a:cxn ang="0">
                      <a:pos x="10" y="42"/>
                    </a:cxn>
                    <a:cxn ang="0">
                      <a:pos x="10" y="36"/>
                    </a:cxn>
                    <a:cxn ang="0">
                      <a:pos x="10" y="24"/>
                    </a:cxn>
                    <a:cxn ang="0">
                      <a:pos x="12" y="14"/>
                    </a:cxn>
                    <a:cxn ang="0">
                      <a:pos x="14" y="4"/>
                    </a:cxn>
                    <a:cxn ang="0">
                      <a:pos x="14" y="2"/>
                    </a:cxn>
                    <a:cxn ang="0">
                      <a:pos x="20" y="0"/>
                    </a:cxn>
                    <a:cxn ang="0">
                      <a:pos x="30" y="0"/>
                    </a:cxn>
                    <a:cxn ang="0">
                      <a:pos x="34" y="0"/>
                    </a:cxn>
                    <a:cxn ang="0">
                      <a:pos x="38" y="2"/>
                    </a:cxn>
                    <a:cxn ang="0">
                      <a:pos x="42" y="2"/>
                    </a:cxn>
                    <a:cxn ang="0">
                      <a:pos x="48" y="4"/>
                    </a:cxn>
                    <a:cxn ang="0">
                      <a:pos x="46" y="8"/>
                    </a:cxn>
                    <a:cxn ang="0">
                      <a:pos x="44" y="12"/>
                    </a:cxn>
                    <a:cxn ang="0">
                      <a:pos x="44" y="16"/>
                    </a:cxn>
                    <a:cxn ang="0">
                      <a:pos x="42" y="20"/>
                    </a:cxn>
                    <a:cxn ang="0">
                      <a:pos x="44" y="24"/>
                    </a:cxn>
                    <a:cxn ang="0">
                      <a:pos x="46" y="28"/>
                    </a:cxn>
                    <a:cxn ang="0">
                      <a:pos x="50" y="30"/>
                    </a:cxn>
                    <a:cxn ang="0">
                      <a:pos x="52" y="32"/>
                    </a:cxn>
                    <a:cxn ang="0">
                      <a:pos x="50" y="42"/>
                    </a:cxn>
                    <a:cxn ang="0">
                      <a:pos x="46" y="46"/>
                    </a:cxn>
                    <a:cxn ang="0">
                      <a:pos x="42" y="52"/>
                    </a:cxn>
                    <a:cxn ang="0">
                      <a:pos x="40" y="58"/>
                    </a:cxn>
                    <a:cxn ang="0">
                      <a:pos x="42" y="60"/>
                    </a:cxn>
                    <a:cxn ang="0">
                      <a:pos x="46" y="64"/>
                    </a:cxn>
                    <a:cxn ang="0">
                      <a:pos x="54" y="66"/>
                    </a:cxn>
                    <a:cxn ang="0">
                      <a:pos x="62" y="72"/>
                    </a:cxn>
                    <a:cxn ang="0">
                      <a:pos x="58" y="76"/>
                    </a:cxn>
                    <a:cxn ang="0">
                      <a:pos x="58" y="82"/>
                    </a:cxn>
                    <a:cxn ang="0">
                      <a:pos x="58" y="84"/>
                    </a:cxn>
                    <a:cxn ang="0">
                      <a:pos x="58" y="90"/>
                    </a:cxn>
                    <a:cxn ang="0">
                      <a:pos x="50" y="96"/>
                    </a:cxn>
                    <a:cxn ang="0">
                      <a:pos x="44" y="102"/>
                    </a:cxn>
                    <a:cxn ang="0">
                      <a:pos x="40" y="108"/>
                    </a:cxn>
                    <a:cxn ang="0">
                      <a:pos x="40" y="112"/>
                    </a:cxn>
                    <a:cxn ang="0">
                      <a:pos x="42" y="112"/>
                    </a:cxn>
                    <a:cxn ang="0">
                      <a:pos x="36" y="124"/>
                    </a:cxn>
                    <a:cxn ang="0">
                      <a:pos x="32" y="128"/>
                    </a:cxn>
                    <a:cxn ang="0">
                      <a:pos x="32" y="134"/>
                    </a:cxn>
                    <a:cxn ang="0">
                      <a:pos x="30" y="128"/>
                    </a:cxn>
                  </a:cxnLst>
                  <a:rect l="0" t="0" r="r" b="b"/>
                  <a:pathLst>
                    <a:path w="62" h="134">
                      <a:moveTo>
                        <a:pt x="30" y="128"/>
                      </a:moveTo>
                      <a:lnTo>
                        <a:pt x="30" y="130"/>
                      </a:lnTo>
                      <a:lnTo>
                        <a:pt x="26" y="104"/>
                      </a:lnTo>
                      <a:lnTo>
                        <a:pt x="22" y="98"/>
                      </a:lnTo>
                      <a:lnTo>
                        <a:pt x="18" y="92"/>
                      </a:lnTo>
                      <a:lnTo>
                        <a:pt x="14" y="86"/>
                      </a:lnTo>
                      <a:lnTo>
                        <a:pt x="10" y="82"/>
                      </a:lnTo>
                      <a:lnTo>
                        <a:pt x="8" y="78"/>
                      </a:lnTo>
                      <a:lnTo>
                        <a:pt x="4" y="74"/>
                      </a:lnTo>
                      <a:lnTo>
                        <a:pt x="0" y="68"/>
                      </a:lnTo>
                      <a:lnTo>
                        <a:pt x="0" y="62"/>
                      </a:lnTo>
                      <a:lnTo>
                        <a:pt x="0" y="58"/>
                      </a:lnTo>
                      <a:lnTo>
                        <a:pt x="2" y="56"/>
                      </a:lnTo>
                      <a:lnTo>
                        <a:pt x="6" y="54"/>
                      </a:lnTo>
                      <a:lnTo>
                        <a:pt x="8" y="50"/>
                      </a:lnTo>
                      <a:lnTo>
                        <a:pt x="10" y="42"/>
                      </a:lnTo>
                      <a:lnTo>
                        <a:pt x="10" y="36"/>
                      </a:lnTo>
                      <a:lnTo>
                        <a:pt x="10" y="24"/>
                      </a:lnTo>
                      <a:lnTo>
                        <a:pt x="12" y="14"/>
                      </a:lnTo>
                      <a:lnTo>
                        <a:pt x="14" y="4"/>
                      </a:lnTo>
                      <a:lnTo>
                        <a:pt x="14" y="2"/>
                      </a:lnTo>
                      <a:lnTo>
                        <a:pt x="20" y="0"/>
                      </a:lnTo>
                      <a:lnTo>
                        <a:pt x="30" y="0"/>
                      </a:lnTo>
                      <a:lnTo>
                        <a:pt x="34" y="0"/>
                      </a:lnTo>
                      <a:lnTo>
                        <a:pt x="38" y="2"/>
                      </a:lnTo>
                      <a:lnTo>
                        <a:pt x="42" y="2"/>
                      </a:lnTo>
                      <a:lnTo>
                        <a:pt x="48" y="4"/>
                      </a:lnTo>
                      <a:lnTo>
                        <a:pt x="46" y="8"/>
                      </a:lnTo>
                      <a:lnTo>
                        <a:pt x="44" y="12"/>
                      </a:lnTo>
                      <a:lnTo>
                        <a:pt x="44" y="16"/>
                      </a:lnTo>
                      <a:lnTo>
                        <a:pt x="42" y="20"/>
                      </a:lnTo>
                      <a:lnTo>
                        <a:pt x="44" y="24"/>
                      </a:lnTo>
                      <a:lnTo>
                        <a:pt x="46" y="28"/>
                      </a:lnTo>
                      <a:lnTo>
                        <a:pt x="50" y="30"/>
                      </a:lnTo>
                      <a:lnTo>
                        <a:pt x="52" y="32"/>
                      </a:lnTo>
                      <a:lnTo>
                        <a:pt x="50" y="42"/>
                      </a:lnTo>
                      <a:lnTo>
                        <a:pt x="46" y="46"/>
                      </a:lnTo>
                      <a:lnTo>
                        <a:pt x="42" y="52"/>
                      </a:lnTo>
                      <a:lnTo>
                        <a:pt x="40" y="58"/>
                      </a:lnTo>
                      <a:lnTo>
                        <a:pt x="42" y="60"/>
                      </a:lnTo>
                      <a:lnTo>
                        <a:pt x="46" y="64"/>
                      </a:lnTo>
                      <a:lnTo>
                        <a:pt x="54" y="66"/>
                      </a:lnTo>
                      <a:lnTo>
                        <a:pt x="62" y="72"/>
                      </a:lnTo>
                      <a:lnTo>
                        <a:pt x="58" y="76"/>
                      </a:lnTo>
                      <a:lnTo>
                        <a:pt x="58" y="82"/>
                      </a:lnTo>
                      <a:lnTo>
                        <a:pt x="58" y="84"/>
                      </a:lnTo>
                      <a:lnTo>
                        <a:pt x="58" y="90"/>
                      </a:lnTo>
                      <a:lnTo>
                        <a:pt x="50" y="96"/>
                      </a:lnTo>
                      <a:lnTo>
                        <a:pt x="44" y="102"/>
                      </a:lnTo>
                      <a:lnTo>
                        <a:pt x="40" y="108"/>
                      </a:lnTo>
                      <a:lnTo>
                        <a:pt x="40" y="112"/>
                      </a:lnTo>
                      <a:lnTo>
                        <a:pt x="42" y="112"/>
                      </a:lnTo>
                      <a:lnTo>
                        <a:pt x="36" y="124"/>
                      </a:lnTo>
                      <a:lnTo>
                        <a:pt x="32" y="128"/>
                      </a:lnTo>
                      <a:lnTo>
                        <a:pt x="32" y="134"/>
                      </a:lnTo>
                      <a:lnTo>
                        <a:pt x="30" y="1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0" name="Freeform 110">
                  <a:extLst>
                    <a:ext uri="{FF2B5EF4-FFF2-40B4-BE49-F238E27FC236}">
                      <a16:creationId xmlns:a16="http://schemas.microsoft.com/office/drawing/2014/main" id="{81BED6B1-6B3C-4EF3-9D82-AF94B4DBB027}"/>
                    </a:ext>
                  </a:extLst>
                </p:cNvPr>
                <p:cNvSpPr>
                  <a:spLocks/>
                </p:cNvSpPr>
                <p:nvPr/>
              </p:nvSpPr>
              <p:spPr bwMode="ltGray">
                <a:xfrm>
                  <a:off x="2553" y="1458"/>
                  <a:ext cx="318" cy="332"/>
                </a:xfrm>
                <a:custGeom>
                  <a:avLst/>
                  <a:gdLst/>
                  <a:ahLst/>
                  <a:cxnLst>
                    <a:cxn ang="0">
                      <a:pos x="110" y="34"/>
                    </a:cxn>
                    <a:cxn ang="0">
                      <a:pos x="124" y="26"/>
                    </a:cxn>
                    <a:cxn ang="0">
                      <a:pos x="146" y="14"/>
                    </a:cxn>
                    <a:cxn ang="0">
                      <a:pos x="186" y="4"/>
                    </a:cxn>
                    <a:cxn ang="0">
                      <a:pos x="202" y="4"/>
                    </a:cxn>
                    <a:cxn ang="0">
                      <a:pos x="210" y="8"/>
                    </a:cxn>
                    <a:cxn ang="0">
                      <a:pos x="220" y="6"/>
                    </a:cxn>
                    <a:cxn ang="0">
                      <a:pos x="224" y="2"/>
                    </a:cxn>
                    <a:cxn ang="0">
                      <a:pos x="248" y="0"/>
                    </a:cxn>
                    <a:cxn ang="0">
                      <a:pos x="258" y="10"/>
                    </a:cxn>
                    <a:cxn ang="0">
                      <a:pos x="256" y="34"/>
                    </a:cxn>
                    <a:cxn ang="0">
                      <a:pos x="254" y="48"/>
                    </a:cxn>
                    <a:cxn ang="0">
                      <a:pos x="248" y="54"/>
                    </a:cxn>
                    <a:cxn ang="0">
                      <a:pos x="246" y="60"/>
                    </a:cxn>
                    <a:cxn ang="0">
                      <a:pos x="250" y="72"/>
                    </a:cxn>
                    <a:cxn ang="0">
                      <a:pos x="256" y="80"/>
                    </a:cxn>
                    <a:cxn ang="0">
                      <a:pos x="264" y="90"/>
                    </a:cxn>
                    <a:cxn ang="0">
                      <a:pos x="272" y="102"/>
                    </a:cxn>
                    <a:cxn ang="0">
                      <a:pos x="276" y="126"/>
                    </a:cxn>
                    <a:cxn ang="0">
                      <a:pos x="278" y="138"/>
                    </a:cxn>
                    <a:cxn ang="0">
                      <a:pos x="282" y="150"/>
                    </a:cxn>
                    <a:cxn ang="0">
                      <a:pos x="284" y="190"/>
                    </a:cxn>
                    <a:cxn ang="0">
                      <a:pos x="278" y="202"/>
                    </a:cxn>
                    <a:cxn ang="0">
                      <a:pos x="282" y="210"/>
                    </a:cxn>
                    <a:cxn ang="0">
                      <a:pos x="290" y="228"/>
                    </a:cxn>
                    <a:cxn ang="0">
                      <a:pos x="306" y="236"/>
                    </a:cxn>
                    <a:cxn ang="0">
                      <a:pos x="314" y="244"/>
                    </a:cxn>
                    <a:cxn ang="0">
                      <a:pos x="248" y="300"/>
                    </a:cxn>
                    <a:cxn ang="0">
                      <a:pos x="182" y="332"/>
                    </a:cxn>
                    <a:cxn ang="0">
                      <a:pos x="170" y="314"/>
                    </a:cxn>
                    <a:cxn ang="0">
                      <a:pos x="152" y="302"/>
                    </a:cxn>
                    <a:cxn ang="0">
                      <a:pos x="148" y="294"/>
                    </a:cxn>
                    <a:cxn ang="0">
                      <a:pos x="0" y="160"/>
                    </a:cxn>
                    <a:cxn ang="0">
                      <a:pos x="18" y="144"/>
                    </a:cxn>
                    <a:cxn ang="0">
                      <a:pos x="48" y="132"/>
                    </a:cxn>
                    <a:cxn ang="0">
                      <a:pos x="56" y="124"/>
                    </a:cxn>
                    <a:cxn ang="0">
                      <a:pos x="66" y="116"/>
                    </a:cxn>
                    <a:cxn ang="0">
                      <a:pos x="72" y="112"/>
                    </a:cxn>
                    <a:cxn ang="0">
                      <a:pos x="72" y="102"/>
                    </a:cxn>
                    <a:cxn ang="0">
                      <a:pos x="84" y="96"/>
                    </a:cxn>
                    <a:cxn ang="0">
                      <a:pos x="96" y="92"/>
                    </a:cxn>
                    <a:cxn ang="0">
                      <a:pos x="110" y="92"/>
                    </a:cxn>
                    <a:cxn ang="0">
                      <a:pos x="112" y="86"/>
                    </a:cxn>
                    <a:cxn ang="0">
                      <a:pos x="96" y="36"/>
                    </a:cxn>
                  </a:cxnLst>
                  <a:rect l="0" t="0" r="r" b="b"/>
                  <a:pathLst>
                    <a:path w="318" h="332">
                      <a:moveTo>
                        <a:pt x="98" y="36"/>
                      </a:moveTo>
                      <a:lnTo>
                        <a:pt x="110" y="34"/>
                      </a:lnTo>
                      <a:lnTo>
                        <a:pt x="116" y="30"/>
                      </a:lnTo>
                      <a:lnTo>
                        <a:pt x="124" y="26"/>
                      </a:lnTo>
                      <a:lnTo>
                        <a:pt x="132" y="20"/>
                      </a:lnTo>
                      <a:lnTo>
                        <a:pt x="146" y="14"/>
                      </a:lnTo>
                      <a:lnTo>
                        <a:pt x="166" y="8"/>
                      </a:lnTo>
                      <a:lnTo>
                        <a:pt x="186" y="4"/>
                      </a:lnTo>
                      <a:lnTo>
                        <a:pt x="198" y="4"/>
                      </a:lnTo>
                      <a:lnTo>
                        <a:pt x="202" y="4"/>
                      </a:lnTo>
                      <a:lnTo>
                        <a:pt x="206" y="6"/>
                      </a:lnTo>
                      <a:lnTo>
                        <a:pt x="210" y="8"/>
                      </a:lnTo>
                      <a:lnTo>
                        <a:pt x="214" y="8"/>
                      </a:lnTo>
                      <a:lnTo>
                        <a:pt x="220" y="6"/>
                      </a:lnTo>
                      <a:lnTo>
                        <a:pt x="222" y="4"/>
                      </a:lnTo>
                      <a:lnTo>
                        <a:pt x="224" y="2"/>
                      </a:lnTo>
                      <a:lnTo>
                        <a:pt x="230" y="0"/>
                      </a:lnTo>
                      <a:lnTo>
                        <a:pt x="248" y="0"/>
                      </a:lnTo>
                      <a:lnTo>
                        <a:pt x="260" y="0"/>
                      </a:lnTo>
                      <a:lnTo>
                        <a:pt x="258" y="10"/>
                      </a:lnTo>
                      <a:lnTo>
                        <a:pt x="256" y="22"/>
                      </a:lnTo>
                      <a:lnTo>
                        <a:pt x="256" y="34"/>
                      </a:lnTo>
                      <a:lnTo>
                        <a:pt x="256" y="40"/>
                      </a:lnTo>
                      <a:lnTo>
                        <a:pt x="254" y="48"/>
                      </a:lnTo>
                      <a:lnTo>
                        <a:pt x="252" y="52"/>
                      </a:lnTo>
                      <a:lnTo>
                        <a:pt x="248" y="54"/>
                      </a:lnTo>
                      <a:lnTo>
                        <a:pt x="246" y="56"/>
                      </a:lnTo>
                      <a:lnTo>
                        <a:pt x="246" y="60"/>
                      </a:lnTo>
                      <a:lnTo>
                        <a:pt x="246" y="66"/>
                      </a:lnTo>
                      <a:lnTo>
                        <a:pt x="250" y="72"/>
                      </a:lnTo>
                      <a:lnTo>
                        <a:pt x="254" y="76"/>
                      </a:lnTo>
                      <a:lnTo>
                        <a:pt x="256" y="80"/>
                      </a:lnTo>
                      <a:lnTo>
                        <a:pt x="260" y="84"/>
                      </a:lnTo>
                      <a:lnTo>
                        <a:pt x="264" y="90"/>
                      </a:lnTo>
                      <a:lnTo>
                        <a:pt x="268" y="96"/>
                      </a:lnTo>
                      <a:lnTo>
                        <a:pt x="272" y="102"/>
                      </a:lnTo>
                      <a:lnTo>
                        <a:pt x="276" y="128"/>
                      </a:lnTo>
                      <a:lnTo>
                        <a:pt x="276" y="126"/>
                      </a:lnTo>
                      <a:lnTo>
                        <a:pt x="278" y="132"/>
                      </a:lnTo>
                      <a:lnTo>
                        <a:pt x="278" y="138"/>
                      </a:lnTo>
                      <a:lnTo>
                        <a:pt x="280" y="144"/>
                      </a:lnTo>
                      <a:lnTo>
                        <a:pt x="282" y="150"/>
                      </a:lnTo>
                      <a:lnTo>
                        <a:pt x="282" y="158"/>
                      </a:lnTo>
                      <a:lnTo>
                        <a:pt x="284" y="190"/>
                      </a:lnTo>
                      <a:lnTo>
                        <a:pt x="280" y="194"/>
                      </a:lnTo>
                      <a:lnTo>
                        <a:pt x="278" y="202"/>
                      </a:lnTo>
                      <a:lnTo>
                        <a:pt x="280" y="206"/>
                      </a:lnTo>
                      <a:lnTo>
                        <a:pt x="282" y="210"/>
                      </a:lnTo>
                      <a:lnTo>
                        <a:pt x="288" y="222"/>
                      </a:lnTo>
                      <a:lnTo>
                        <a:pt x="290" y="228"/>
                      </a:lnTo>
                      <a:lnTo>
                        <a:pt x="296" y="232"/>
                      </a:lnTo>
                      <a:lnTo>
                        <a:pt x="306" y="236"/>
                      </a:lnTo>
                      <a:lnTo>
                        <a:pt x="310" y="238"/>
                      </a:lnTo>
                      <a:lnTo>
                        <a:pt x="314" y="244"/>
                      </a:lnTo>
                      <a:lnTo>
                        <a:pt x="318" y="252"/>
                      </a:lnTo>
                      <a:lnTo>
                        <a:pt x="248" y="300"/>
                      </a:lnTo>
                      <a:lnTo>
                        <a:pt x="220" y="328"/>
                      </a:lnTo>
                      <a:lnTo>
                        <a:pt x="182" y="332"/>
                      </a:lnTo>
                      <a:lnTo>
                        <a:pt x="182" y="318"/>
                      </a:lnTo>
                      <a:lnTo>
                        <a:pt x="170" y="314"/>
                      </a:lnTo>
                      <a:lnTo>
                        <a:pt x="160" y="310"/>
                      </a:lnTo>
                      <a:lnTo>
                        <a:pt x="152" y="302"/>
                      </a:lnTo>
                      <a:lnTo>
                        <a:pt x="148" y="298"/>
                      </a:lnTo>
                      <a:lnTo>
                        <a:pt x="148" y="294"/>
                      </a:lnTo>
                      <a:lnTo>
                        <a:pt x="0" y="182"/>
                      </a:lnTo>
                      <a:lnTo>
                        <a:pt x="0" y="160"/>
                      </a:lnTo>
                      <a:lnTo>
                        <a:pt x="8" y="148"/>
                      </a:lnTo>
                      <a:lnTo>
                        <a:pt x="18" y="144"/>
                      </a:lnTo>
                      <a:lnTo>
                        <a:pt x="32" y="138"/>
                      </a:lnTo>
                      <a:lnTo>
                        <a:pt x="48" y="132"/>
                      </a:lnTo>
                      <a:lnTo>
                        <a:pt x="54" y="128"/>
                      </a:lnTo>
                      <a:lnTo>
                        <a:pt x="56" y="124"/>
                      </a:lnTo>
                      <a:lnTo>
                        <a:pt x="60" y="118"/>
                      </a:lnTo>
                      <a:lnTo>
                        <a:pt x="66" y="116"/>
                      </a:lnTo>
                      <a:lnTo>
                        <a:pt x="70" y="114"/>
                      </a:lnTo>
                      <a:lnTo>
                        <a:pt x="72" y="112"/>
                      </a:lnTo>
                      <a:lnTo>
                        <a:pt x="72" y="110"/>
                      </a:lnTo>
                      <a:lnTo>
                        <a:pt x="72" y="102"/>
                      </a:lnTo>
                      <a:lnTo>
                        <a:pt x="80" y="100"/>
                      </a:lnTo>
                      <a:lnTo>
                        <a:pt x="84" y="96"/>
                      </a:lnTo>
                      <a:lnTo>
                        <a:pt x="90" y="92"/>
                      </a:lnTo>
                      <a:lnTo>
                        <a:pt x="96" y="92"/>
                      </a:lnTo>
                      <a:lnTo>
                        <a:pt x="106" y="92"/>
                      </a:lnTo>
                      <a:lnTo>
                        <a:pt x="110" y="92"/>
                      </a:lnTo>
                      <a:lnTo>
                        <a:pt x="112" y="90"/>
                      </a:lnTo>
                      <a:lnTo>
                        <a:pt x="112" y="86"/>
                      </a:lnTo>
                      <a:lnTo>
                        <a:pt x="104" y="60"/>
                      </a:lnTo>
                      <a:lnTo>
                        <a:pt x="96" y="36"/>
                      </a:lnTo>
                      <a:lnTo>
                        <a:pt x="98"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1" name="Freeform 111">
                  <a:extLst>
                    <a:ext uri="{FF2B5EF4-FFF2-40B4-BE49-F238E27FC236}">
                      <a16:creationId xmlns:a16="http://schemas.microsoft.com/office/drawing/2014/main" id="{F8A8D7DF-F628-4FFC-B141-22116568C17B}"/>
                    </a:ext>
                  </a:extLst>
                </p:cNvPr>
                <p:cNvSpPr>
                  <a:spLocks/>
                </p:cNvSpPr>
                <p:nvPr/>
              </p:nvSpPr>
              <p:spPr bwMode="ltGray">
                <a:xfrm>
                  <a:off x="2485" y="1482"/>
                  <a:ext cx="180" cy="154"/>
                </a:xfrm>
                <a:custGeom>
                  <a:avLst/>
                  <a:gdLst/>
                  <a:ahLst/>
                  <a:cxnLst>
                    <a:cxn ang="0">
                      <a:pos x="68" y="152"/>
                    </a:cxn>
                    <a:cxn ang="0">
                      <a:pos x="68" y="136"/>
                    </a:cxn>
                    <a:cxn ang="0">
                      <a:pos x="76" y="124"/>
                    </a:cxn>
                    <a:cxn ang="0">
                      <a:pos x="86" y="120"/>
                    </a:cxn>
                    <a:cxn ang="0">
                      <a:pos x="100" y="114"/>
                    </a:cxn>
                    <a:cxn ang="0">
                      <a:pos x="116" y="108"/>
                    </a:cxn>
                    <a:cxn ang="0">
                      <a:pos x="122" y="104"/>
                    </a:cxn>
                    <a:cxn ang="0">
                      <a:pos x="124" y="100"/>
                    </a:cxn>
                    <a:cxn ang="0">
                      <a:pos x="128" y="94"/>
                    </a:cxn>
                    <a:cxn ang="0">
                      <a:pos x="134" y="92"/>
                    </a:cxn>
                    <a:cxn ang="0">
                      <a:pos x="138" y="90"/>
                    </a:cxn>
                    <a:cxn ang="0">
                      <a:pos x="140" y="88"/>
                    </a:cxn>
                    <a:cxn ang="0">
                      <a:pos x="140" y="86"/>
                    </a:cxn>
                    <a:cxn ang="0">
                      <a:pos x="140" y="78"/>
                    </a:cxn>
                    <a:cxn ang="0">
                      <a:pos x="148" y="76"/>
                    </a:cxn>
                    <a:cxn ang="0">
                      <a:pos x="152" y="72"/>
                    </a:cxn>
                    <a:cxn ang="0">
                      <a:pos x="158" y="68"/>
                    </a:cxn>
                    <a:cxn ang="0">
                      <a:pos x="164" y="68"/>
                    </a:cxn>
                    <a:cxn ang="0">
                      <a:pos x="174" y="68"/>
                    </a:cxn>
                    <a:cxn ang="0">
                      <a:pos x="178" y="68"/>
                    </a:cxn>
                    <a:cxn ang="0">
                      <a:pos x="180" y="66"/>
                    </a:cxn>
                    <a:cxn ang="0">
                      <a:pos x="180" y="62"/>
                    </a:cxn>
                    <a:cxn ang="0">
                      <a:pos x="172" y="36"/>
                    </a:cxn>
                    <a:cxn ang="0">
                      <a:pos x="164" y="12"/>
                    </a:cxn>
                    <a:cxn ang="0">
                      <a:pos x="166" y="12"/>
                    </a:cxn>
                    <a:cxn ang="0">
                      <a:pos x="148" y="14"/>
                    </a:cxn>
                    <a:cxn ang="0">
                      <a:pos x="136" y="12"/>
                    </a:cxn>
                    <a:cxn ang="0">
                      <a:pos x="126" y="10"/>
                    </a:cxn>
                    <a:cxn ang="0">
                      <a:pos x="124" y="8"/>
                    </a:cxn>
                    <a:cxn ang="0">
                      <a:pos x="124" y="4"/>
                    </a:cxn>
                    <a:cxn ang="0">
                      <a:pos x="122" y="2"/>
                    </a:cxn>
                    <a:cxn ang="0">
                      <a:pos x="118" y="0"/>
                    </a:cxn>
                    <a:cxn ang="0">
                      <a:pos x="114" y="2"/>
                    </a:cxn>
                    <a:cxn ang="0">
                      <a:pos x="110" y="4"/>
                    </a:cxn>
                    <a:cxn ang="0">
                      <a:pos x="106" y="14"/>
                    </a:cxn>
                    <a:cxn ang="0">
                      <a:pos x="102" y="26"/>
                    </a:cxn>
                    <a:cxn ang="0">
                      <a:pos x="98" y="32"/>
                    </a:cxn>
                    <a:cxn ang="0">
                      <a:pos x="92" y="40"/>
                    </a:cxn>
                    <a:cxn ang="0">
                      <a:pos x="82" y="44"/>
                    </a:cxn>
                    <a:cxn ang="0">
                      <a:pos x="74" y="52"/>
                    </a:cxn>
                    <a:cxn ang="0">
                      <a:pos x="66" y="58"/>
                    </a:cxn>
                    <a:cxn ang="0">
                      <a:pos x="62" y="64"/>
                    </a:cxn>
                    <a:cxn ang="0">
                      <a:pos x="60" y="70"/>
                    </a:cxn>
                    <a:cxn ang="0">
                      <a:pos x="60" y="82"/>
                    </a:cxn>
                    <a:cxn ang="0">
                      <a:pos x="58" y="94"/>
                    </a:cxn>
                    <a:cxn ang="0">
                      <a:pos x="54" y="108"/>
                    </a:cxn>
                    <a:cxn ang="0">
                      <a:pos x="50" y="114"/>
                    </a:cxn>
                    <a:cxn ang="0">
                      <a:pos x="44" y="118"/>
                    </a:cxn>
                    <a:cxn ang="0">
                      <a:pos x="32" y="130"/>
                    </a:cxn>
                    <a:cxn ang="0">
                      <a:pos x="24" y="136"/>
                    </a:cxn>
                    <a:cxn ang="0">
                      <a:pos x="18" y="140"/>
                    </a:cxn>
                    <a:cxn ang="0">
                      <a:pos x="12" y="142"/>
                    </a:cxn>
                    <a:cxn ang="0">
                      <a:pos x="4" y="146"/>
                    </a:cxn>
                    <a:cxn ang="0">
                      <a:pos x="0" y="154"/>
                    </a:cxn>
                    <a:cxn ang="0">
                      <a:pos x="68" y="152"/>
                    </a:cxn>
                  </a:cxnLst>
                  <a:rect l="0" t="0" r="r" b="b"/>
                  <a:pathLst>
                    <a:path w="180" h="154">
                      <a:moveTo>
                        <a:pt x="68" y="152"/>
                      </a:moveTo>
                      <a:lnTo>
                        <a:pt x="68" y="136"/>
                      </a:lnTo>
                      <a:lnTo>
                        <a:pt x="76" y="124"/>
                      </a:lnTo>
                      <a:lnTo>
                        <a:pt x="86" y="120"/>
                      </a:lnTo>
                      <a:lnTo>
                        <a:pt x="100" y="114"/>
                      </a:lnTo>
                      <a:lnTo>
                        <a:pt x="116" y="108"/>
                      </a:lnTo>
                      <a:lnTo>
                        <a:pt x="122" y="104"/>
                      </a:lnTo>
                      <a:lnTo>
                        <a:pt x="124" y="100"/>
                      </a:lnTo>
                      <a:lnTo>
                        <a:pt x="128" y="94"/>
                      </a:lnTo>
                      <a:lnTo>
                        <a:pt x="134" y="92"/>
                      </a:lnTo>
                      <a:lnTo>
                        <a:pt x="138" y="90"/>
                      </a:lnTo>
                      <a:lnTo>
                        <a:pt x="140" y="88"/>
                      </a:lnTo>
                      <a:lnTo>
                        <a:pt x="140" y="86"/>
                      </a:lnTo>
                      <a:lnTo>
                        <a:pt x="140" y="78"/>
                      </a:lnTo>
                      <a:lnTo>
                        <a:pt x="148" y="76"/>
                      </a:lnTo>
                      <a:lnTo>
                        <a:pt x="152" y="72"/>
                      </a:lnTo>
                      <a:lnTo>
                        <a:pt x="158" y="68"/>
                      </a:lnTo>
                      <a:lnTo>
                        <a:pt x="164" y="68"/>
                      </a:lnTo>
                      <a:lnTo>
                        <a:pt x="174" y="68"/>
                      </a:lnTo>
                      <a:lnTo>
                        <a:pt x="178" y="68"/>
                      </a:lnTo>
                      <a:lnTo>
                        <a:pt x="180" y="66"/>
                      </a:lnTo>
                      <a:lnTo>
                        <a:pt x="180" y="62"/>
                      </a:lnTo>
                      <a:lnTo>
                        <a:pt x="172" y="36"/>
                      </a:lnTo>
                      <a:lnTo>
                        <a:pt x="164" y="12"/>
                      </a:lnTo>
                      <a:lnTo>
                        <a:pt x="166" y="12"/>
                      </a:lnTo>
                      <a:lnTo>
                        <a:pt x="148" y="14"/>
                      </a:lnTo>
                      <a:lnTo>
                        <a:pt x="136" y="12"/>
                      </a:lnTo>
                      <a:lnTo>
                        <a:pt x="126" y="10"/>
                      </a:lnTo>
                      <a:lnTo>
                        <a:pt x="124" y="8"/>
                      </a:lnTo>
                      <a:lnTo>
                        <a:pt x="124" y="4"/>
                      </a:lnTo>
                      <a:lnTo>
                        <a:pt x="122" y="2"/>
                      </a:lnTo>
                      <a:lnTo>
                        <a:pt x="118" y="0"/>
                      </a:lnTo>
                      <a:lnTo>
                        <a:pt x="114" y="2"/>
                      </a:lnTo>
                      <a:lnTo>
                        <a:pt x="110" y="4"/>
                      </a:lnTo>
                      <a:lnTo>
                        <a:pt x="106" y="14"/>
                      </a:lnTo>
                      <a:lnTo>
                        <a:pt x="102" y="26"/>
                      </a:lnTo>
                      <a:lnTo>
                        <a:pt x="98" y="32"/>
                      </a:lnTo>
                      <a:lnTo>
                        <a:pt x="92" y="40"/>
                      </a:lnTo>
                      <a:lnTo>
                        <a:pt x="82" y="44"/>
                      </a:lnTo>
                      <a:lnTo>
                        <a:pt x="74" y="52"/>
                      </a:lnTo>
                      <a:lnTo>
                        <a:pt x="66" y="58"/>
                      </a:lnTo>
                      <a:lnTo>
                        <a:pt x="62" y="64"/>
                      </a:lnTo>
                      <a:lnTo>
                        <a:pt x="60" y="70"/>
                      </a:lnTo>
                      <a:lnTo>
                        <a:pt x="60" y="82"/>
                      </a:lnTo>
                      <a:lnTo>
                        <a:pt x="58" y="94"/>
                      </a:lnTo>
                      <a:lnTo>
                        <a:pt x="54" y="108"/>
                      </a:lnTo>
                      <a:lnTo>
                        <a:pt x="50" y="114"/>
                      </a:lnTo>
                      <a:lnTo>
                        <a:pt x="44" y="118"/>
                      </a:lnTo>
                      <a:lnTo>
                        <a:pt x="32" y="130"/>
                      </a:lnTo>
                      <a:lnTo>
                        <a:pt x="24" y="136"/>
                      </a:lnTo>
                      <a:lnTo>
                        <a:pt x="18" y="140"/>
                      </a:lnTo>
                      <a:lnTo>
                        <a:pt x="12" y="142"/>
                      </a:lnTo>
                      <a:lnTo>
                        <a:pt x="4" y="146"/>
                      </a:lnTo>
                      <a:lnTo>
                        <a:pt x="0" y="154"/>
                      </a:lnTo>
                      <a:lnTo>
                        <a:pt x="68" y="1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2" name="Freeform 112">
                  <a:extLst>
                    <a:ext uri="{FF2B5EF4-FFF2-40B4-BE49-F238E27FC236}">
                      <a16:creationId xmlns:a16="http://schemas.microsoft.com/office/drawing/2014/main" id="{3C43E27E-0305-45D7-A71A-638620141FF1}"/>
                    </a:ext>
                  </a:extLst>
                </p:cNvPr>
                <p:cNvSpPr>
                  <a:spLocks/>
                </p:cNvSpPr>
                <p:nvPr/>
              </p:nvSpPr>
              <p:spPr bwMode="ltGray">
                <a:xfrm>
                  <a:off x="2425" y="1634"/>
                  <a:ext cx="126" cy="116"/>
                </a:xfrm>
                <a:custGeom>
                  <a:avLst/>
                  <a:gdLst/>
                  <a:ahLst/>
                  <a:cxnLst>
                    <a:cxn ang="0">
                      <a:pos x="126" y="0"/>
                    </a:cxn>
                    <a:cxn ang="0">
                      <a:pos x="126" y="32"/>
                    </a:cxn>
                    <a:cxn ang="0">
                      <a:pos x="76" y="32"/>
                    </a:cxn>
                    <a:cxn ang="0">
                      <a:pos x="76" y="78"/>
                    </a:cxn>
                    <a:cxn ang="0">
                      <a:pos x="66" y="82"/>
                    </a:cxn>
                    <a:cxn ang="0">
                      <a:pos x="58" y="90"/>
                    </a:cxn>
                    <a:cxn ang="0">
                      <a:pos x="56" y="116"/>
                    </a:cxn>
                    <a:cxn ang="0">
                      <a:pos x="0" y="116"/>
                    </a:cxn>
                    <a:cxn ang="0">
                      <a:pos x="0" y="108"/>
                    </a:cxn>
                    <a:cxn ang="0">
                      <a:pos x="2" y="100"/>
                    </a:cxn>
                    <a:cxn ang="0">
                      <a:pos x="10" y="88"/>
                    </a:cxn>
                    <a:cxn ang="0">
                      <a:pos x="20" y="74"/>
                    </a:cxn>
                    <a:cxn ang="0">
                      <a:pos x="24" y="66"/>
                    </a:cxn>
                    <a:cxn ang="0">
                      <a:pos x="38" y="42"/>
                    </a:cxn>
                    <a:cxn ang="0">
                      <a:pos x="50" y="20"/>
                    </a:cxn>
                    <a:cxn ang="0">
                      <a:pos x="56" y="12"/>
                    </a:cxn>
                    <a:cxn ang="0">
                      <a:pos x="60" y="2"/>
                    </a:cxn>
                    <a:cxn ang="0">
                      <a:pos x="126" y="0"/>
                    </a:cxn>
                  </a:cxnLst>
                  <a:rect l="0" t="0" r="r" b="b"/>
                  <a:pathLst>
                    <a:path w="126" h="116">
                      <a:moveTo>
                        <a:pt x="126" y="0"/>
                      </a:moveTo>
                      <a:lnTo>
                        <a:pt x="126" y="32"/>
                      </a:lnTo>
                      <a:lnTo>
                        <a:pt x="76" y="32"/>
                      </a:lnTo>
                      <a:lnTo>
                        <a:pt x="76" y="78"/>
                      </a:lnTo>
                      <a:lnTo>
                        <a:pt x="66" y="82"/>
                      </a:lnTo>
                      <a:lnTo>
                        <a:pt x="58" y="90"/>
                      </a:lnTo>
                      <a:lnTo>
                        <a:pt x="56" y="116"/>
                      </a:lnTo>
                      <a:lnTo>
                        <a:pt x="0" y="116"/>
                      </a:lnTo>
                      <a:lnTo>
                        <a:pt x="0" y="108"/>
                      </a:lnTo>
                      <a:lnTo>
                        <a:pt x="2" y="100"/>
                      </a:lnTo>
                      <a:lnTo>
                        <a:pt x="10" y="88"/>
                      </a:lnTo>
                      <a:lnTo>
                        <a:pt x="20" y="74"/>
                      </a:lnTo>
                      <a:lnTo>
                        <a:pt x="24" y="66"/>
                      </a:lnTo>
                      <a:lnTo>
                        <a:pt x="38" y="42"/>
                      </a:lnTo>
                      <a:lnTo>
                        <a:pt x="50" y="20"/>
                      </a:lnTo>
                      <a:lnTo>
                        <a:pt x="56" y="12"/>
                      </a:lnTo>
                      <a:lnTo>
                        <a:pt x="60" y="2"/>
                      </a:lnTo>
                      <a:lnTo>
                        <a:pt x="12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3" name="Freeform 113">
                  <a:extLst>
                    <a:ext uri="{FF2B5EF4-FFF2-40B4-BE49-F238E27FC236}">
                      <a16:creationId xmlns:a16="http://schemas.microsoft.com/office/drawing/2014/main" id="{FEA85206-0E97-426F-A2FA-320A3821E198}"/>
                    </a:ext>
                  </a:extLst>
                </p:cNvPr>
                <p:cNvSpPr>
                  <a:spLocks/>
                </p:cNvSpPr>
                <p:nvPr/>
              </p:nvSpPr>
              <p:spPr bwMode="ltGray">
                <a:xfrm>
                  <a:off x="2425" y="1634"/>
                  <a:ext cx="186" cy="238"/>
                </a:xfrm>
                <a:custGeom>
                  <a:avLst/>
                  <a:gdLst/>
                  <a:ahLst/>
                  <a:cxnLst>
                    <a:cxn ang="0">
                      <a:pos x="128" y="0"/>
                    </a:cxn>
                    <a:cxn ang="0">
                      <a:pos x="126" y="0"/>
                    </a:cxn>
                    <a:cxn ang="0">
                      <a:pos x="126" y="32"/>
                    </a:cxn>
                    <a:cxn ang="0">
                      <a:pos x="76" y="32"/>
                    </a:cxn>
                    <a:cxn ang="0">
                      <a:pos x="76" y="78"/>
                    </a:cxn>
                    <a:cxn ang="0">
                      <a:pos x="66" y="82"/>
                    </a:cxn>
                    <a:cxn ang="0">
                      <a:pos x="58" y="90"/>
                    </a:cxn>
                    <a:cxn ang="0">
                      <a:pos x="56" y="116"/>
                    </a:cxn>
                    <a:cxn ang="0">
                      <a:pos x="0" y="116"/>
                    </a:cxn>
                    <a:cxn ang="0">
                      <a:pos x="2" y="124"/>
                    </a:cxn>
                    <a:cxn ang="0">
                      <a:pos x="6" y="128"/>
                    </a:cxn>
                    <a:cxn ang="0">
                      <a:pos x="10" y="134"/>
                    </a:cxn>
                    <a:cxn ang="0">
                      <a:pos x="12" y="138"/>
                    </a:cxn>
                    <a:cxn ang="0">
                      <a:pos x="10" y="142"/>
                    </a:cxn>
                    <a:cxn ang="0">
                      <a:pos x="8" y="146"/>
                    </a:cxn>
                    <a:cxn ang="0">
                      <a:pos x="6" y="150"/>
                    </a:cxn>
                    <a:cxn ang="0">
                      <a:pos x="6" y="152"/>
                    </a:cxn>
                    <a:cxn ang="0">
                      <a:pos x="6" y="156"/>
                    </a:cxn>
                    <a:cxn ang="0">
                      <a:pos x="10" y="158"/>
                    </a:cxn>
                    <a:cxn ang="0">
                      <a:pos x="14" y="166"/>
                    </a:cxn>
                    <a:cxn ang="0">
                      <a:pos x="12" y="166"/>
                    </a:cxn>
                    <a:cxn ang="0">
                      <a:pos x="14" y="176"/>
                    </a:cxn>
                    <a:cxn ang="0">
                      <a:pos x="12" y="186"/>
                    </a:cxn>
                    <a:cxn ang="0">
                      <a:pos x="10" y="196"/>
                    </a:cxn>
                    <a:cxn ang="0">
                      <a:pos x="6" y="206"/>
                    </a:cxn>
                    <a:cxn ang="0">
                      <a:pos x="10" y="206"/>
                    </a:cxn>
                    <a:cxn ang="0">
                      <a:pos x="12" y="206"/>
                    </a:cxn>
                    <a:cxn ang="0">
                      <a:pos x="16" y="206"/>
                    </a:cxn>
                    <a:cxn ang="0">
                      <a:pos x="18" y="204"/>
                    </a:cxn>
                    <a:cxn ang="0">
                      <a:pos x="22" y="202"/>
                    </a:cxn>
                    <a:cxn ang="0">
                      <a:pos x="26" y="202"/>
                    </a:cxn>
                    <a:cxn ang="0">
                      <a:pos x="34" y="204"/>
                    </a:cxn>
                    <a:cxn ang="0">
                      <a:pos x="42" y="208"/>
                    </a:cxn>
                    <a:cxn ang="0">
                      <a:pos x="48" y="210"/>
                    </a:cxn>
                    <a:cxn ang="0">
                      <a:pos x="50" y="216"/>
                    </a:cxn>
                    <a:cxn ang="0">
                      <a:pos x="60" y="230"/>
                    </a:cxn>
                    <a:cxn ang="0">
                      <a:pos x="64" y="234"/>
                    </a:cxn>
                    <a:cxn ang="0">
                      <a:pos x="70" y="238"/>
                    </a:cxn>
                    <a:cxn ang="0">
                      <a:pos x="76" y="228"/>
                    </a:cxn>
                    <a:cxn ang="0">
                      <a:pos x="78" y="222"/>
                    </a:cxn>
                    <a:cxn ang="0">
                      <a:pos x="82" y="222"/>
                    </a:cxn>
                    <a:cxn ang="0">
                      <a:pos x="88" y="220"/>
                    </a:cxn>
                    <a:cxn ang="0">
                      <a:pos x="86" y="226"/>
                    </a:cxn>
                    <a:cxn ang="0">
                      <a:pos x="88" y="230"/>
                    </a:cxn>
                    <a:cxn ang="0">
                      <a:pos x="92" y="224"/>
                    </a:cxn>
                    <a:cxn ang="0">
                      <a:pos x="94" y="224"/>
                    </a:cxn>
                    <a:cxn ang="0">
                      <a:pos x="96" y="222"/>
                    </a:cxn>
                    <a:cxn ang="0">
                      <a:pos x="98" y="224"/>
                    </a:cxn>
                    <a:cxn ang="0">
                      <a:pos x="100" y="226"/>
                    </a:cxn>
                    <a:cxn ang="0">
                      <a:pos x="102" y="228"/>
                    </a:cxn>
                    <a:cxn ang="0">
                      <a:pos x="106" y="226"/>
                    </a:cxn>
                    <a:cxn ang="0">
                      <a:pos x="110" y="224"/>
                    </a:cxn>
                    <a:cxn ang="0">
                      <a:pos x="172" y="224"/>
                    </a:cxn>
                    <a:cxn ang="0">
                      <a:pos x="174" y="216"/>
                    </a:cxn>
                    <a:cxn ang="0">
                      <a:pos x="176" y="208"/>
                    </a:cxn>
                    <a:cxn ang="0">
                      <a:pos x="172" y="208"/>
                    </a:cxn>
                    <a:cxn ang="0">
                      <a:pos x="170" y="206"/>
                    </a:cxn>
                    <a:cxn ang="0">
                      <a:pos x="158" y="50"/>
                    </a:cxn>
                    <a:cxn ang="0">
                      <a:pos x="186" y="50"/>
                    </a:cxn>
                    <a:cxn ang="0">
                      <a:pos x="128" y="6"/>
                    </a:cxn>
                    <a:cxn ang="0">
                      <a:pos x="128" y="0"/>
                    </a:cxn>
                  </a:cxnLst>
                  <a:rect l="0" t="0" r="r" b="b"/>
                  <a:pathLst>
                    <a:path w="186" h="238">
                      <a:moveTo>
                        <a:pt x="128" y="0"/>
                      </a:moveTo>
                      <a:lnTo>
                        <a:pt x="126" y="0"/>
                      </a:lnTo>
                      <a:lnTo>
                        <a:pt x="126" y="32"/>
                      </a:lnTo>
                      <a:lnTo>
                        <a:pt x="76" y="32"/>
                      </a:lnTo>
                      <a:lnTo>
                        <a:pt x="76" y="78"/>
                      </a:lnTo>
                      <a:lnTo>
                        <a:pt x="66" y="82"/>
                      </a:lnTo>
                      <a:lnTo>
                        <a:pt x="58" y="90"/>
                      </a:lnTo>
                      <a:lnTo>
                        <a:pt x="56" y="116"/>
                      </a:lnTo>
                      <a:lnTo>
                        <a:pt x="0" y="116"/>
                      </a:lnTo>
                      <a:lnTo>
                        <a:pt x="2" y="124"/>
                      </a:lnTo>
                      <a:lnTo>
                        <a:pt x="6" y="128"/>
                      </a:lnTo>
                      <a:lnTo>
                        <a:pt x="10" y="134"/>
                      </a:lnTo>
                      <a:lnTo>
                        <a:pt x="12" y="138"/>
                      </a:lnTo>
                      <a:lnTo>
                        <a:pt x="10" y="142"/>
                      </a:lnTo>
                      <a:lnTo>
                        <a:pt x="8" y="146"/>
                      </a:lnTo>
                      <a:lnTo>
                        <a:pt x="6" y="150"/>
                      </a:lnTo>
                      <a:lnTo>
                        <a:pt x="6" y="152"/>
                      </a:lnTo>
                      <a:lnTo>
                        <a:pt x="6" y="156"/>
                      </a:lnTo>
                      <a:lnTo>
                        <a:pt x="10" y="158"/>
                      </a:lnTo>
                      <a:lnTo>
                        <a:pt x="14" y="166"/>
                      </a:lnTo>
                      <a:lnTo>
                        <a:pt x="12" y="166"/>
                      </a:lnTo>
                      <a:lnTo>
                        <a:pt x="14" y="176"/>
                      </a:lnTo>
                      <a:lnTo>
                        <a:pt x="12" y="186"/>
                      </a:lnTo>
                      <a:lnTo>
                        <a:pt x="10" y="196"/>
                      </a:lnTo>
                      <a:lnTo>
                        <a:pt x="6" y="206"/>
                      </a:lnTo>
                      <a:lnTo>
                        <a:pt x="10" y="206"/>
                      </a:lnTo>
                      <a:lnTo>
                        <a:pt x="12" y="206"/>
                      </a:lnTo>
                      <a:lnTo>
                        <a:pt x="16" y="206"/>
                      </a:lnTo>
                      <a:lnTo>
                        <a:pt x="18" y="204"/>
                      </a:lnTo>
                      <a:lnTo>
                        <a:pt x="22" y="202"/>
                      </a:lnTo>
                      <a:lnTo>
                        <a:pt x="26" y="202"/>
                      </a:lnTo>
                      <a:lnTo>
                        <a:pt x="34" y="204"/>
                      </a:lnTo>
                      <a:lnTo>
                        <a:pt x="42" y="208"/>
                      </a:lnTo>
                      <a:lnTo>
                        <a:pt x="48" y="210"/>
                      </a:lnTo>
                      <a:lnTo>
                        <a:pt x="50" y="216"/>
                      </a:lnTo>
                      <a:lnTo>
                        <a:pt x="60" y="230"/>
                      </a:lnTo>
                      <a:lnTo>
                        <a:pt x="64" y="234"/>
                      </a:lnTo>
                      <a:lnTo>
                        <a:pt x="70" y="238"/>
                      </a:lnTo>
                      <a:lnTo>
                        <a:pt x="76" y="228"/>
                      </a:lnTo>
                      <a:lnTo>
                        <a:pt x="78" y="222"/>
                      </a:lnTo>
                      <a:lnTo>
                        <a:pt x="82" y="222"/>
                      </a:lnTo>
                      <a:lnTo>
                        <a:pt x="88" y="220"/>
                      </a:lnTo>
                      <a:lnTo>
                        <a:pt x="86" y="226"/>
                      </a:lnTo>
                      <a:lnTo>
                        <a:pt x="88" y="230"/>
                      </a:lnTo>
                      <a:lnTo>
                        <a:pt x="92" y="224"/>
                      </a:lnTo>
                      <a:lnTo>
                        <a:pt x="94" y="224"/>
                      </a:lnTo>
                      <a:lnTo>
                        <a:pt x="96" y="222"/>
                      </a:lnTo>
                      <a:lnTo>
                        <a:pt x="98" y="224"/>
                      </a:lnTo>
                      <a:lnTo>
                        <a:pt x="100" y="226"/>
                      </a:lnTo>
                      <a:lnTo>
                        <a:pt x="102" y="228"/>
                      </a:lnTo>
                      <a:lnTo>
                        <a:pt x="106" y="226"/>
                      </a:lnTo>
                      <a:lnTo>
                        <a:pt x="110" y="224"/>
                      </a:lnTo>
                      <a:lnTo>
                        <a:pt x="172" y="224"/>
                      </a:lnTo>
                      <a:lnTo>
                        <a:pt x="174" y="216"/>
                      </a:lnTo>
                      <a:lnTo>
                        <a:pt x="176" y="208"/>
                      </a:lnTo>
                      <a:lnTo>
                        <a:pt x="172" y="208"/>
                      </a:lnTo>
                      <a:lnTo>
                        <a:pt x="170" y="206"/>
                      </a:lnTo>
                      <a:lnTo>
                        <a:pt x="158" y="50"/>
                      </a:lnTo>
                      <a:lnTo>
                        <a:pt x="186" y="50"/>
                      </a:lnTo>
                      <a:lnTo>
                        <a:pt x="128" y="6"/>
                      </a:lnTo>
                      <a:lnTo>
                        <a:pt x="1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4" name="Freeform 114">
                  <a:extLst>
                    <a:ext uri="{FF2B5EF4-FFF2-40B4-BE49-F238E27FC236}">
                      <a16:creationId xmlns:a16="http://schemas.microsoft.com/office/drawing/2014/main" id="{3FB0A857-BDF4-4FE1-B51A-89C928FC520B}"/>
                    </a:ext>
                  </a:extLst>
                </p:cNvPr>
                <p:cNvSpPr>
                  <a:spLocks/>
                </p:cNvSpPr>
                <p:nvPr/>
              </p:nvSpPr>
              <p:spPr bwMode="ltGray">
                <a:xfrm>
                  <a:off x="2493" y="1684"/>
                  <a:ext cx="256" cy="270"/>
                </a:xfrm>
                <a:custGeom>
                  <a:avLst/>
                  <a:gdLst/>
                  <a:ahLst/>
                  <a:cxnLst>
                    <a:cxn ang="0">
                      <a:pos x="8" y="178"/>
                    </a:cxn>
                    <a:cxn ang="0">
                      <a:pos x="14" y="172"/>
                    </a:cxn>
                    <a:cxn ang="0">
                      <a:pos x="18" y="176"/>
                    </a:cxn>
                    <a:cxn ang="0">
                      <a:pos x="24" y="174"/>
                    </a:cxn>
                    <a:cxn ang="0">
                      <a:pos x="28" y="172"/>
                    </a:cxn>
                    <a:cxn ang="0">
                      <a:pos x="32" y="176"/>
                    </a:cxn>
                    <a:cxn ang="0">
                      <a:pos x="38" y="176"/>
                    </a:cxn>
                    <a:cxn ang="0">
                      <a:pos x="104" y="174"/>
                    </a:cxn>
                    <a:cxn ang="0">
                      <a:pos x="108" y="158"/>
                    </a:cxn>
                    <a:cxn ang="0">
                      <a:pos x="102" y="156"/>
                    </a:cxn>
                    <a:cxn ang="0">
                      <a:pos x="118" y="0"/>
                    </a:cxn>
                    <a:cxn ang="0">
                      <a:pos x="208" y="72"/>
                    </a:cxn>
                    <a:cxn ang="0">
                      <a:pos x="220" y="84"/>
                    </a:cxn>
                    <a:cxn ang="0">
                      <a:pos x="242" y="92"/>
                    </a:cxn>
                    <a:cxn ang="0">
                      <a:pos x="256" y="104"/>
                    </a:cxn>
                    <a:cxn ang="0">
                      <a:pos x="252" y="162"/>
                    </a:cxn>
                    <a:cxn ang="0">
                      <a:pos x="240" y="174"/>
                    </a:cxn>
                    <a:cxn ang="0">
                      <a:pos x="218" y="176"/>
                    </a:cxn>
                    <a:cxn ang="0">
                      <a:pos x="186" y="184"/>
                    </a:cxn>
                    <a:cxn ang="0">
                      <a:pos x="146" y="198"/>
                    </a:cxn>
                    <a:cxn ang="0">
                      <a:pos x="142" y="206"/>
                    </a:cxn>
                    <a:cxn ang="0">
                      <a:pos x="136" y="212"/>
                    </a:cxn>
                    <a:cxn ang="0">
                      <a:pos x="124" y="212"/>
                    </a:cxn>
                    <a:cxn ang="0">
                      <a:pos x="124" y="228"/>
                    </a:cxn>
                    <a:cxn ang="0">
                      <a:pos x="116" y="236"/>
                    </a:cxn>
                    <a:cxn ang="0">
                      <a:pos x="108" y="244"/>
                    </a:cxn>
                    <a:cxn ang="0">
                      <a:pos x="106" y="256"/>
                    </a:cxn>
                    <a:cxn ang="0">
                      <a:pos x="100" y="266"/>
                    </a:cxn>
                    <a:cxn ang="0">
                      <a:pos x="90" y="264"/>
                    </a:cxn>
                    <a:cxn ang="0">
                      <a:pos x="76" y="268"/>
                    </a:cxn>
                    <a:cxn ang="0">
                      <a:pos x="64" y="268"/>
                    </a:cxn>
                    <a:cxn ang="0">
                      <a:pos x="58" y="252"/>
                    </a:cxn>
                    <a:cxn ang="0">
                      <a:pos x="50" y="234"/>
                    </a:cxn>
                    <a:cxn ang="0">
                      <a:pos x="42" y="234"/>
                    </a:cxn>
                    <a:cxn ang="0">
                      <a:pos x="34" y="236"/>
                    </a:cxn>
                    <a:cxn ang="0">
                      <a:pos x="10" y="232"/>
                    </a:cxn>
                    <a:cxn ang="0">
                      <a:pos x="10" y="218"/>
                    </a:cxn>
                    <a:cxn ang="0">
                      <a:pos x="4" y="200"/>
                    </a:cxn>
                    <a:cxn ang="0">
                      <a:pos x="2" y="186"/>
                    </a:cxn>
                  </a:cxnLst>
                  <a:rect l="0" t="0" r="r" b="b"/>
                  <a:pathLst>
                    <a:path w="256" h="270">
                      <a:moveTo>
                        <a:pt x="2" y="188"/>
                      </a:moveTo>
                      <a:lnTo>
                        <a:pt x="8" y="178"/>
                      </a:lnTo>
                      <a:lnTo>
                        <a:pt x="10" y="172"/>
                      </a:lnTo>
                      <a:lnTo>
                        <a:pt x="14" y="172"/>
                      </a:lnTo>
                      <a:lnTo>
                        <a:pt x="20" y="170"/>
                      </a:lnTo>
                      <a:lnTo>
                        <a:pt x="18" y="176"/>
                      </a:lnTo>
                      <a:lnTo>
                        <a:pt x="20" y="180"/>
                      </a:lnTo>
                      <a:lnTo>
                        <a:pt x="24" y="174"/>
                      </a:lnTo>
                      <a:lnTo>
                        <a:pt x="26" y="174"/>
                      </a:lnTo>
                      <a:lnTo>
                        <a:pt x="28" y="172"/>
                      </a:lnTo>
                      <a:lnTo>
                        <a:pt x="30" y="174"/>
                      </a:lnTo>
                      <a:lnTo>
                        <a:pt x="32" y="176"/>
                      </a:lnTo>
                      <a:lnTo>
                        <a:pt x="34" y="178"/>
                      </a:lnTo>
                      <a:lnTo>
                        <a:pt x="38" y="176"/>
                      </a:lnTo>
                      <a:lnTo>
                        <a:pt x="42" y="174"/>
                      </a:lnTo>
                      <a:lnTo>
                        <a:pt x="104" y="174"/>
                      </a:lnTo>
                      <a:lnTo>
                        <a:pt x="106" y="166"/>
                      </a:lnTo>
                      <a:lnTo>
                        <a:pt x="108" y="158"/>
                      </a:lnTo>
                      <a:lnTo>
                        <a:pt x="104" y="158"/>
                      </a:lnTo>
                      <a:lnTo>
                        <a:pt x="102" y="156"/>
                      </a:lnTo>
                      <a:lnTo>
                        <a:pt x="90" y="0"/>
                      </a:lnTo>
                      <a:lnTo>
                        <a:pt x="118" y="0"/>
                      </a:lnTo>
                      <a:lnTo>
                        <a:pt x="208" y="68"/>
                      </a:lnTo>
                      <a:lnTo>
                        <a:pt x="208" y="72"/>
                      </a:lnTo>
                      <a:lnTo>
                        <a:pt x="212" y="76"/>
                      </a:lnTo>
                      <a:lnTo>
                        <a:pt x="220" y="84"/>
                      </a:lnTo>
                      <a:lnTo>
                        <a:pt x="230" y="88"/>
                      </a:lnTo>
                      <a:lnTo>
                        <a:pt x="242" y="92"/>
                      </a:lnTo>
                      <a:lnTo>
                        <a:pt x="242" y="106"/>
                      </a:lnTo>
                      <a:lnTo>
                        <a:pt x="256" y="104"/>
                      </a:lnTo>
                      <a:lnTo>
                        <a:pt x="256" y="154"/>
                      </a:lnTo>
                      <a:lnTo>
                        <a:pt x="252" y="162"/>
                      </a:lnTo>
                      <a:lnTo>
                        <a:pt x="248" y="170"/>
                      </a:lnTo>
                      <a:lnTo>
                        <a:pt x="240" y="174"/>
                      </a:lnTo>
                      <a:lnTo>
                        <a:pt x="230" y="176"/>
                      </a:lnTo>
                      <a:lnTo>
                        <a:pt x="218" y="176"/>
                      </a:lnTo>
                      <a:lnTo>
                        <a:pt x="206" y="178"/>
                      </a:lnTo>
                      <a:lnTo>
                        <a:pt x="186" y="184"/>
                      </a:lnTo>
                      <a:lnTo>
                        <a:pt x="150" y="196"/>
                      </a:lnTo>
                      <a:lnTo>
                        <a:pt x="146" y="198"/>
                      </a:lnTo>
                      <a:lnTo>
                        <a:pt x="144" y="200"/>
                      </a:lnTo>
                      <a:lnTo>
                        <a:pt x="142" y="206"/>
                      </a:lnTo>
                      <a:lnTo>
                        <a:pt x="138" y="212"/>
                      </a:lnTo>
                      <a:lnTo>
                        <a:pt x="136" y="212"/>
                      </a:lnTo>
                      <a:lnTo>
                        <a:pt x="132" y="212"/>
                      </a:lnTo>
                      <a:lnTo>
                        <a:pt x="124" y="212"/>
                      </a:lnTo>
                      <a:lnTo>
                        <a:pt x="124" y="222"/>
                      </a:lnTo>
                      <a:lnTo>
                        <a:pt x="124" y="228"/>
                      </a:lnTo>
                      <a:lnTo>
                        <a:pt x="122" y="232"/>
                      </a:lnTo>
                      <a:lnTo>
                        <a:pt x="116" y="236"/>
                      </a:lnTo>
                      <a:lnTo>
                        <a:pt x="110" y="240"/>
                      </a:lnTo>
                      <a:lnTo>
                        <a:pt x="108" y="244"/>
                      </a:lnTo>
                      <a:lnTo>
                        <a:pt x="108" y="248"/>
                      </a:lnTo>
                      <a:lnTo>
                        <a:pt x="106" y="256"/>
                      </a:lnTo>
                      <a:lnTo>
                        <a:pt x="104" y="264"/>
                      </a:lnTo>
                      <a:lnTo>
                        <a:pt x="100" y="266"/>
                      </a:lnTo>
                      <a:lnTo>
                        <a:pt x="94" y="270"/>
                      </a:lnTo>
                      <a:lnTo>
                        <a:pt x="90" y="264"/>
                      </a:lnTo>
                      <a:lnTo>
                        <a:pt x="82" y="266"/>
                      </a:lnTo>
                      <a:lnTo>
                        <a:pt x="76" y="268"/>
                      </a:lnTo>
                      <a:lnTo>
                        <a:pt x="70" y="270"/>
                      </a:lnTo>
                      <a:lnTo>
                        <a:pt x="64" y="268"/>
                      </a:lnTo>
                      <a:lnTo>
                        <a:pt x="62" y="266"/>
                      </a:lnTo>
                      <a:lnTo>
                        <a:pt x="58" y="252"/>
                      </a:lnTo>
                      <a:lnTo>
                        <a:pt x="54" y="240"/>
                      </a:lnTo>
                      <a:lnTo>
                        <a:pt x="50" y="234"/>
                      </a:lnTo>
                      <a:lnTo>
                        <a:pt x="44" y="232"/>
                      </a:lnTo>
                      <a:lnTo>
                        <a:pt x="42" y="234"/>
                      </a:lnTo>
                      <a:lnTo>
                        <a:pt x="40" y="236"/>
                      </a:lnTo>
                      <a:lnTo>
                        <a:pt x="34" y="236"/>
                      </a:lnTo>
                      <a:lnTo>
                        <a:pt x="20" y="234"/>
                      </a:lnTo>
                      <a:lnTo>
                        <a:pt x="10" y="232"/>
                      </a:lnTo>
                      <a:lnTo>
                        <a:pt x="10" y="224"/>
                      </a:lnTo>
                      <a:lnTo>
                        <a:pt x="10" y="218"/>
                      </a:lnTo>
                      <a:lnTo>
                        <a:pt x="8" y="210"/>
                      </a:lnTo>
                      <a:lnTo>
                        <a:pt x="4" y="200"/>
                      </a:lnTo>
                      <a:lnTo>
                        <a:pt x="0" y="186"/>
                      </a:lnTo>
                      <a:lnTo>
                        <a:pt x="2" y="186"/>
                      </a:lnTo>
                      <a:lnTo>
                        <a:pt x="2" y="18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5" name="Freeform 115">
                  <a:extLst>
                    <a:ext uri="{FF2B5EF4-FFF2-40B4-BE49-F238E27FC236}">
                      <a16:creationId xmlns:a16="http://schemas.microsoft.com/office/drawing/2014/main" id="{180C1B47-4D1E-4461-8395-FE235E327E7F}"/>
                    </a:ext>
                  </a:extLst>
                </p:cNvPr>
                <p:cNvSpPr>
                  <a:spLocks/>
                </p:cNvSpPr>
                <p:nvPr/>
              </p:nvSpPr>
              <p:spPr bwMode="ltGray">
                <a:xfrm>
                  <a:off x="2687" y="1710"/>
                  <a:ext cx="249" cy="216"/>
                </a:xfrm>
                <a:custGeom>
                  <a:avLst/>
                  <a:gdLst/>
                  <a:ahLst/>
                  <a:cxnLst>
                    <a:cxn ang="0">
                      <a:pos x="215" y="8"/>
                    </a:cxn>
                    <a:cxn ang="0">
                      <a:pos x="205" y="2"/>
                    </a:cxn>
                    <a:cxn ang="0">
                      <a:pos x="190" y="0"/>
                    </a:cxn>
                    <a:cxn ang="0">
                      <a:pos x="184" y="0"/>
                    </a:cxn>
                    <a:cxn ang="0">
                      <a:pos x="86" y="76"/>
                    </a:cxn>
                    <a:cxn ang="0">
                      <a:pos x="62" y="128"/>
                    </a:cxn>
                    <a:cxn ang="0">
                      <a:pos x="54" y="144"/>
                    </a:cxn>
                    <a:cxn ang="0">
                      <a:pos x="36" y="150"/>
                    </a:cxn>
                    <a:cxn ang="0">
                      <a:pos x="0" y="156"/>
                    </a:cxn>
                    <a:cxn ang="0">
                      <a:pos x="4" y="172"/>
                    </a:cxn>
                    <a:cxn ang="0">
                      <a:pos x="12" y="178"/>
                    </a:cxn>
                    <a:cxn ang="0">
                      <a:pos x="14" y="186"/>
                    </a:cxn>
                    <a:cxn ang="0">
                      <a:pos x="14" y="194"/>
                    </a:cxn>
                    <a:cxn ang="0">
                      <a:pos x="24" y="198"/>
                    </a:cxn>
                    <a:cxn ang="0">
                      <a:pos x="32" y="204"/>
                    </a:cxn>
                    <a:cxn ang="0">
                      <a:pos x="42" y="206"/>
                    </a:cxn>
                    <a:cxn ang="0">
                      <a:pos x="52" y="216"/>
                    </a:cxn>
                    <a:cxn ang="0">
                      <a:pos x="60" y="188"/>
                    </a:cxn>
                    <a:cxn ang="0">
                      <a:pos x="70" y="180"/>
                    </a:cxn>
                    <a:cxn ang="0">
                      <a:pos x="86" y="176"/>
                    </a:cxn>
                    <a:cxn ang="0">
                      <a:pos x="92" y="178"/>
                    </a:cxn>
                    <a:cxn ang="0">
                      <a:pos x="104" y="188"/>
                    </a:cxn>
                    <a:cxn ang="0">
                      <a:pos x="110" y="192"/>
                    </a:cxn>
                    <a:cxn ang="0">
                      <a:pos x="114" y="188"/>
                    </a:cxn>
                    <a:cxn ang="0">
                      <a:pos x="120" y="186"/>
                    </a:cxn>
                    <a:cxn ang="0">
                      <a:pos x="132" y="190"/>
                    </a:cxn>
                    <a:cxn ang="0">
                      <a:pos x="142" y="194"/>
                    </a:cxn>
                    <a:cxn ang="0">
                      <a:pos x="156" y="188"/>
                    </a:cxn>
                    <a:cxn ang="0">
                      <a:pos x="170" y="184"/>
                    </a:cxn>
                    <a:cxn ang="0">
                      <a:pos x="180" y="186"/>
                    </a:cxn>
                    <a:cxn ang="0">
                      <a:pos x="193" y="188"/>
                    </a:cxn>
                    <a:cxn ang="0">
                      <a:pos x="203" y="184"/>
                    </a:cxn>
                    <a:cxn ang="0">
                      <a:pos x="215" y="166"/>
                    </a:cxn>
                    <a:cxn ang="0">
                      <a:pos x="221" y="150"/>
                    </a:cxn>
                    <a:cxn ang="0">
                      <a:pos x="235" y="132"/>
                    </a:cxn>
                    <a:cxn ang="0">
                      <a:pos x="243" y="118"/>
                    </a:cxn>
                    <a:cxn ang="0">
                      <a:pos x="243" y="72"/>
                    </a:cxn>
                    <a:cxn ang="0">
                      <a:pos x="247" y="64"/>
                    </a:cxn>
                    <a:cxn ang="0">
                      <a:pos x="247" y="48"/>
                    </a:cxn>
                    <a:cxn ang="0">
                      <a:pos x="235" y="22"/>
                    </a:cxn>
                    <a:cxn ang="0">
                      <a:pos x="229" y="8"/>
                    </a:cxn>
                  </a:cxnLst>
                  <a:rect l="0" t="0" r="r" b="b"/>
                  <a:pathLst>
                    <a:path w="249" h="216">
                      <a:moveTo>
                        <a:pt x="219" y="14"/>
                      </a:moveTo>
                      <a:lnTo>
                        <a:pt x="215" y="8"/>
                      </a:lnTo>
                      <a:lnTo>
                        <a:pt x="211" y="4"/>
                      </a:lnTo>
                      <a:lnTo>
                        <a:pt x="205" y="2"/>
                      </a:lnTo>
                      <a:lnTo>
                        <a:pt x="199" y="0"/>
                      </a:lnTo>
                      <a:lnTo>
                        <a:pt x="190" y="0"/>
                      </a:lnTo>
                      <a:lnTo>
                        <a:pt x="186" y="0"/>
                      </a:lnTo>
                      <a:lnTo>
                        <a:pt x="184" y="0"/>
                      </a:lnTo>
                      <a:lnTo>
                        <a:pt x="114" y="48"/>
                      </a:lnTo>
                      <a:lnTo>
                        <a:pt x="86" y="76"/>
                      </a:lnTo>
                      <a:lnTo>
                        <a:pt x="62" y="78"/>
                      </a:lnTo>
                      <a:lnTo>
                        <a:pt x="62" y="128"/>
                      </a:lnTo>
                      <a:lnTo>
                        <a:pt x="58" y="136"/>
                      </a:lnTo>
                      <a:lnTo>
                        <a:pt x="54" y="144"/>
                      </a:lnTo>
                      <a:lnTo>
                        <a:pt x="46" y="148"/>
                      </a:lnTo>
                      <a:lnTo>
                        <a:pt x="36" y="150"/>
                      </a:lnTo>
                      <a:lnTo>
                        <a:pt x="16" y="152"/>
                      </a:lnTo>
                      <a:lnTo>
                        <a:pt x="0" y="156"/>
                      </a:lnTo>
                      <a:lnTo>
                        <a:pt x="0" y="166"/>
                      </a:lnTo>
                      <a:lnTo>
                        <a:pt x="4" y="172"/>
                      </a:lnTo>
                      <a:lnTo>
                        <a:pt x="8" y="174"/>
                      </a:lnTo>
                      <a:lnTo>
                        <a:pt x="12" y="178"/>
                      </a:lnTo>
                      <a:lnTo>
                        <a:pt x="14" y="182"/>
                      </a:lnTo>
                      <a:lnTo>
                        <a:pt x="14" y="186"/>
                      </a:lnTo>
                      <a:lnTo>
                        <a:pt x="14" y="190"/>
                      </a:lnTo>
                      <a:lnTo>
                        <a:pt x="14" y="194"/>
                      </a:lnTo>
                      <a:lnTo>
                        <a:pt x="18" y="198"/>
                      </a:lnTo>
                      <a:lnTo>
                        <a:pt x="24" y="198"/>
                      </a:lnTo>
                      <a:lnTo>
                        <a:pt x="30" y="200"/>
                      </a:lnTo>
                      <a:lnTo>
                        <a:pt x="32" y="204"/>
                      </a:lnTo>
                      <a:lnTo>
                        <a:pt x="32" y="206"/>
                      </a:lnTo>
                      <a:lnTo>
                        <a:pt x="42" y="206"/>
                      </a:lnTo>
                      <a:lnTo>
                        <a:pt x="46" y="212"/>
                      </a:lnTo>
                      <a:lnTo>
                        <a:pt x="52" y="216"/>
                      </a:lnTo>
                      <a:lnTo>
                        <a:pt x="56" y="202"/>
                      </a:lnTo>
                      <a:lnTo>
                        <a:pt x="60" y="188"/>
                      </a:lnTo>
                      <a:lnTo>
                        <a:pt x="64" y="184"/>
                      </a:lnTo>
                      <a:lnTo>
                        <a:pt x="70" y="180"/>
                      </a:lnTo>
                      <a:lnTo>
                        <a:pt x="76" y="176"/>
                      </a:lnTo>
                      <a:lnTo>
                        <a:pt x="86" y="176"/>
                      </a:lnTo>
                      <a:lnTo>
                        <a:pt x="88" y="176"/>
                      </a:lnTo>
                      <a:lnTo>
                        <a:pt x="92" y="178"/>
                      </a:lnTo>
                      <a:lnTo>
                        <a:pt x="98" y="184"/>
                      </a:lnTo>
                      <a:lnTo>
                        <a:pt x="104" y="188"/>
                      </a:lnTo>
                      <a:lnTo>
                        <a:pt x="106" y="190"/>
                      </a:lnTo>
                      <a:lnTo>
                        <a:pt x="110" y="192"/>
                      </a:lnTo>
                      <a:lnTo>
                        <a:pt x="114" y="190"/>
                      </a:lnTo>
                      <a:lnTo>
                        <a:pt x="114" y="188"/>
                      </a:lnTo>
                      <a:lnTo>
                        <a:pt x="116" y="186"/>
                      </a:lnTo>
                      <a:lnTo>
                        <a:pt x="120" y="186"/>
                      </a:lnTo>
                      <a:lnTo>
                        <a:pt x="128" y="186"/>
                      </a:lnTo>
                      <a:lnTo>
                        <a:pt x="132" y="190"/>
                      </a:lnTo>
                      <a:lnTo>
                        <a:pt x="136" y="192"/>
                      </a:lnTo>
                      <a:lnTo>
                        <a:pt x="142" y="194"/>
                      </a:lnTo>
                      <a:lnTo>
                        <a:pt x="150" y="192"/>
                      </a:lnTo>
                      <a:lnTo>
                        <a:pt x="156" y="188"/>
                      </a:lnTo>
                      <a:lnTo>
                        <a:pt x="162" y="186"/>
                      </a:lnTo>
                      <a:lnTo>
                        <a:pt x="170" y="184"/>
                      </a:lnTo>
                      <a:lnTo>
                        <a:pt x="176" y="184"/>
                      </a:lnTo>
                      <a:lnTo>
                        <a:pt x="180" y="186"/>
                      </a:lnTo>
                      <a:lnTo>
                        <a:pt x="184" y="186"/>
                      </a:lnTo>
                      <a:lnTo>
                        <a:pt x="193" y="188"/>
                      </a:lnTo>
                      <a:lnTo>
                        <a:pt x="197" y="186"/>
                      </a:lnTo>
                      <a:lnTo>
                        <a:pt x="203" y="184"/>
                      </a:lnTo>
                      <a:lnTo>
                        <a:pt x="213" y="176"/>
                      </a:lnTo>
                      <a:lnTo>
                        <a:pt x="215" y="166"/>
                      </a:lnTo>
                      <a:lnTo>
                        <a:pt x="217" y="158"/>
                      </a:lnTo>
                      <a:lnTo>
                        <a:pt x="221" y="150"/>
                      </a:lnTo>
                      <a:lnTo>
                        <a:pt x="225" y="144"/>
                      </a:lnTo>
                      <a:lnTo>
                        <a:pt x="235" y="132"/>
                      </a:lnTo>
                      <a:lnTo>
                        <a:pt x="239" y="126"/>
                      </a:lnTo>
                      <a:lnTo>
                        <a:pt x="243" y="118"/>
                      </a:lnTo>
                      <a:lnTo>
                        <a:pt x="243" y="76"/>
                      </a:lnTo>
                      <a:lnTo>
                        <a:pt x="243" y="72"/>
                      </a:lnTo>
                      <a:lnTo>
                        <a:pt x="245" y="68"/>
                      </a:lnTo>
                      <a:lnTo>
                        <a:pt x="247" y="64"/>
                      </a:lnTo>
                      <a:lnTo>
                        <a:pt x="249" y="58"/>
                      </a:lnTo>
                      <a:lnTo>
                        <a:pt x="247" y="48"/>
                      </a:lnTo>
                      <a:lnTo>
                        <a:pt x="241" y="34"/>
                      </a:lnTo>
                      <a:lnTo>
                        <a:pt x="235" y="22"/>
                      </a:lnTo>
                      <a:lnTo>
                        <a:pt x="231" y="8"/>
                      </a:lnTo>
                      <a:lnTo>
                        <a:pt x="229" y="8"/>
                      </a:lnTo>
                      <a:lnTo>
                        <a:pt x="219"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6" name="Freeform 116">
                  <a:extLst>
                    <a:ext uri="{FF2B5EF4-FFF2-40B4-BE49-F238E27FC236}">
                      <a16:creationId xmlns:a16="http://schemas.microsoft.com/office/drawing/2014/main" id="{7B04E60C-3437-4132-AF77-6FACE40902BB}"/>
                    </a:ext>
                  </a:extLst>
                </p:cNvPr>
                <p:cNvSpPr>
                  <a:spLocks/>
                </p:cNvSpPr>
                <p:nvPr/>
              </p:nvSpPr>
              <p:spPr bwMode="ltGray">
                <a:xfrm>
                  <a:off x="2900" y="1710"/>
                  <a:ext cx="168" cy="294"/>
                </a:xfrm>
                <a:custGeom>
                  <a:avLst/>
                  <a:gdLst/>
                  <a:ahLst/>
                  <a:cxnLst>
                    <a:cxn ang="0">
                      <a:pos x="168" y="138"/>
                    </a:cxn>
                    <a:cxn ang="0">
                      <a:pos x="152" y="144"/>
                    </a:cxn>
                    <a:cxn ang="0">
                      <a:pos x="146" y="158"/>
                    </a:cxn>
                    <a:cxn ang="0">
                      <a:pos x="140" y="172"/>
                    </a:cxn>
                    <a:cxn ang="0">
                      <a:pos x="138" y="194"/>
                    </a:cxn>
                    <a:cxn ang="0">
                      <a:pos x="134" y="202"/>
                    </a:cxn>
                    <a:cxn ang="0">
                      <a:pos x="144" y="206"/>
                    </a:cxn>
                    <a:cxn ang="0">
                      <a:pos x="148" y="216"/>
                    </a:cxn>
                    <a:cxn ang="0">
                      <a:pos x="152" y="228"/>
                    </a:cxn>
                    <a:cxn ang="0">
                      <a:pos x="142" y="228"/>
                    </a:cxn>
                    <a:cxn ang="0">
                      <a:pos x="130" y="238"/>
                    </a:cxn>
                    <a:cxn ang="0">
                      <a:pos x="122" y="256"/>
                    </a:cxn>
                    <a:cxn ang="0">
                      <a:pos x="118" y="260"/>
                    </a:cxn>
                    <a:cxn ang="0">
                      <a:pos x="90" y="264"/>
                    </a:cxn>
                    <a:cxn ang="0">
                      <a:pos x="86" y="276"/>
                    </a:cxn>
                    <a:cxn ang="0">
                      <a:pos x="76" y="284"/>
                    </a:cxn>
                    <a:cxn ang="0">
                      <a:pos x="52" y="290"/>
                    </a:cxn>
                    <a:cxn ang="0">
                      <a:pos x="46" y="286"/>
                    </a:cxn>
                    <a:cxn ang="0">
                      <a:pos x="38" y="292"/>
                    </a:cxn>
                    <a:cxn ang="0">
                      <a:pos x="36" y="292"/>
                    </a:cxn>
                    <a:cxn ang="0">
                      <a:pos x="30" y="274"/>
                    </a:cxn>
                    <a:cxn ang="0">
                      <a:pos x="12" y="256"/>
                    </a:cxn>
                    <a:cxn ang="0">
                      <a:pos x="10" y="250"/>
                    </a:cxn>
                    <a:cxn ang="0">
                      <a:pos x="18" y="246"/>
                    </a:cxn>
                    <a:cxn ang="0">
                      <a:pos x="28" y="240"/>
                    </a:cxn>
                    <a:cxn ang="0">
                      <a:pos x="26" y="230"/>
                    </a:cxn>
                    <a:cxn ang="0">
                      <a:pos x="26" y="206"/>
                    </a:cxn>
                    <a:cxn ang="0">
                      <a:pos x="16" y="192"/>
                    </a:cxn>
                    <a:cxn ang="0">
                      <a:pos x="10" y="188"/>
                    </a:cxn>
                    <a:cxn ang="0">
                      <a:pos x="4" y="182"/>
                    </a:cxn>
                    <a:cxn ang="0">
                      <a:pos x="2" y="166"/>
                    </a:cxn>
                    <a:cxn ang="0">
                      <a:pos x="8" y="150"/>
                    </a:cxn>
                    <a:cxn ang="0">
                      <a:pos x="22" y="132"/>
                    </a:cxn>
                    <a:cxn ang="0">
                      <a:pos x="30" y="118"/>
                    </a:cxn>
                    <a:cxn ang="0">
                      <a:pos x="30" y="72"/>
                    </a:cxn>
                    <a:cxn ang="0">
                      <a:pos x="34" y="64"/>
                    </a:cxn>
                    <a:cxn ang="0">
                      <a:pos x="34" y="48"/>
                    </a:cxn>
                    <a:cxn ang="0">
                      <a:pos x="22" y="22"/>
                    </a:cxn>
                    <a:cxn ang="0">
                      <a:pos x="20" y="8"/>
                    </a:cxn>
                    <a:cxn ang="0">
                      <a:pos x="162" y="70"/>
                    </a:cxn>
                  </a:cxnLst>
                  <a:rect l="0" t="0" r="r" b="b"/>
                  <a:pathLst>
                    <a:path w="168" h="294">
                      <a:moveTo>
                        <a:pt x="162" y="68"/>
                      </a:moveTo>
                      <a:lnTo>
                        <a:pt x="168" y="138"/>
                      </a:lnTo>
                      <a:lnTo>
                        <a:pt x="158" y="140"/>
                      </a:lnTo>
                      <a:lnTo>
                        <a:pt x="152" y="144"/>
                      </a:lnTo>
                      <a:lnTo>
                        <a:pt x="148" y="150"/>
                      </a:lnTo>
                      <a:lnTo>
                        <a:pt x="146" y="158"/>
                      </a:lnTo>
                      <a:lnTo>
                        <a:pt x="142" y="164"/>
                      </a:lnTo>
                      <a:lnTo>
                        <a:pt x="140" y="172"/>
                      </a:lnTo>
                      <a:lnTo>
                        <a:pt x="140" y="190"/>
                      </a:lnTo>
                      <a:lnTo>
                        <a:pt x="138" y="194"/>
                      </a:lnTo>
                      <a:lnTo>
                        <a:pt x="134" y="200"/>
                      </a:lnTo>
                      <a:lnTo>
                        <a:pt x="134" y="202"/>
                      </a:lnTo>
                      <a:lnTo>
                        <a:pt x="136" y="202"/>
                      </a:lnTo>
                      <a:lnTo>
                        <a:pt x="144" y="206"/>
                      </a:lnTo>
                      <a:lnTo>
                        <a:pt x="146" y="214"/>
                      </a:lnTo>
                      <a:lnTo>
                        <a:pt x="148" y="216"/>
                      </a:lnTo>
                      <a:lnTo>
                        <a:pt x="150" y="220"/>
                      </a:lnTo>
                      <a:lnTo>
                        <a:pt x="152" y="228"/>
                      </a:lnTo>
                      <a:lnTo>
                        <a:pt x="146" y="228"/>
                      </a:lnTo>
                      <a:lnTo>
                        <a:pt x="142" y="228"/>
                      </a:lnTo>
                      <a:lnTo>
                        <a:pt x="138" y="230"/>
                      </a:lnTo>
                      <a:lnTo>
                        <a:pt x="130" y="238"/>
                      </a:lnTo>
                      <a:lnTo>
                        <a:pt x="126" y="246"/>
                      </a:lnTo>
                      <a:lnTo>
                        <a:pt x="122" y="256"/>
                      </a:lnTo>
                      <a:lnTo>
                        <a:pt x="120" y="258"/>
                      </a:lnTo>
                      <a:lnTo>
                        <a:pt x="118" y="260"/>
                      </a:lnTo>
                      <a:lnTo>
                        <a:pt x="108" y="262"/>
                      </a:lnTo>
                      <a:lnTo>
                        <a:pt x="90" y="264"/>
                      </a:lnTo>
                      <a:lnTo>
                        <a:pt x="88" y="270"/>
                      </a:lnTo>
                      <a:lnTo>
                        <a:pt x="86" y="276"/>
                      </a:lnTo>
                      <a:lnTo>
                        <a:pt x="82" y="280"/>
                      </a:lnTo>
                      <a:lnTo>
                        <a:pt x="76" y="284"/>
                      </a:lnTo>
                      <a:lnTo>
                        <a:pt x="64" y="288"/>
                      </a:lnTo>
                      <a:lnTo>
                        <a:pt x="52" y="290"/>
                      </a:lnTo>
                      <a:lnTo>
                        <a:pt x="48" y="288"/>
                      </a:lnTo>
                      <a:lnTo>
                        <a:pt x="46" y="286"/>
                      </a:lnTo>
                      <a:lnTo>
                        <a:pt x="42" y="288"/>
                      </a:lnTo>
                      <a:lnTo>
                        <a:pt x="38" y="292"/>
                      </a:lnTo>
                      <a:lnTo>
                        <a:pt x="38" y="294"/>
                      </a:lnTo>
                      <a:lnTo>
                        <a:pt x="36" y="292"/>
                      </a:lnTo>
                      <a:lnTo>
                        <a:pt x="34" y="282"/>
                      </a:lnTo>
                      <a:lnTo>
                        <a:pt x="30" y="274"/>
                      </a:lnTo>
                      <a:lnTo>
                        <a:pt x="20" y="264"/>
                      </a:lnTo>
                      <a:lnTo>
                        <a:pt x="12" y="256"/>
                      </a:lnTo>
                      <a:lnTo>
                        <a:pt x="8" y="252"/>
                      </a:lnTo>
                      <a:lnTo>
                        <a:pt x="10" y="250"/>
                      </a:lnTo>
                      <a:lnTo>
                        <a:pt x="12" y="248"/>
                      </a:lnTo>
                      <a:lnTo>
                        <a:pt x="18" y="246"/>
                      </a:lnTo>
                      <a:lnTo>
                        <a:pt x="36" y="246"/>
                      </a:lnTo>
                      <a:lnTo>
                        <a:pt x="28" y="240"/>
                      </a:lnTo>
                      <a:lnTo>
                        <a:pt x="28" y="236"/>
                      </a:lnTo>
                      <a:lnTo>
                        <a:pt x="26" y="230"/>
                      </a:lnTo>
                      <a:lnTo>
                        <a:pt x="28" y="212"/>
                      </a:lnTo>
                      <a:lnTo>
                        <a:pt x="26" y="206"/>
                      </a:lnTo>
                      <a:lnTo>
                        <a:pt x="22" y="200"/>
                      </a:lnTo>
                      <a:lnTo>
                        <a:pt x="16" y="192"/>
                      </a:lnTo>
                      <a:lnTo>
                        <a:pt x="12" y="186"/>
                      </a:lnTo>
                      <a:lnTo>
                        <a:pt x="10" y="188"/>
                      </a:lnTo>
                      <a:lnTo>
                        <a:pt x="8" y="186"/>
                      </a:lnTo>
                      <a:lnTo>
                        <a:pt x="4" y="182"/>
                      </a:lnTo>
                      <a:lnTo>
                        <a:pt x="0" y="176"/>
                      </a:lnTo>
                      <a:lnTo>
                        <a:pt x="2" y="166"/>
                      </a:lnTo>
                      <a:lnTo>
                        <a:pt x="4" y="158"/>
                      </a:lnTo>
                      <a:lnTo>
                        <a:pt x="8" y="150"/>
                      </a:lnTo>
                      <a:lnTo>
                        <a:pt x="12" y="144"/>
                      </a:lnTo>
                      <a:lnTo>
                        <a:pt x="22" y="132"/>
                      </a:lnTo>
                      <a:lnTo>
                        <a:pt x="26" y="126"/>
                      </a:lnTo>
                      <a:lnTo>
                        <a:pt x="30" y="118"/>
                      </a:lnTo>
                      <a:lnTo>
                        <a:pt x="30" y="76"/>
                      </a:lnTo>
                      <a:lnTo>
                        <a:pt x="30" y="72"/>
                      </a:lnTo>
                      <a:lnTo>
                        <a:pt x="32" y="68"/>
                      </a:lnTo>
                      <a:lnTo>
                        <a:pt x="34" y="64"/>
                      </a:lnTo>
                      <a:lnTo>
                        <a:pt x="36" y="58"/>
                      </a:lnTo>
                      <a:lnTo>
                        <a:pt x="34" y="48"/>
                      </a:lnTo>
                      <a:lnTo>
                        <a:pt x="28" y="34"/>
                      </a:lnTo>
                      <a:lnTo>
                        <a:pt x="22" y="22"/>
                      </a:lnTo>
                      <a:lnTo>
                        <a:pt x="18" y="8"/>
                      </a:lnTo>
                      <a:lnTo>
                        <a:pt x="20" y="8"/>
                      </a:lnTo>
                      <a:lnTo>
                        <a:pt x="36" y="0"/>
                      </a:lnTo>
                      <a:lnTo>
                        <a:pt x="162" y="70"/>
                      </a:lnTo>
                      <a:lnTo>
                        <a:pt x="162" y="6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7" name="Freeform 117">
                  <a:extLst>
                    <a:ext uri="{FF2B5EF4-FFF2-40B4-BE49-F238E27FC236}">
                      <a16:creationId xmlns:a16="http://schemas.microsoft.com/office/drawing/2014/main" id="{DC954689-19D3-46D1-B14E-A7D686C7AFE8}"/>
                    </a:ext>
                  </a:extLst>
                </p:cNvPr>
                <p:cNvSpPr>
                  <a:spLocks/>
                </p:cNvSpPr>
                <p:nvPr/>
              </p:nvSpPr>
              <p:spPr bwMode="ltGray">
                <a:xfrm>
                  <a:off x="3352" y="1898"/>
                  <a:ext cx="32" cy="40"/>
                </a:xfrm>
                <a:custGeom>
                  <a:avLst/>
                  <a:gdLst/>
                  <a:ahLst/>
                  <a:cxnLst>
                    <a:cxn ang="0">
                      <a:pos x="16" y="0"/>
                    </a:cxn>
                    <a:cxn ang="0">
                      <a:pos x="24" y="8"/>
                    </a:cxn>
                    <a:cxn ang="0">
                      <a:pos x="30" y="14"/>
                    </a:cxn>
                    <a:cxn ang="0">
                      <a:pos x="32" y="20"/>
                    </a:cxn>
                    <a:cxn ang="0">
                      <a:pos x="30" y="26"/>
                    </a:cxn>
                    <a:cxn ang="0">
                      <a:pos x="26" y="30"/>
                    </a:cxn>
                    <a:cxn ang="0">
                      <a:pos x="22" y="34"/>
                    </a:cxn>
                    <a:cxn ang="0">
                      <a:pos x="16" y="38"/>
                    </a:cxn>
                    <a:cxn ang="0">
                      <a:pos x="6" y="40"/>
                    </a:cxn>
                    <a:cxn ang="0">
                      <a:pos x="2" y="38"/>
                    </a:cxn>
                    <a:cxn ang="0">
                      <a:pos x="0" y="32"/>
                    </a:cxn>
                    <a:cxn ang="0">
                      <a:pos x="2" y="24"/>
                    </a:cxn>
                    <a:cxn ang="0">
                      <a:pos x="8" y="16"/>
                    </a:cxn>
                    <a:cxn ang="0">
                      <a:pos x="22" y="6"/>
                    </a:cxn>
                    <a:cxn ang="0">
                      <a:pos x="16" y="0"/>
                    </a:cxn>
                  </a:cxnLst>
                  <a:rect l="0" t="0" r="r" b="b"/>
                  <a:pathLst>
                    <a:path w="32" h="40">
                      <a:moveTo>
                        <a:pt x="16" y="0"/>
                      </a:moveTo>
                      <a:lnTo>
                        <a:pt x="24" y="8"/>
                      </a:lnTo>
                      <a:lnTo>
                        <a:pt x="30" y="14"/>
                      </a:lnTo>
                      <a:lnTo>
                        <a:pt x="32" y="20"/>
                      </a:lnTo>
                      <a:lnTo>
                        <a:pt x="30" y="26"/>
                      </a:lnTo>
                      <a:lnTo>
                        <a:pt x="26" y="30"/>
                      </a:lnTo>
                      <a:lnTo>
                        <a:pt x="22" y="34"/>
                      </a:lnTo>
                      <a:lnTo>
                        <a:pt x="16" y="38"/>
                      </a:lnTo>
                      <a:lnTo>
                        <a:pt x="6" y="40"/>
                      </a:lnTo>
                      <a:lnTo>
                        <a:pt x="2" y="38"/>
                      </a:lnTo>
                      <a:lnTo>
                        <a:pt x="0" y="32"/>
                      </a:lnTo>
                      <a:lnTo>
                        <a:pt x="2" y="24"/>
                      </a:lnTo>
                      <a:lnTo>
                        <a:pt x="8" y="16"/>
                      </a:lnTo>
                      <a:lnTo>
                        <a:pt x="22" y="6"/>
                      </a:lnTo>
                      <a:lnTo>
                        <a:pt x="1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8" name="Freeform 118">
                  <a:extLst>
                    <a:ext uri="{FF2B5EF4-FFF2-40B4-BE49-F238E27FC236}">
                      <a16:creationId xmlns:a16="http://schemas.microsoft.com/office/drawing/2014/main" id="{FC7C03B3-7DD4-470F-9FBC-72868EC01DC5}"/>
                    </a:ext>
                  </a:extLst>
                </p:cNvPr>
                <p:cNvSpPr>
                  <a:spLocks/>
                </p:cNvSpPr>
                <p:nvPr/>
              </p:nvSpPr>
              <p:spPr bwMode="ltGray">
                <a:xfrm>
                  <a:off x="3214" y="1810"/>
                  <a:ext cx="236" cy="264"/>
                </a:xfrm>
                <a:custGeom>
                  <a:avLst/>
                  <a:gdLst/>
                  <a:ahLst/>
                  <a:cxnLst>
                    <a:cxn ang="0">
                      <a:pos x="154" y="88"/>
                    </a:cxn>
                    <a:cxn ang="0">
                      <a:pos x="146" y="104"/>
                    </a:cxn>
                    <a:cxn ang="0">
                      <a:pos x="138" y="120"/>
                    </a:cxn>
                    <a:cxn ang="0">
                      <a:pos x="144" y="128"/>
                    </a:cxn>
                    <a:cxn ang="0">
                      <a:pos x="158" y="124"/>
                    </a:cxn>
                    <a:cxn ang="0">
                      <a:pos x="160" y="140"/>
                    </a:cxn>
                    <a:cxn ang="0">
                      <a:pos x="174" y="160"/>
                    </a:cxn>
                    <a:cxn ang="0">
                      <a:pos x="196" y="172"/>
                    </a:cxn>
                    <a:cxn ang="0">
                      <a:pos x="222" y="180"/>
                    </a:cxn>
                    <a:cxn ang="0">
                      <a:pos x="230" y="194"/>
                    </a:cxn>
                    <a:cxn ang="0">
                      <a:pos x="204" y="222"/>
                    </a:cxn>
                    <a:cxn ang="0">
                      <a:pos x="196" y="234"/>
                    </a:cxn>
                    <a:cxn ang="0">
                      <a:pos x="190" y="238"/>
                    </a:cxn>
                    <a:cxn ang="0">
                      <a:pos x="180" y="236"/>
                    </a:cxn>
                    <a:cxn ang="0">
                      <a:pos x="168" y="242"/>
                    </a:cxn>
                    <a:cxn ang="0">
                      <a:pos x="150" y="254"/>
                    </a:cxn>
                    <a:cxn ang="0">
                      <a:pos x="138" y="256"/>
                    </a:cxn>
                    <a:cxn ang="0">
                      <a:pos x="130" y="252"/>
                    </a:cxn>
                    <a:cxn ang="0">
                      <a:pos x="124" y="250"/>
                    </a:cxn>
                    <a:cxn ang="0">
                      <a:pos x="118" y="252"/>
                    </a:cxn>
                    <a:cxn ang="0">
                      <a:pos x="108" y="262"/>
                    </a:cxn>
                    <a:cxn ang="0">
                      <a:pos x="104" y="264"/>
                    </a:cxn>
                    <a:cxn ang="0">
                      <a:pos x="88" y="260"/>
                    </a:cxn>
                    <a:cxn ang="0">
                      <a:pos x="62" y="250"/>
                    </a:cxn>
                    <a:cxn ang="0">
                      <a:pos x="46" y="246"/>
                    </a:cxn>
                    <a:cxn ang="0">
                      <a:pos x="44" y="238"/>
                    </a:cxn>
                    <a:cxn ang="0">
                      <a:pos x="36" y="226"/>
                    </a:cxn>
                    <a:cxn ang="0">
                      <a:pos x="30" y="208"/>
                    </a:cxn>
                    <a:cxn ang="0">
                      <a:pos x="24" y="200"/>
                    </a:cxn>
                    <a:cxn ang="0">
                      <a:pos x="4" y="186"/>
                    </a:cxn>
                    <a:cxn ang="0">
                      <a:pos x="0" y="180"/>
                    </a:cxn>
                    <a:cxn ang="0">
                      <a:pos x="6" y="176"/>
                    </a:cxn>
                    <a:cxn ang="0">
                      <a:pos x="16" y="170"/>
                    </a:cxn>
                    <a:cxn ang="0">
                      <a:pos x="18" y="152"/>
                    </a:cxn>
                    <a:cxn ang="0">
                      <a:pos x="20" y="134"/>
                    </a:cxn>
                    <a:cxn ang="0">
                      <a:pos x="30" y="130"/>
                    </a:cxn>
                    <a:cxn ang="0">
                      <a:pos x="34" y="112"/>
                    </a:cxn>
                    <a:cxn ang="0">
                      <a:pos x="52" y="86"/>
                    </a:cxn>
                    <a:cxn ang="0">
                      <a:pos x="52" y="70"/>
                    </a:cxn>
                    <a:cxn ang="0">
                      <a:pos x="54" y="42"/>
                    </a:cxn>
                    <a:cxn ang="0">
                      <a:pos x="58" y="28"/>
                    </a:cxn>
                    <a:cxn ang="0">
                      <a:pos x="66" y="14"/>
                    </a:cxn>
                    <a:cxn ang="0">
                      <a:pos x="80" y="4"/>
                    </a:cxn>
                    <a:cxn ang="0">
                      <a:pos x="90" y="10"/>
                    </a:cxn>
                    <a:cxn ang="0">
                      <a:pos x="102" y="40"/>
                    </a:cxn>
                    <a:cxn ang="0">
                      <a:pos x="110" y="46"/>
                    </a:cxn>
                    <a:cxn ang="0">
                      <a:pos x="138" y="68"/>
                    </a:cxn>
                    <a:cxn ang="0">
                      <a:pos x="160" y="94"/>
                    </a:cxn>
                  </a:cxnLst>
                  <a:rect l="0" t="0" r="r" b="b"/>
                  <a:pathLst>
                    <a:path w="236" h="264">
                      <a:moveTo>
                        <a:pt x="160" y="94"/>
                      </a:moveTo>
                      <a:lnTo>
                        <a:pt x="154" y="88"/>
                      </a:lnTo>
                      <a:lnTo>
                        <a:pt x="160" y="94"/>
                      </a:lnTo>
                      <a:lnTo>
                        <a:pt x="146" y="104"/>
                      </a:lnTo>
                      <a:lnTo>
                        <a:pt x="140" y="112"/>
                      </a:lnTo>
                      <a:lnTo>
                        <a:pt x="138" y="120"/>
                      </a:lnTo>
                      <a:lnTo>
                        <a:pt x="140" y="126"/>
                      </a:lnTo>
                      <a:lnTo>
                        <a:pt x="144" y="128"/>
                      </a:lnTo>
                      <a:lnTo>
                        <a:pt x="152" y="126"/>
                      </a:lnTo>
                      <a:lnTo>
                        <a:pt x="158" y="124"/>
                      </a:lnTo>
                      <a:lnTo>
                        <a:pt x="158" y="132"/>
                      </a:lnTo>
                      <a:lnTo>
                        <a:pt x="160" y="140"/>
                      </a:lnTo>
                      <a:lnTo>
                        <a:pt x="164" y="152"/>
                      </a:lnTo>
                      <a:lnTo>
                        <a:pt x="174" y="160"/>
                      </a:lnTo>
                      <a:lnTo>
                        <a:pt x="184" y="168"/>
                      </a:lnTo>
                      <a:lnTo>
                        <a:pt x="196" y="172"/>
                      </a:lnTo>
                      <a:lnTo>
                        <a:pt x="210" y="178"/>
                      </a:lnTo>
                      <a:lnTo>
                        <a:pt x="222" y="180"/>
                      </a:lnTo>
                      <a:lnTo>
                        <a:pt x="236" y="182"/>
                      </a:lnTo>
                      <a:lnTo>
                        <a:pt x="230" y="194"/>
                      </a:lnTo>
                      <a:lnTo>
                        <a:pt x="220" y="202"/>
                      </a:lnTo>
                      <a:lnTo>
                        <a:pt x="204" y="222"/>
                      </a:lnTo>
                      <a:lnTo>
                        <a:pt x="200" y="230"/>
                      </a:lnTo>
                      <a:lnTo>
                        <a:pt x="196" y="234"/>
                      </a:lnTo>
                      <a:lnTo>
                        <a:pt x="194" y="236"/>
                      </a:lnTo>
                      <a:lnTo>
                        <a:pt x="190" y="238"/>
                      </a:lnTo>
                      <a:lnTo>
                        <a:pt x="186" y="236"/>
                      </a:lnTo>
                      <a:lnTo>
                        <a:pt x="180" y="236"/>
                      </a:lnTo>
                      <a:lnTo>
                        <a:pt x="174" y="238"/>
                      </a:lnTo>
                      <a:lnTo>
                        <a:pt x="168" y="242"/>
                      </a:lnTo>
                      <a:lnTo>
                        <a:pt x="160" y="246"/>
                      </a:lnTo>
                      <a:lnTo>
                        <a:pt x="150" y="254"/>
                      </a:lnTo>
                      <a:lnTo>
                        <a:pt x="144" y="256"/>
                      </a:lnTo>
                      <a:lnTo>
                        <a:pt x="138" y="256"/>
                      </a:lnTo>
                      <a:lnTo>
                        <a:pt x="134" y="256"/>
                      </a:lnTo>
                      <a:lnTo>
                        <a:pt x="130" y="252"/>
                      </a:lnTo>
                      <a:lnTo>
                        <a:pt x="128" y="250"/>
                      </a:lnTo>
                      <a:lnTo>
                        <a:pt x="124" y="250"/>
                      </a:lnTo>
                      <a:lnTo>
                        <a:pt x="120" y="250"/>
                      </a:lnTo>
                      <a:lnTo>
                        <a:pt x="118" y="252"/>
                      </a:lnTo>
                      <a:lnTo>
                        <a:pt x="114" y="256"/>
                      </a:lnTo>
                      <a:lnTo>
                        <a:pt x="108" y="262"/>
                      </a:lnTo>
                      <a:lnTo>
                        <a:pt x="108" y="264"/>
                      </a:lnTo>
                      <a:lnTo>
                        <a:pt x="104" y="264"/>
                      </a:lnTo>
                      <a:lnTo>
                        <a:pt x="96" y="264"/>
                      </a:lnTo>
                      <a:lnTo>
                        <a:pt x="88" y="260"/>
                      </a:lnTo>
                      <a:lnTo>
                        <a:pt x="76" y="254"/>
                      </a:lnTo>
                      <a:lnTo>
                        <a:pt x="62" y="250"/>
                      </a:lnTo>
                      <a:lnTo>
                        <a:pt x="54" y="248"/>
                      </a:lnTo>
                      <a:lnTo>
                        <a:pt x="46" y="246"/>
                      </a:lnTo>
                      <a:lnTo>
                        <a:pt x="48" y="246"/>
                      </a:lnTo>
                      <a:lnTo>
                        <a:pt x="44" y="238"/>
                      </a:lnTo>
                      <a:lnTo>
                        <a:pt x="40" y="232"/>
                      </a:lnTo>
                      <a:lnTo>
                        <a:pt x="36" y="226"/>
                      </a:lnTo>
                      <a:lnTo>
                        <a:pt x="32" y="222"/>
                      </a:lnTo>
                      <a:lnTo>
                        <a:pt x="30" y="208"/>
                      </a:lnTo>
                      <a:lnTo>
                        <a:pt x="26" y="204"/>
                      </a:lnTo>
                      <a:lnTo>
                        <a:pt x="24" y="200"/>
                      </a:lnTo>
                      <a:lnTo>
                        <a:pt x="10" y="192"/>
                      </a:lnTo>
                      <a:lnTo>
                        <a:pt x="4" y="186"/>
                      </a:lnTo>
                      <a:lnTo>
                        <a:pt x="0" y="182"/>
                      </a:lnTo>
                      <a:lnTo>
                        <a:pt x="0" y="180"/>
                      </a:lnTo>
                      <a:lnTo>
                        <a:pt x="2" y="178"/>
                      </a:lnTo>
                      <a:lnTo>
                        <a:pt x="6" y="176"/>
                      </a:lnTo>
                      <a:lnTo>
                        <a:pt x="12" y="174"/>
                      </a:lnTo>
                      <a:lnTo>
                        <a:pt x="16" y="170"/>
                      </a:lnTo>
                      <a:lnTo>
                        <a:pt x="18" y="160"/>
                      </a:lnTo>
                      <a:lnTo>
                        <a:pt x="18" y="152"/>
                      </a:lnTo>
                      <a:lnTo>
                        <a:pt x="18" y="142"/>
                      </a:lnTo>
                      <a:lnTo>
                        <a:pt x="20" y="134"/>
                      </a:lnTo>
                      <a:lnTo>
                        <a:pt x="24" y="132"/>
                      </a:lnTo>
                      <a:lnTo>
                        <a:pt x="30" y="130"/>
                      </a:lnTo>
                      <a:lnTo>
                        <a:pt x="32" y="120"/>
                      </a:lnTo>
                      <a:lnTo>
                        <a:pt x="34" y="112"/>
                      </a:lnTo>
                      <a:lnTo>
                        <a:pt x="42" y="98"/>
                      </a:lnTo>
                      <a:lnTo>
                        <a:pt x="52" y="86"/>
                      </a:lnTo>
                      <a:lnTo>
                        <a:pt x="52" y="78"/>
                      </a:lnTo>
                      <a:lnTo>
                        <a:pt x="52" y="70"/>
                      </a:lnTo>
                      <a:lnTo>
                        <a:pt x="52" y="46"/>
                      </a:lnTo>
                      <a:lnTo>
                        <a:pt x="54" y="42"/>
                      </a:lnTo>
                      <a:lnTo>
                        <a:pt x="56" y="34"/>
                      </a:lnTo>
                      <a:lnTo>
                        <a:pt x="58" y="28"/>
                      </a:lnTo>
                      <a:lnTo>
                        <a:pt x="58" y="16"/>
                      </a:lnTo>
                      <a:lnTo>
                        <a:pt x="66" y="14"/>
                      </a:lnTo>
                      <a:lnTo>
                        <a:pt x="74" y="10"/>
                      </a:lnTo>
                      <a:lnTo>
                        <a:pt x="80" y="4"/>
                      </a:lnTo>
                      <a:lnTo>
                        <a:pt x="84" y="0"/>
                      </a:lnTo>
                      <a:lnTo>
                        <a:pt x="90" y="10"/>
                      </a:lnTo>
                      <a:lnTo>
                        <a:pt x="96" y="28"/>
                      </a:lnTo>
                      <a:lnTo>
                        <a:pt x="102" y="40"/>
                      </a:lnTo>
                      <a:lnTo>
                        <a:pt x="104" y="44"/>
                      </a:lnTo>
                      <a:lnTo>
                        <a:pt x="110" y="46"/>
                      </a:lnTo>
                      <a:lnTo>
                        <a:pt x="126" y="56"/>
                      </a:lnTo>
                      <a:lnTo>
                        <a:pt x="138" y="68"/>
                      </a:lnTo>
                      <a:lnTo>
                        <a:pt x="154" y="88"/>
                      </a:lnTo>
                      <a:lnTo>
                        <a:pt x="160" y="9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89" name="Freeform 119">
                  <a:extLst>
                    <a:ext uri="{FF2B5EF4-FFF2-40B4-BE49-F238E27FC236}">
                      <a16:creationId xmlns:a16="http://schemas.microsoft.com/office/drawing/2014/main" id="{A4D94BEB-38F2-4726-A7C7-215F39DF6726}"/>
                    </a:ext>
                  </a:extLst>
                </p:cNvPr>
                <p:cNvSpPr>
                  <a:spLocks/>
                </p:cNvSpPr>
                <p:nvPr/>
              </p:nvSpPr>
              <p:spPr bwMode="ltGray">
                <a:xfrm>
                  <a:off x="2918" y="1938"/>
                  <a:ext cx="206" cy="152"/>
                </a:xfrm>
                <a:custGeom>
                  <a:avLst/>
                  <a:gdLst/>
                  <a:ahLst/>
                  <a:cxnLst>
                    <a:cxn ang="0">
                      <a:pos x="204" y="106"/>
                    </a:cxn>
                    <a:cxn ang="0">
                      <a:pos x="204" y="96"/>
                    </a:cxn>
                    <a:cxn ang="0">
                      <a:pos x="196" y="88"/>
                    </a:cxn>
                    <a:cxn ang="0">
                      <a:pos x="178" y="70"/>
                    </a:cxn>
                    <a:cxn ang="0">
                      <a:pos x="170" y="62"/>
                    </a:cxn>
                    <a:cxn ang="0">
                      <a:pos x="168" y="54"/>
                    </a:cxn>
                    <a:cxn ang="0">
                      <a:pos x="158" y="46"/>
                    </a:cxn>
                    <a:cxn ang="0">
                      <a:pos x="156" y="40"/>
                    </a:cxn>
                    <a:cxn ang="0">
                      <a:pos x="144" y="28"/>
                    </a:cxn>
                    <a:cxn ang="0">
                      <a:pos x="140" y="12"/>
                    </a:cxn>
                    <a:cxn ang="0">
                      <a:pos x="136" y="0"/>
                    </a:cxn>
                    <a:cxn ang="0">
                      <a:pos x="132" y="0"/>
                    </a:cxn>
                    <a:cxn ang="0">
                      <a:pos x="124" y="0"/>
                    </a:cxn>
                    <a:cxn ang="0">
                      <a:pos x="112" y="10"/>
                    </a:cxn>
                    <a:cxn ang="0">
                      <a:pos x="104" y="28"/>
                    </a:cxn>
                    <a:cxn ang="0">
                      <a:pos x="100" y="32"/>
                    </a:cxn>
                    <a:cxn ang="0">
                      <a:pos x="72" y="36"/>
                    </a:cxn>
                    <a:cxn ang="0">
                      <a:pos x="68" y="48"/>
                    </a:cxn>
                    <a:cxn ang="0">
                      <a:pos x="58" y="56"/>
                    </a:cxn>
                    <a:cxn ang="0">
                      <a:pos x="34" y="62"/>
                    </a:cxn>
                    <a:cxn ang="0">
                      <a:pos x="28" y="58"/>
                    </a:cxn>
                    <a:cxn ang="0">
                      <a:pos x="20" y="64"/>
                    </a:cxn>
                    <a:cxn ang="0">
                      <a:pos x="18" y="64"/>
                    </a:cxn>
                    <a:cxn ang="0">
                      <a:pos x="8" y="74"/>
                    </a:cxn>
                    <a:cxn ang="0">
                      <a:pos x="0" y="94"/>
                    </a:cxn>
                    <a:cxn ang="0">
                      <a:pos x="2" y="112"/>
                    </a:cxn>
                    <a:cxn ang="0">
                      <a:pos x="20" y="140"/>
                    </a:cxn>
                    <a:cxn ang="0">
                      <a:pos x="32" y="146"/>
                    </a:cxn>
                    <a:cxn ang="0">
                      <a:pos x="42" y="136"/>
                    </a:cxn>
                    <a:cxn ang="0">
                      <a:pos x="62" y="136"/>
                    </a:cxn>
                    <a:cxn ang="0">
                      <a:pos x="66" y="118"/>
                    </a:cxn>
                    <a:cxn ang="0">
                      <a:pos x="72" y="112"/>
                    </a:cxn>
                    <a:cxn ang="0">
                      <a:pos x="78" y="108"/>
                    </a:cxn>
                    <a:cxn ang="0">
                      <a:pos x="90" y="110"/>
                    </a:cxn>
                    <a:cxn ang="0">
                      <a:pos x="112" y="122"/>
                    </a:cxn>
                    <a:cxn ang="0">
                      <a:pos x="128" y="122"/>
                    </a:cxn>
                    <a:cxn ang="0">
                      <a:pos x="130" y="120"/>
                    </a:cxn>
                    <a:cxn ang="0">
                      <a:pos x="134" y="114"/>
                    </a:cxn>
                    <a:cxn ang="0">
                      <a:pos x="140" y="116"/>
                    </a:cxn>
                    <a:cxn ang="0">
                      <a:pos x="150" y="112"/>
                    </a:cxn>
                    <a:cxn ang="0">
                      <a:pos x="160" y="110"/>
                    </a:cxn>
                    <a:cxn ang="0">
                      <a:pos x="174" y="104"/>
                    </a:cxn>
                    <a:cxn ang="0">
                      <a:pos x="184" y="104"/>
                    </a:cxn>
                    <a:cxn ang="0">
                      <a:pos x="204" y="106"/>
                    </a:cxn>
                  </a:cxnLst>
                  <a:rect l="0" t="0" r="r" b="b"/>
                  <a:pathLst>
                    <a:path w="206" h="152">
                      <a:moveTo>
                        <a:pt x="206" y="108"/>
                      </a:moveTo>
                      <a:lnTo>
                        <a:pt x="204" y="106"/>
                      </a:lnTo>
                      <a:lnTo>
                        <a:pt x="204" y="102"/>
                      </a:lnTo>
                      <a:lnTo>
                        <a:pt x="204" y="96"/>
                      </a:lnTo>
                      <a:lnTo>
                        <a:pt x="200" y="92"/>
                      </a:lnTo>
                      <a:lnTo>
                        <a:pt x="196" y="88"/>
                      </a:lnTo>
                      <a:lnTo>
                        <a:pt x="186" y="80"/>
                      </a:lnTo>
                      <a:lnTo>
                        <a:pt x="178" y="70"/>
                      </a:lnTo>
                      <a:lnTo>
                        <a:pt x="174" y="68"/>
                      </a:lnTo>
                      <a:lnTo>
                        <a:pt x="170" y="62"/>
                      </a:lnTo>
                      <a:lnTo>
                        <a:pt x="170" y="56"/>
                      </a:lnTo>
                      <a:lnTo>
                        <a:pt x="168" y="54"/>
                      </a:lnTo>
                      <a:lnTo>
                        <a:pt x="162" y="50"/>
                      </a:lnTo>
                      <a:lnTo>
                        <a:pt x="158" y="46"/>
                      </a:lnTo>
                      <a:lnTo>
                        <a:pt x="156" y="44"/>
                      </a:lnTo>
                      <a:lnTo>
                        <a:pt x="156" y="40"/>
                      </a:lnTo>
                      <a:lnTo>
                        <a:pt x="144" y="40"/>
                      </a:lnTo>
                      <a:lnTo>
                        <a:pt x="144" y="28"/>
                      </a:lnTo>
                      <a:lnTo>
                        <a:pt x="142" y="20"/>
                      </a:lnTo>
                      <a:lnTo>
                        <a:pt x="140" y="12"/>
                      </a:lnTo>
                      <a:lnTo>
                        <a:pt x="136" y="6"/>
                      </a:lnTo>
                      <a:lnTo>
                        <a:pt x="136" y="0"/>
                      </a:lnTo>
                      <a:lnTo>
                        <a:pt x="134" y="0"/>
                      </a:lnTo>
                      <a:lnTo>
                        <a:pt x="132" y="0"/>
                      </a:lnTo>
                      <a:lnTo>
                        <a:pt x="128" y="0"/>
                      </a:lnTo>
                      <a:lnTo>
                        <a:pt x="124" y="0"/>
                      </a:lnTo>
                      <a:lnTo>
                        <a:pt x="120" y="2"/>
                      </a:lnTo>
                      <a:lnTo>
                        <a:pt x="112" y="10"/>
                      </a:lnTo>
                      <a:lnTo>
                        <a:pt x="108" y="18"/>
                      </a:lnTo>
                      <a:lnTo>
                        <a:pt x="104" y="28"/>
                      </a:lnTo>
                      <a:lnTo>
                        <a:pt x="102" y="30"/>
                      </a:lnTo>
                      <a:lnTo>
                        <a:pt x="100" y="32"/>
                      </a:lnTo>
                      <a:lnTo>
                        <a:pt x="90" y="34"/>
                      </a:lnTo>
                      <a:lnTo>
                        <a:pt x="72" y="36"/>
                      </a:lnTo>
                      <a:lnTo>
                        <a:pt x="70" y="42"/>
                      </a:lnTo>
                      <a:lnTo>
                        <a:pt x="68" y="48"/>
                      </a:lnTo>
                      <a:lnTo>
                        <a:pt x="64" y="52"/>
                      </a:lnTo>
                      <a:lnTo>
                        <a:pt x="58" y="56"/>
                      </a:lnTo>
                      <a:lnTo>
                        <a:pt x="46" y="60"/>
                      </a:lnTo>
                      <a:lnTo>
                        <a:pt x="34" y="62"/>
                      </a:lnTo>
                      <a:lnTo>
                        <a:pt x="30" y="60"/>
                      </a:lnTo>
                      <a:lnTo>
                        <a:pt x="28" y="58"/>
                      </a:lnTo>
                      <a:lnTo>
                        <a:pt x="24" y="60"/>
                      </a:lnTo>
                      <a:lnTo>
                        <a:pt x="20" y="64"/>
                      </a:lnTo>
                      <a:lnTo>
                        <a:pt x="20" y="66"/>
                      </a:lnTo>
                      <a:lnTo>
                        <a:pt x="18" y="64"/>
                      </a:lnTo>
                      <a:lnTo>
                        <a:pt x="14" y="68"/>
                      </a:lnTo>
                      <a:lnTo>
                        <a:pt x="8" y="74"/>
                      </a:lnTo>
                      <a:lnTo>
                        <a:pt x="2" y="84"/>
                      </a:lnTo>
                      <a:lnTo>
                        <a:pt x="0" y="94"/>
                      </a:lnTo>
                      <a:lnTo>
                        <a:pt x="0" y="102"/>
                      </a:lnTo>
                      <a:lnTo>
                        <a:pt x="2" y="112"/>
                      </a:lnTo>
                      <a:lnTo>
                        <a:pt x="10" y="126"/>
                      </a:lnTo>
                      <a:lnTo>
                        <a:pt x="20" y="140"/>
                      </a:lnTo>
                      <a:lnTo>
                        <a:pt x="28" y="152"/>
                      </a:lnTo>
                      <a:lnTo>
                        <a:pt x="32" y="146"/>
                      </a:lnTo>
                      <a:lnTo>
                        <a:pt x="36" y="140"/>
                      </a:lnTo>
                      <a:lnTo>
                        <a:pt x="42" y="136"/>
                      </a:lnTo>
                      <a:lnTo>
                        <a:pt x="52" y="136"/>
                      </a:lnTo>
                      <a:lnTo>
                        <a:pt x="62" y="136"/>
                      </a:lnTo>
                      <a:lnTo>
                        <a:pt x="64" y="126"/>
                      </a:lnTo>
                      <a:lnTo>
                        <a:pt x="66" y="118"/>
                      </a:lnTo>
                      <a:lnTo>
                        <a:pt x="68" y="114"/>
                      </a:lnTo>
                      <a:lnTo>
                        <a:pt x="72" y="112"/>
                      </a:lnTo>
                      <a:lnTo>
                        <a:pt x="76" y="108"/>
                      </a:lnTo>
                      <a:lnTo>
                        <a:pt x="78" y="108"/>
                      </a:lnTo>
                      <a:lnTo>
                        <a:pt x="84" y="108"/>
                      </a:lnTo>
                      <a:lnTo>
                        <a:pt x="90" y="110"/>
                      </a:lnTo>
                      <a:lnTo>
                        <a:pt x="102" y="116"/>
                      </a:lnTo>
                      <a:lnTo>
                        <a:pt x="112" y="122"/>
                      </a:lnTo>
                      <a:lnTo>
                        <a:pt x="120" y="122"/>
                      </a:lnTo>
                      <a:lnTo>
                        <a:pt x="128" y="122"/>
                      </a:lnTo>
                      <a:lnTo>
                        <a:pt x="130" y="122"/>
                      </a:lnTo>
                      <a:lnTo>
                        <a:pt x="130" y="120"/>
                      </a:lnTo>
                      <a:lnTo>
                        <a:pt x="132" y="116"/>
                      </a:lnTo>
                      <a:lnTo>
                        <a:pt x="134" y="114"/>
                      </a:lnTo>
                      <a:lnTo>
                        <a:pt x="138" y="116"/>
                      </a:lnTo>
                      <a:lnTo>
                        <a:pt x="140" y="116"/>
                      </a:lnTo>
                      <a:lnTo>
                        <a:pt x="146" y="114"/>
                      </a:lnTo>
                      <a:lnTo>
                        <a:pt x="150" y="112"/>
                      </a:lnTo>
                      <a:lnTo>
                        <a:pt x="156" y="110"/>
                      </a:lnTo>
                      <a:lnTo>
                        <a:pt x="160" y="110"/>
                      </a:lnTo>
                      <a:lnTo>
                        <a:pt x="172" y="110"/>
                      </a:lnTo>
                      <a:lnTo>
                        <a:pt x="174" y="104"/>
                      </a:lnTo>
                      <a:lnTo>
                        <a:pt x="178" y="102"/>
                      </a:lnTo>
                      <a:lnTo>
                        <a:pt x="184" y="104"/>
                      </a:lnTo>
                      <a:lnTo>
                        <a:pt x="192" y="106"/>
                      </a:lnTo>
                      <a:lnTo>
                        <a:pt x="204" y="106"/>
                      </a:lnTo>
                      <a:lnTo>
                        <a:pt x="206" y="10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0" name="Freeform 120">
                  <a:extLst>
                    <a:ext uri="{FF2B5EF4-FFF2-40B4-BE49-F238E27FC236}">
                      <a16:creationId xmlns:a16="http://schemas.microsoft.com/office/drawing/2014/main" id="{D1D9E63A-656E-4966-A3A2-DB83182AB15D}"/>
                    </a:ext>
                  </a:extLst>
                </p:cNvPr>
                <p:cNvSpPr>
                  <a:spLocks/>
                </p:cNvSpPr>
                <p:nvPr/>
              </p:nvSpPr>
              <p:spPr bwMode="ltGray">
                <a:xfrm>
                  <a:off x="3232" y="2056"/>
                  <a:ext cx="126" cy="168"/>
                </a:xfrm>
                <a:custGeom>
                  <a:avLst/>
                  <a:gdLst/>
                  <a:ahLst/>
                  <a:cxnLst>
                    <a:cxn ang="0">
                      <a:pos x="120" y="10"/>
                    </a:cxn>
                    <a:cxn ang="0">
                      <a:pos x="116" y="10"/>
                    </a:cxn>
                    <a:cxn ang="0">
                      <a:pos x="112" y="6"/>
                    </a:cxn>
                    <a:cxn ang="0">
                      <a:pos x="110" y="4"/>
                    </a:cxn>
                    <a:cxn ang="0">
                      <a:pos x="106" y="4"/>
                    </a:cxn>
                    <a:cxn ang="0">
                      <a:pos x="102" y="4"/>
                    </a:cxn>
                    <a:cxn ang="0">
                      <a:pos x="100" y="6"/>
                    </a:cxn>
                    <a:cxn ang="0">
                      <a:pos x="96" y="10"/>
                    </a:cxn>
                    <a:cxn ang="0">
                      <a:pos x="90" y="16"/>
                    </a:cxn>
                    <a:cxn ang="0">
                      <a:pos x="90" y="18"/>
                    </a:cxn>
                    <a:cxn ang="0">
                      <a:pos x="86" y="18"/>
                    </a:cxn>
                    <a:cxn ang="0">
                      <a:pos x="78" y="18"/>
                    </a:cxn>
                    <a:cxn ang="0">
                      <a:pos x="70" y="14"/>
                    </a:cxn>
                    <a:cxn ang="0">
                      <a:pos x="58" y="8"/>
                    </a:cxn>
                    <a:cxn ang="0">
                      <a:pos x="46" y="4"/>
                    </a:cxn>
                    <a:cxn ang="0">
                      <a:pos x="38" y="2"/>
                    </a:cxn>
                    <a:cxn ang="0">
                      <a:pos x="30" y="0"/>
                    </a:cxn>
                    <a:cxn ang="0">
                      <a:pos x="4" y="0"/>
                    </a:cxn>
                    <a:cxn ang="0">
                      <a:pos x="0" y="4"/>
                    </a:cxn>
                    <a:cxn ang="0">
                      <a:pos x="4" y="12"/>
                    </a:cxn>
                    <a:cxn ang="0">
                      <a:pos x="8" y="20"/>
                    </a:cxn>
                    <a:cxn ang="0">
                      <a:pos x="14" y="32"/>
                    </a:cxn>
                    <a:cxn ang="0">
                      <a:pos x="16" y="38"/>
                    </a:cxn>
                    <a:cxn ang="0">
                      <a:pos x="16" y="42"/>
                    </a:cxn>
                    <a:cxn ang="0">
                      <a:pos x="16" y="48"/>
                    </a:cxn>
                    <a:cxn ang="0">
                      <a:pos x="16" y="52"/>
                    </a:cxn>
                    <a:cxn ang="0">
                      <a:pos x="0" y="76"/>
                    </a:cxn>
                    <a:cxn ang="0">
                      <a:pos x="0" y="100"/>
                    </a:cxn>
                    <a:cxn ang="0">
                      <a:pos x="62" y="138"/>
                    </a:cxn>
                    <a:cxn ang="0">
                      <a:pos x="62" y="146"/>
                    </a:cxn>
                    <a:cxn ang="0">
                      <a:pos x="88" y="168"/>
                    </a:cxn>
                    <a:cxn ang="0">
                      <a:pos x="90" y="164"/>
                    </a:cxn>
                    <a:cxn ang="0">
                      <a:pos x="94" y="158"/>
                    </a:cxn>
                    <a:cxn ang="0">
                      <a:pos x="108" y="130"/>
                    </a:cxn>
                    <a:cxn ang="0">
                      <a:pos x="122" y="106"/>
                    </a:cxn>
                    <a:cxn ang="0">
                      <a:pos x="116" y="102"/>
                    </a:cxn>
                    <a:cxn ang="0">
                      <a:pos x="112" y="98"/>
                    </a:cxn>
                    <a:cxn ang="0">
                      <a:pos x="112" y="32"/>
                    </a:cxn>
                    <a:cxn ang="0">
                      <a:pos x="120" y="14"/>
                    </a:cxn>
                    <a:cxn ang="0">
                      <a:pos x="126" y="10"/>
                    </a:cxn>
                    <a:cxn ang="0">
                      <a:pos x="120" y="10"/>
                    </a:cxn>
                  </a:cxnLst>
                  <a:rect l="0" t="0" r="r" b="b"/>
                  <a:pathLst>
                    <a:path w="126" h="168">
                      <a:moveTo>
                        <a:pt x="120" y="10"/>
                      </a:moveTo>
                      <a:lnTo>
                        <a:pt x="116" y="10"/>
                      </a:lnTo>
                      <a:lnTo>
                        <a:pt x="112" y="6"/>
                      </a:lnTo>
                      <a:lnTo>
                        <a:pt x="110" y="4"/>
                      </a:lnTo>
                      <a:lnTo>
                        <a:pt x="106" y="4"/>
                      </a:lnTo>
                      <a:lnTo>
                        <a:pt x="102" y="4"/>
                      </a:lnTo>
                      <a:lnTo>
                        <a:pt x="100" y="6"/>
                      </a:lnTo>
                      <a:lnTo>
                        <a:pt x="96" y="10"/>
                      </a:lnTo>
                      <a:lnTo>
                        <a:pt x="90" y="16"/>
                      </a:lnTo>
                      <a:lnTo>
                        <a:pt x="90" y="18"/>
                      </a:lnTo>
                      <a:lnTo>
                        <a:pt x="86" y="18"/>
                      </a:lnTo>
                      <a:lnTo>
                        <a:pt x="78" y="18"/>
                      </a:lnTo>
                      <a:lnTo>
                        <a:pt x="70" y="14"/>
                      </a:lnTo>
                      <a:lnTo>
                        <a:pt x="58" y="8"/>
                      </a:lnTo>
                      <a:lnTo>
                        <a:pt x="46" y="4"/>
                      </a:lnTo>
                      <a:lnTo>
                        <a:pt x="38" y="2"/>
                      </a:lnTo>
                      <a:lnTo>
                        <a:pt x="30" y="0"/>
                      </a:lnTo>
                      <a:lnTo>
                        <a:pt x="4" y="0"/>
                      </a:lnTo>
                      <a:lnTo>
                        <a:pt x="0" y="4"/>
                      </a:lnTo>
                      <a:lnTo>
                        <a:pt x="4" y="12"/>
                      </a:lnTo>
                      <a:lnTo>
                        <a:pt x="8" y="20"/>
                      </a:lnTo>
                      <a:lnTo>
                        <a:pt x="14" y="32"/>
                      </a:lnTo>
                      <a:lnTo>
                        <a:pt x="16" y="38"/>
                      </a:lnTo>
                      <a:lnTo>
                        <a:pt x="16" y="42"/>
                      </a:lnTo>
                      <a:lnTo>
                        <a:pt x="16" y="48"/>
                      </a:lnTo>
                      <a:lnTo>
                        <a:pt x="16" y="52"/>
                      </a:lnTo>
                      <a:lnTo>
                        <a:pt x="0" y="76"/>
                      </a:lnTo>
                      <a:lnTo>
                        <a:pt x="0" y="100"/>
                      </a:lnTo>
                      <a:lnTo>
                        <a:pt x="62" y="138"/>
                      </a:lnTo>
                      <a:lnTo>
                        <a:pt x="62" y="146"/>
                      </a:lnTo>
                      <a:lnTo>
                        <a:pt x="88" y="168"/>
                      </a:lnTo>
                      <a:lnTo>
                        <a:pt x="90" y="164"/>
                      </a:lnTo>
                      <a:lnTo>
                        <a:pt x="94" y="158"/>
                      </a:lnTo>
                      <a:lnTo>
                        <a:pt x="108" y="130"/>
                      </a:lnTo>
                      <a:lnTo>
                        <a:pt x="122" y="106"/>
                      </a:lnTo>
                      <a:lnTo>
                        <a:pt x="116" y="102"/>
                      </a:lnTo>
                      <a:lnTo>
                        <a:pt x="112" y="98"/>
                      </a:lnTo>
                      <a:lnTo>
                        <a:pt x="112" y="32"/>
                      </a:lnTo>
                      <a:lnTo>
                        <a:pt x="120" y="14"/>
                      </a:lnTo>
                      <a:lnTo>
                        <a:pt x="126" y="10"/>
                      </a:lnTo>
                      <a:lnTo>
                        <a:pt x="120"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1" name="Freeform 121">
                  <a:extLst>
                    <a:ext uri="{FF2B5EF4-FFF2-40B4-BE49-F238E27FC236}">
                      <a16:creationId xmlns:a16="http://schemas.microsoft.com/office/drawing/2014/main" id="{00038E73-7E71-4061-B6D4-6DDCE9849A04}"/>
                    </a:ext>
                  </a:extLst>
                </p:cNvPr>
                <p:cNvSpPr>
                  <a:spLocks/>
                </p:cNvSpPr>
                <p:nvPr/>
              </p:nvSpPr>
              <p:spPr bwMode="ltGray">
                <a:xfrm>
                  <a:off x="3160" y="2056"/>
                  <a:ext cx="88" cy="108"/>
                </a:xfrm>
                <a:custGeom>
                  <a:avLst/>
                  <a:gdLst/>
                  <a:ahLst/>
                  <a:cxnLst>
                    <a:cxn ang="0">
                      <a:pos x="76" y="0"/>
                    </a:cxn>
                    <a:cxn ang="0">
                      <a:pos x="72" y="4"/>
                    </a:cxn>
                    <a:cxn ang="0">
                      <a:pos x="76" y="12"/>
                    </a:cxn>
                    <a:cxn ang="0">
                      <a:pos x="80" y="20"/>
                    </a:cxn>
                    <a:cxn ang="0">
                      <a:pos x="86" y="32"/>
                    </a:cxn>
                    <a:cxn ang="0">
                      <a:pos x="88" y="38"/>
                    </a:cxn>
                    <a:cxn ang="0">
                      <a:pos x="88" y="42"/>
                    </a:cxn>
                    <a:cxn ang="0">
                      <a:pos x="88" y="48"/>
                    </a:cxn>
                    <a:cxn ang="0">
                      <a:pos x="88" y="52"/>
                    </a:cxn>
                    <a:cxn ang="0">
                      <a:pos x="72" y="76"/>
                    </a:cxn>
                    <a:cxn ang="0">
                      <a:pos x="72" y="100"/>
                    </a:cxn>
                    <a:cxn ang="0">
                      <a:pos x="20" y="98"/>
                    </a:cxn>
                    <a:cxn ang="0">
                      <a:pos x="14" y="102"/>
                    </a:cxn>
                    <a:cxn ang="0">
                      <a:pos x="10" y="108"/>
                    </a:cxn>
                    <a:cxn ang="0">
                      <a:pos x="0" y="108"/>
                    </a:cxn>
                    <a:cxn ang="0">
                      <a:pos x="0" y="86"/>
                    </a:cxn>
                    <a:cxn ang="0">
                      <a:pos x="6" y="76"/>
                    </a:cxn>
                    <a:cxn ang="0">
                      <a:pos x="12" y="64"/>
                    </a:cxn>
                    <a:cxn ang="0">
                      <a:pos x="18" y="56"/>
                    </a:cxn>
                    <a:cxn ang="0">
                      <a:pos x="24" y="48"/>
                    </a:cxn>
                    <a:cxn ang="0">
                      <a:pos x="24" y="38"/>
                    </a:cxn>
                    <a:cxn ang="0">
                      <a:pos x="22" y="34"/>
                    </a:cxn>
                    <a:cxn ang="0">
                      <a:pos x="22" y="28"/>
                    </a:cxn>
                    <a:cxn ang="0">
                      <a:pos x="20" y="16"/>
                    </a:cxn>
                    <a:cxn ang="0">
                      <a:pos x="24" y="14"/>
                    </a:cxn>
                    <a:cxn ang="0">
                      <a:pos x="30" y="12"/>
                    </a:cxn>
                    <a:cxn ang="0">
                      <a:pos x="52" y="12"/>
                    </a:cxn>
                    <a:cxn ang="0">
                      <a:pos x="62" y="10"/>
                    </a:cxn>
                    <a:cxn ang="0">
                      <a:pos x="72" y="4"/>
                    </a:cxn>
                    <a:cxn ang="0">
                      <a:pos x="76" y="0"/>
                    </a:cxn>
                  </a:cxnLst>
                  <a:rect l="0" t="0" r="r" b="b"/>
                  <a:pathLst>
                    <a:path w="88" h="108">
                      <a:moveTo>
                        <a:pt x="76" y="0"/>
                      </a:moveTo>
                      <a:lnTo>
                        <a:pt x="72" y="4"/>
                      </a:lnTo>
                      <a:lnTo>
                        <a:pt x="76" y="12"/>
                      </a:lnTo>
                      <a:lnTo>
                        <a:pt x="80" y="20"/>
                      </a:lnTo>
                      <a:lnTo>
                        <a:pt x="86" y="32"/>
                      </a:lnTo>
                      <a:lnTo>
                        <a:pt x="88" y="38"/>
                      </a:lnTo>
                      <a:lnTo>
                        <a:pt x="88" y="42"/>
                      </a:lnTo>
                      <a:lnTo>
                        <a:pt x="88" y="48"/>
                      </a:lnTo>
                      <a:lnTo>
                        <a:pt x="88" y="52"/>
                      </a:lnTo>
                      <a:lnTo>
                        <a:pt x="72" y="76"/>
                      </a:lnTo>
                      <a:lnTo>
                        <a:pt x="72" y="100"/>
                      </a:lnTo>
                      <a:lnTo>
                        <a:pt x="20" y="98"/>
                      </a:lnTo>
                      <a:lnTo>
                        <a:pt x="14" y="102"/>
                      </a:lnTo>
                      <a:lnTo>
                        <a:pt x="10" y="108"/>
                      </a:lnTo>
                      <a:lnTo>
                        <a:pt x="0" y="108"/>
                      </a:lnTo>
                      <a:lnTo>
                        <a:pt x="0" y="86"/>
                      </a:lnTo>
                      <a:lnTo>
                        <a:pt x="6" y="76"/>
                      </a:lnTo>
                      <a:lnTo>
                        <a:pt x="12" y="64"/>
                      </a:lnTo>
                      <a:lnTo>
                        <a:pt x="18" y="56"/>
                      </a:lnTo>
                      <a:lnTo>
                        <a:pt x="24" y="48"/>
                      </a:lnTo>
                      <a:lnTo>
                        <a:pt x="24" y="38"/>
                      </a:lnTo>
                      <a:lnTo>
                        <a:pt x="22" y="34"/>
                      </a:lnTo>
                      <a:lnTo>
                        <a:pt x="22" y="28"/>
                      </a:lnTo>
                      <a:lnTo>
                        <a:pt x="20" y="16"/>
                      </a:lnTo>
                      <a:lnTo>
                        <a:pt x="24" y="14"/>
                      </a:lnTo>
                      <a:lnTo>
                        <a:pt x="30" y="12"/>
                      </a:lnTo>
                      <a:lnTo>
                        <a:pt x="52" y="12"/>
                      </a:lnTo>
                      <a:lnTo>
                        <a:pt x="62" y="10"/>
                      </a:lnTo>
                      <a:lnTo>
                        <a:pt x="72" y="4"/>
                      </a:lnTo>
                      <a:lnTo>
                        <a:pt x="7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2" name="Freeform 122">
                  <a:extLst>
                    <a:ext uri="{FF2B5EF4-FFF2-40B4-BE49-F238E27FC236}">
                      <a16:creationId xmlns:a16="http://schemas.microsoft.com/office/drawing/2014/main" id="{50385634-6592-4FFB-9E20-1F5E4C3C4DA5}"/>
                    </a:ext>
                  </a:extLst>
                </p:cNvPr>
                <p:cNvSpPr>
                  <a:spLocks/>
                </p:cNvSpPr>
                <p:nvPr/>
              </p:nvSpPr>
              <p:spPr bwMode="ltGray">
                <a:xfrm>
                  <a:off x="3158" y="2154"/>
                  <a:ext cx="182" cy="200"/>
                </a:xfrm>
                <a:custGeom>
                  <a:avLst/>
                  <a:gdLst/>
                  <a:ahLst/>
                  <a:cxnLst>
                    <a:cxn ang="0">
                      <a:pos x="74" y="2"/>
                    </a:cxn>
                    <a:cxn ang="0">
                      <a:pos x="136" y="48"/>
                    </a:cxn>
                    <a:cxn ang="0">
                      <a:pos x="160" y="74"/>
                    </a:cxn>
                    <a:cxn ang="0">
                      <a:pos x="156" y="84"/>
                    </a:cxn>
                    <a:cxn ang="0">
                      <a:pos x="152" y="92"/>
                    </a:cxn>
                    <a:cxn ang="0">
                      <a:pos x="154" y="102"/>
                    </a:cxn>
                    <a:cxn ang="0">
                      <a:pos x="162" y="110"/>
                    </a:cxn>
                    <a:cxn ang="0">
                      <a:pos x="164" y="126"/>
                    </a:cxn>
                    <a:cxn ang="0">
                      <a:pos x="164" y="156"/>
                    </a:cxn>
                    <a:cxn ang="0">
                      <a:pos x="172" y="168"/>
                    </a:cxn>
                    <a:cxn ang="0">
                      <a:pos x="182" y="178"/>
                    </a:cxn>
                    <a:cxn ang="0">
                      <a:pos x="166" y="180"/>
                    </a:cxn>
                    <a:cxn ang="0">
                      <a:pos x="152" y="188"/>
                    </a:cxn>
                    <a:cxn ang="0">
                      <a:pos x="134" y="194"/>
                    </a:cxn>
                    <a:cxn ang="0">
                      <a:pos x="130" y="198"/>
                    </a:cxn>
                    <a:cxn ang="0">
                      <a:pos x="122" y="198"/>
                    </a:cxn>
                    <a:cxn ang="0">
                      <a:pos x="116" y="196"/>
                    </a:cxn>
                    <a:cxn ang="0">
                      <a:pos x="112" y="200"/>
                    </a:cxn>
                    <a:cxn ang="0">
                      <a:pos x="82" y="198"/>
                    </a:cxn>
                    <a:cxn ang="0">
                      <a:pos x="80" y="170"/>
                    </a:cxn>
                    <a:cxn ang="0">
                      <a:pos x="76" y="160"/>
                    </a:cxn>
                    <a:cxn ang="0">
                      <a:pos x="46" y="150"/>
                    </a:cxn>
                    <a:cxn ang="0">
                      <a:pos x="30" y="142"/>
                    </a:cxn>
                    <a:cxn ang="0">
                      <a:pos x="24" y="138"/>
                    </a:cxn>
                    <a:cxn ang="0">
                      <a:pos x="20" y="134"/>
                    </a:cxn>
                    <a:cxn ang="0">
                      <a:pos x="16" y="120"/>
                    </a:cxn>
                    <a:cxn ang="0">
                      <a:pos x="10" y="110"/>
                    </a:cxn>
                    <a:cxn ang="0">
                      <a:pos x="0" y="100"/>
                    </a:cxn>
                    <a:cxn ang="0">
                      <a:pos x="0" y="92"/>
                    </a:cxn>
                    <a:cxn ang="0">
                      <a:pos x="0" y="84"/>
                    </a:cxn>
                    <a:cxn ang="0">
                      <a:pos x="0" y="78"/>
                    </a:cxn>
                    <a:cxn ang="0">
                      <a:pos x="2" y="68"/>
                    </a:cxn>
                    <a:cxn ang="0">
                      <a:pos x="20" y="50"/>
                    </a:cxn>
                    <a:cxn ang="0">
                      <a:pos x="22" y="42"/>
                    </a:cxn>
                    <a:cxn ang="0">
                      <a:pos x="20" y="38"/>
                    </a:cxn>
                    <a:cxn ang="0">
                      <a:pos x="16" y="34"/>
                    </a:cxn>
                    <a:cxn ang="0">
                      <a:pos x="20" y="28"/>
                    </a:cxn>
                    <a:cxn ang="0">
                      <a:pos x="22" y="22"/>
                    </a:cxn>
                    <a:cxn ang="0">
                      <a:pos x="24" y="16"/>
                    </a:cxn>
                    <a:cxn ang="0">
                      <a:pos x="20" y="6"/>
                    </a:cxn>
                    <a:cxn ang="0">
                      <a:pos x="24" y="0"/>
                    </a:cxn>
                  </a:cxnLst>
                  <a:rect l="0" t="0" r="r" b="b"/>
                  <a:pathLst>
                    <a:path w="182" h="200">
                      <a:moveTo>
                        <a:pt x="30" y="0"/>
                      </a:moveTo>
                      <a:lnTo>
                        <a:pt x="74" y="2"/>
                      </a:lnTo>
                      <a:lnTo>
                        <a:pt x="136" y="40"/>
                      </a:lnTo>
                      <a:lnTo>
                        <a:pt x="136" y="48"/>
                      </a:lnTo>
                      <a:lnTo>
                        <a:pt x="162" y="70"/>
                      </a:lnTo>
                      <a:lnTo>
                        <a:pt x="160" y="74"/>
                      </a:lnTo>
                      <a:lnTo>
                        <a:pt x="158" y="80"/>
                      </a:lnTo>
                      <a:lnTo>
                        <a:pt x="156" y="84"/>
                      </a:lnTo>
                      <a:lnTo>
                        <a:pt x="154" y="88"/>
                      </a:lnTo>
                      <a:lnTo>
                        <a:pt x="152" y="92"/>
                      </a:lnTo>
                      <a:lnTo>
                        <a:pt x="152" y="98"/>
                      </a:lnTo>
                      <a:lnTo>
                        <a:pt x="154" y="102"/>
                      </a:lnTo>
                      <a:lnTo>
                        <a:pt x="158" y="106"/>
                      </a:lnTo>
                      <a:lnTo>
                        <a:pt x="162" y="110"/>
                      </a:lnTo>
                      <a:lnTo>
                        <a:pt x="164" y="116"/>
                      </a:lnTo>
                      <a:lnTo>
                        <a:pt x="164" y="126"/>
                      </a:lnTo>
                      <a:lnTo>
                        <a:pt x="164" y="142"/>
                      </a:lnTo>
                      <a:lnTo>
                        <a:pt x="164" y="156"/>
                      </a:lnTo>
                      <a:lnTo>
                        <a:pt x="168" y="162"/>
                      </a:lnTo>
                      <a:lnTo>
                        <a:pt x="172" y="168"/>
                      </a:lnTo>
                      <a:lnTo>
                        <a:pt x="176" y="174"/>
                      </a:lnTo>
                      <a:lnTo>
                        <a:pt x="182" y="178"/>
                      </a:lnTo>
                      <a:lnTo>
                        <a:pt x="174" y="180"/>
                      </a:lnTo>
                      <a:lnTo>
                        <a:pt x="166" y="180"/>
                      </a:lnTo>
                      <a:lnTo>
                        <a:pt x="162" y="184"/>
                      </a:lnTo>
                      <a:lnTo>
                        <a:pt x="152" y="188"/>
                      </a:lnTo>
                      <a:lnTo>
                        <a:pt x="138" y="192"/>
                      </a:lnTo>
                      <a:lnTo>
                        <a:pt x="134" y="194"/>
                      </a:lnTo>
                      <a:lnTo>
                        <a:pt x="132" y="196"/>
                      </a:lnTo>
                      <a:lnTo>
                        <a:pt x="130" y="198"/>
                      </a:lnTo>
                      <a:lnTo>
                        <a:pt x="126" y="198"/>
                      </a:lnTo>
                      <a:lnTo>
                        <a:pt x="122" y="198"/>
                      </a:lnTo>
                      <a:lnTo>
                        <a:pt x="120" y="196"/>
                      </a:lnTo>
                      <a:lnTo>
                        <a:pt x="116" y="196"/>
                      </a:lnTo>
                      <a:lnTo>
                        <a:pt x="114" y="198"/>
                      </a:lnTo>
                      <a:lnTo>
                        <a:pt x="112" y="200"/>
                      </a:lnTo>
                      <a:lnTo>
                        <a:pt x="108" y="200"/>
                      </a:lnTo>
                      <a:lnTo>
                        <a:pt x="82" y="198"/>
                      </a:lnTo>
                      <a:lnTo>
                        <a:pt x="82" y="172"/>
                      </a:lnTo>
                      <a:lnTo>
                        <a:pt x="80" y="170"/>
                      </a:lnTo>
                      <a:lnTo>
                        <a:pt x="78" y="166"/>
                      </a:lnTo>
                      <a:lnTo>
                        <a:pt x="76" y="160"/>
                      </a:lnTo>
                      <a:lnTo>
                        <a:pt x="60" y="160"/>
                      </a:lnTo>
                      <a:lnTo>
                        <a:pt x="46" y="150"/>
                      </a:lnTo>
                      <a:lnTo>
                        <a:pt x="40" y="146"/>
                      </a:lnTo>
                      <a:lnTo>
                        <a:pt x="30" y="142"/>
                      </a:lnTo>
                      <a:lnTo>
                        <a:pt x="26" y="140"/>
                      </a:lnTo>
                      <a:lnTo>
                        <a:pt x="24" y="138"/>
                      </a:lnTo>
                      <a:lnTo>
                        <a:pt x="22" y="136"/>
                      </a:lnTo>
                      <a:lnTo>
                        <a:pt x="20" y="134"/>
                      </a:lnTo>
                      <a:lnTo>
                        <a:pt x="18" y="126"/>
                      </a:lnTo>
                      <a:lnTo>
                        <a:pt x="16" y="120"/>
                      </a:lnTo>
                      <a:lnTo>
                        <a:pt x="16" y="114"/>
                      </a:lnTo>
                      <a:lnTo>
                        <a:pt x="10" y="110"/>
                      </a:lnTo>
                      <a:lnTo>
                        <a:pt x="6" y="104"/>
                      </a:lnTo>
                      <a:lnTo>
                        <a:pt x="0" y="100"/>
                      </a:lnTo>
                      <a:lnTo>
                        <a:pt x="0" y="94"/>
                      </a:lnTo>
                      <a:lnTo>
                        <a:pt x="0" y="92"/>
                      </a:lnTo>
                      <a:lnTo>
                        <a:pt x="2" y="88"/>
                      </a:lnTo>
                      <a:lnTo>
                        <a:pt x="0" y="84"/>
                      </a:lnTo>
                      <a:lnTo>
                        <a:pt x="0" y="82"/>
                      </a:lnTo>
                      <a:lnTo>
                        <a:pt x="0" y="78"/>
                      </a:lnTo>
                      <a:lnTo>
                        <a:pt x="0" y="72"/>
                      </a:lnTo>
                      <a:lnTo>
                        <a:pt x="2" y="68"/>
                      </a:lnTo>
                      <a:lnTo>
                        <a:pt x="8" y="60"/>
                      </a:lnTo>
                      <a:lnTo>
                        <a:pt x="20" y="50"/>
                      </a:lnTo>
                      <a:lnTo>
                        <a:pt x="22" y="46"/>
                      </a:lnTo>
                      <a:lnTo>
                        <a:pt x="22" y="42"/>
                      </a:lnTo>
                      <a:lnTo>
                        <a:pt x="22" y="40"/>
                      </a:lnTo>
                      <a:lnTo>
                        <a:pt x="20" y="38"/>
                      </a:lnTo>
                      <a:lnTo>
                        <a:pt x="18" y="36"/>
                      </a:lnTo>
                      <a:lnTo>
                        <a:pt x="16" y="34"/>
                      </a:lnTo>
                      <a:lnTo>
                        <a:pt x="18" y="30"/>
                      </a:lnTo>
                      <a:lnTo>
                        <a:pt x="20" y="28"/>
                      </a:lnTo>
                      <a:lnTo>
                        <a:pt x="22" y="26"/>
                      </a:lnTo>
                      <a:lnTo>
                        <a:pt x="22" y="22"/>
                      </a:lnTo>
                      <a:lnTo>
                        <a:pt x="24" y="22"/>
                      </a:lnTo>
                      <a:lnTo>
                        <a:pt x="24" y="16"/>
                      </a:lnTo>
                      <a:lnTo>
                        <a:pt x="22" y="12"/>
                      </a:lnTo>
                      <a:lnTo>
                        <a:pt x="20" y="6"/>
                      </a:lnTo>
                      <a:lnTo>
                        <a:pt x="22" y="0"/>
                      </a:lnTo>
                      <a:lnTo>
                        <a:pt x="24" y="0"/>
                      </a:lnTo>
                      <a:lnTo>
                        <a:pt x="3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3" name="Freeform 123">
                  <a:extLst>
                    <a:ext uri="{FF2B5EF4-FFF2-40B4-BE49-F238E27FC236}">
                      <a16:creationId xmlns:a16="http://schemas.microsoft.com/office/drawing/2014/main" id="{EC62D6D2-2727-4D76-B404-7F27CF74E65C}"/>
                    </a:ext>
                  </a:extLst>
                </p:cNvPr>
                <p:cNvSpPr>
                  <a:spLocks/>
                </p:cNvSpPr>
                <p:nvPr/>
              </p:nvSpPr>
              <p:spPr bwMode="ltGray">
                <a:xfrm>
                  <a:off x="3152" y="2154"/>
                  <a:ext cx="30" cy="34"/>
                </a:xfrm>
                <a:custGeom>
                  <a:avLst/>
                  <a:gdLst/>
                  <a:ahLst/>
                  <a:cxnLst>
                    <a:cxn ang="0">
                      <a:pos x="26" y="28"/>
                    </a:cxn>
                    <a:cxn ang="0">
                      <a:pos x="28" y="26"/>
                    </a:cxn>
                    <a:cxn ang="0">
                      <a:pos x="28" y="22"/>
                    </a:cxn>
                    <a:cxn ang="0">
                      <a:pos x="30" y="22"/>
                    </a:cxn>
                    <a:cxn ang="0">
                      <a:pos x="30" y="16"/>
                    </a:cxn>
                    <a:cxn ang="0">
                      <a:pos x="28" y="12"/>
                    </a:cxn>
                    <a:cxn ang="0">
                      <a:pos x="26" y="6"/>
                    </a:cxn>
                    <a:cxn ang="0">
                      <a:pos x="28" y="0"/>
                    </a:cxn>
                    <a:cxn ang="0">
                      <a:pos x="24" y="2"/>
                    </a:cxn>
                    <a:cxn ang="0">
                      <a:pos x="22" y="4"/>
                    </a:cxn>
                    <a:cxn ang="0">
                      <a:pos x="18" y="10"/>
                    </a:cxn>
                    <a:cxn ang="0">
                      <a:pos x="8" y="10"/>
                    </a:cxn>
                    <a:cxn ang="0">
                      <a:pos x="2" y="18"/>
                    </a:cxn>
                    <a:cxn ang="0">
                      <a:pos x="0" y="24"/>
                    </a:cxn>
                    <a:cxn ang="0">
                      <a:pos x="0" y="30"/>
                    </a:cxn>
                    <a:cxn ang="0">
                      <a:pos x="0" y="32"/>
                    </a:cxn>
                    <a:cxn ang="0">
                      <a:pos x="0" y="34"/>
                    </a:cxn>
                    <a:cxn ang="0">
                      <a:pos x="12" y="34"/>
                    </a:cxn>
                    <a:cxn ang="0">
                      <a:pos x="14" y="30"/>
                    </a:cxn>
                    <a:cxn ang="0">
                      <a:pos x="14" y="28"/>
                    </a:cxn>
                    <a:cxn ang="0">
                      <a:pos x="16" y="26"/>
                    </a:cxn>
                    <a:cxn ang="0">
                      <a:pos x="26" y="26"/>
                    </a:cxn>
                    <a:cxn ang="0">
                      <a:pos x="26" y="28"/>
                    </a:cxn>
                  </a:cxnLst>
                  <a:rect l="0" t="0" r="r" b="b"/>
                  <a:pathLst>
                    <a:path w="30" h="34">
                      <a:moveTo>
                        <a:pt x="26" y="28"/>
                      </a:moveTo>
                      <a:lnTo>
                        <a:pt x="28" y="26"/>
                      </a:lnTo>
                      <a:lnTo>
                        <a:pt x="28" y="22"/>
                      </a:lnTo>
                      <a:lnTo>
                        <a:pt x="30" y="22"/>
                      </a:lnTo>
                      <a:lnTo>
                        <a:pt x="30" y="16"/>
                      </a:lnTo>
                      <a:lnTo>
                        <a:pt x="28" y="12"/>
                      </a:lnTo>
                      <a:lnTo>
                        <a:pt x="26" y="6"/>
                      </a:lnTo>
                      <a:lnTo>
                        <a:pt x="28" y="0"/>
                      </a:lnTo>
                      <a:lnTo>
                        <a:pt x="24" y="2"/>
                      </a:lnTo>
                      <a:lnTo>
                        <a:pt x="22" y="4"/>
                      </a:lnTo>
                      <a:lnTo>
                        <a:pt x="18" y="10"/>
                      </a:lnTo>
                      <a:lnTo>
                        <a:pt x="8" y="10"/>
                      </a:lnTo>
                      <a:lnTo>
                        <a:pt x="2" y="18"/>
                      </a:lnTo>
                      <a:lnTo>
                        <a:pt x="0" y="24"/>
                      </a:lnTo>
                      <a:lnTo>
                        <a:pt x="0" y="30"/>
                      </a:lnTo>
                      <a:lnTo>
                        <a:pt x="0" y="32"/>
                      </a:lnTo>
                      <a:lnTo>
                        <a:pt x="0" y="34"/>
                      </a:lnTo>
                      <a:lnTo>
                        <a:pt x="12" y="34"/>
                      </a:lnTo>
                      <a:lnTo>
                        <a:pt x="14" y="30"/>
                      </a:lnTo>
                      <a:lnTo>
                        <a:pt x="14" y="28"/>
                      </a:lnTo>
                      <a:lnTo>
                        <a:pt x="16" y="26"/>
                      </a:lnTo>
                      <a:lnTo>
                        <a:pt x="26" y="26"/>
                      </a:lnTo>
                      <a:lnTo>
                        <a:pt x="26"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4" name="Freeform 124">
                  <a:extLst>
                    <a:ext uri="{FF2B5EF4-FFF2-40B4-BE49-F238E27FC236}">
                      <a16:creationId xmlns:a16="http://schemas.microsoft.com/office/drawing/2014/main" id="{55F5B08E-7771-45BC-855D-E68F3695B891}"/>
                    </a:ext>
                  </a:extLst>
                </p:cNvPr>
                <p:cNvSpPr>
                  <a:spLocks/>
                </p:cNvSpPr>
                <p:nvPr/>
              </p:nvSpPr>
              <p:spPr bwMode="ltGray">
                <a:xfrm>
                  <a:off x="3152" y="2180"/>
                  <a:ext cx="28" cy="42"/>
                </a:xfrm>
                <a:custGeom>
                  <a:avLst/>
                  <a:gdLst/>
                  <a:ahLst/>
                  <a:cxnLst>
                    <a:cxn ang="0">
                      <a:pos x="0" y="8"/>
                    </a:cxn>
                    <a:cxn ang="0">
                      <a:pos x="2" y="12"/>
                    </a:cxn>
                    <a:cxn ang="0">
                      <a:pos x="6" y="14"/>
                    </a:cxn>
                    <a:cxn ang="0">
                      <a:pos x="6" y="16"/>
                    </a:cxn>
                    <a:cxn ang="0">
                      <a:pos x="4" y="20"/>
                    </a:cxn>
                    <a:cxn ang="0">
                      <a:pos x="4" y="24"/>
                    </a:cxn>
                    <a:cxn ang="0">
                      <a:pos x="4" y="28"/>
                    </a:cxn>
                    <a:cxn ang="0">
                      <a:pos x="6" y="34"/>
                    </a:cxn>
                    <a:cxn ang="0">
                      <a:pos x="8" y="42"/>
                    </a:cxn>
                    <a:cxn ang="0">
                      <a:pos x="14" y="34"/>
                    </a:cxn>
                    <a:cxn ang="0">
                      <a:pos x="22" y="28"/>
                    </a:cxn>
                    <a:cxn ang="0">
                      <a:pos x="26" y="24"/>
                    </a:cxn>
                    <a:cxn ang="0">
                      <a:pos x="28" y="20"/>
                    </a:cxn>
                    <a:cxn ang="0">
                      <a:pos x="28" y="16"/>
                    </a:cxn>
                    <a:cxn ang="0">
                      <a:pos x="28" y="14"/>
                    </a:cxn>
                    <a:cxn ang="0">
                      <a:pos x="26" y="12"/>
                    </a:cxn>
                    <a:cxn ang="0">
                      <a:pos x="24" y="10"/>
                    </a:cxn>
                    <a:cxn ang="0">
                      <a:pos x="22" y="8"/>
                    </a:cxn>
                    <a:cxn ang="0">
                      <a:pos x="24" y="2"/>
                    </a:cxn>
                    <a:cxn ang="0">
                      <a:pos x="26" y="0"/>
                    </a:cxn>
                    <a:cxn ang="0">
                      <a:pos x="16" y="0"/>
                    </a:cxn>
                    <a:cxn ang="0">
                      <a:pos x="14" y="2"/>
                    </a:cxn>
                    <a:cxn ang="0">
                      <a:pos x="14" y="4"/>
                    </a:cxn>
                    <a:cxn ang="0">
                      <a:pos x="12" y="8"/>
                    </a:cxn>
                    <a:cxn ang="0">
                      <a:pos x="0" y="8"/>
                    </a:cxn>
                    <a:cxn ang="0">
                      <a:pos x="0" y="6"/>
                    </a:cxn>
                    <a:cxn ang="0">
                      <a:pos x="0" y="4"/>
                    </a:cxn>
                    <a:cxn ang="0">
                      <a:pos x="0" y="8"/>
                    </a:cxn>
                  </a:cxnLst>
                  <a:rect l="0" t="0" r="r" b="b"/>
                  <a:pathLst>
                    <a:path w="28" h="42">
                      <a:moveTo>
                        <a:pt x="0" y="8"/>
                      </a:moveTo>
                      <a:lnTo>
                        <a:pt x="2" y="12"/>
                      </a:lnTo>
                      <a:lnTo>
                        <a:pt x="6" y="14"/>
                      </a:lnTo>
                      <a:lnTo>
                        <a:pt x="6" y="16"/>
                      </a:lnTo>
                      <a:lnTo>
                        <a:pt x="4" y="20"/>
                      </a:lnTo>
                      <a:lnTo>
                        <a:pt x="4" y="24"/>
                      </a:lnTo>
                      <a:lnTo>
                        <a:pt x="4" y="28"/>
                      </a:lnTo>
                      <a:lnTo>
                        <a:pt x="6" y="34"/>
                      </a:lnTo>
                      <a:lnTo>
                        <a:pt x="8" y="42"/>
                      </a:lnTo>
                      <a:lnTo>
                        <a:pt x="14" y="34"/>
                      </a:lnTo>
                      <a:lnTo>
                        <a:pt x="22" y="28"/>
                      </a:lnTo>
                      <a:lnTo>
                        <a:pt x="26" y="24"/>
                      </a:lnTo>
                      <a:lnTo>
                        <a:pt x="28" y="20"/>
                      </a:lnTo>
                      <a:lnTo>
                        <a:pt x="28" y="16"/>
                      </a:lnTo>
                      <a:lnTo>
                        <a:pt x="28" y="14"/>
                      </a:lnTo>
                      <a:lnTo>
                        <a:pt x="26" y="12"/>
                      </a:lnTo>
                      <a:lnTo>
                        <a:pt x="24" y="10"/>
                      </a:lnTo>
                      <a:lnTo>
                        <a:pt x="22" y="8"/>
                      </a:lnTo>
                      <a:lnTo>
                        <a:pt x="24" y="2"/>
                      </a:lnTo>
                      <a:lnTo>
                        <a:pt x="26" y="0"/>
                      </a:lnTo>
                      <a:lnTo>
                        <a:pt x="16" y="0"/>
                      </a:lnTo>
                      <a:lnTo>
                        <a:pt x="14" y="2"/>
                      </a:lnTo>
                      <a:lnTo>
                        <a:pt x="14" y="4"/>
                      </a:lnTo>
                      <a:lnTo>
                        <a:pt x="12" y="8"/>
                      </a:lnTo>
                      <a:lnTo>
                        <a:pt x="0" y="8"/>
                      </a:lnTo>
                      <a:lnTo>
                        <a:pt x="0" y="6"/>
                      </a:lnTo>
                      <a:lnTo>
                        <a:pt x="0" y="4"/>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5" name="Freeform 125">
                  <a:extLst>
                    <a:ext uri="{FF2B5EF4-FFF2-40B4-BE49-F238E27FC236}">
                      <a16:creationId xmlns:a16="http://schemas.microsoft.com/office/drawing/2014/main" id="{D9547E88-2D1D-406B-B394-B0402FA2990E}"/>
                    </a:ext>
                  </a:extLst>
                </p:cNvPr>
                <p:cNvSpPr>
                  <a:spLocks/>
                </p:cNvSpPr>
                <p:nvPr/>
              </p:nvSpPr>
              <p:spPr bwMode="ltGray">
                <a:xfrm>
                  <a:off x="2886" y="2040"/>
                  <a:ext cx="298" cy="346"/>
                </a:xfrm>
                <a:custGeom>
                  <a:avLst/>
                  <a:gdLst/>
                  <a:ahLst/>
                  <a:cxnLst>
                    <a:cxn ang="0">
                      <a:pos x="270" y="256"/>
                    </a:cxn>
                    <a:cxn ang="0">
                      <a:pos x="258" y="266"/>
                    </a:cxn>
                    <a:cxn ang="0">
                      <a:pos x="258" y="318"/>
                    </a:cxn>
                    <a:cxn ang="0">
                      <a:pos x="276" y="324"/>
                    </a:cxn>
                    <a:cxn ang="0">
                      <a:pos x="272" y="344"/>
                    </a:cxn>
                    <a:cxn ang="0">
                      <a:pos x="262" y="338"/>
                    </a:cxn>
                    <a:cxn ang="0">
                      <a:pos x="242" y="320"/>
                    </a:cxn>
                    <a:cxn ang="0">
                      <a:pos x="232" y="316"/>
                    </a:cxn>
                    <a:cxn ang="0">
                      <a:pos x="224" y="320"/>
                    </a:cxn>
                    <a:cxn ang="0">
                      <a:pos x="208" y="312"/>
                    </a:cxn>
                    <a:cxn ang="0">
                      <a:pos x="186" y="300"/>
                    </a:cxn>
                    <a:cxn ang="0">
                      <a:pos x="166" y="302"/>
                    </a:cxn>
                    <a:cxn ang="0">
                      <a:pos x="158" y="294"/>
                    </a:cxn>
                    <a:cxn ang="0">
                      <a:pos x="152" y="280"/>
                    </a:cxn>
                    <a:cxn ang="0">
                      <a:pos x="152" y="232"/>
                    </a:cxn>
                    <a:cxn ang="0">
                      <a:pos x="134" y="232"/>
                    </a:cxn>
                    <a:cxn ang="0">
                      <a:pos x="110" y="228"/>
                    </a:cxn>
                    <a:cxn ang="0">
                      <a:pos x="106" y="242"/>
                    </a:cxn>
                    <a:cxn ang="0">
                      <a:pos x="82" y="242"/>
                    </a:cxn>
                    <a:cxn ang="0">
                      <a:pos x="66" y="220"/>
                    </a:cxn>
                    <a:cxn ang="0">
                      <a:pos x="0" y="202"/>
                    </a:cxn>
                    <a:cxn ang="0">
                      <a:pos x="8" y="184"/>
                    </a:cxn>
                    <a:cxn ang="0">
                      <a:pos x="20" y="184"/>
                    </a:cxn>
                    <a:cxn ang="0">
                      <a:pos x="26" y="180"/>
                    </a:cxn>
                    <a:cxn ang="0">
                      <a:pos x="32" y="184"/>
                    </a:cxn>
                    <a:cxn ang="0">
                      <a:pos x="46" y="182"/>
                    </a:cxn>
                    <a:cxn ang="0">
                      <a:pos x="56" y="156"/>
                    </a:cxn>
                    <a:cxn ang="0">
                      <a:pos x="64" y="136"/>
                    </a:cxn>
                    <a:cxn ang="0">
                      <a:pos x="74" y="118"/>
                    </a:cxn>
                    <a:cxn ang="0">
                      <a:pos x="82" y="108"/>
                    </a:cxn>
                    <a:cxn ang="0">
                      <a:pos x="80" y="98"/>
                    </a:cxn>
                    <a:cxn ang="0">
                      <a:pos x="98" y="44"/>
                    </a:cxn>
                    <a:cxn ang="0">
                      <a:pos x="94" y="36"/>
                    </a:cxn>
                    <a:cxn ang="0">
                      <a:pos x="98" y="16"/>
                    </a:cxn>
                    <a:cxn ang="0">
                      <a:pos x="108" y="6"/>
                    </a:cxn>
                    <a:cxn ang="0">
                      <a:pos x="122" y="8"/>
                    </a:cxn>
                    <a:cxn ang="0">
                      <a:pos x="152" y="20"/>
                    </a:cxn>
                    <a:cxn ang="0">
                      <a:pos x="162" y="18"/>
                    </a:cxn>
                    <a:cxn ang="0">
                      <a:pos x="170" y="14"/>
                    </a:cxn>
                    <a:cxn ang="0">
                      <a:pos x="182" y="10"/>
                    </a:cxn>
                    <a:cxn ang="0">
                      <a:pos x="204" y="8"/>
                    </a:cxn>
                    <a:cxn ang="0">
                      <a:pos x="216" y="2"/>
                    </a:cxn>
                    <a:cxn ang="0">
                      <a:pos x="246" y="14"/>
                    </a:cxn>
                    <a:cxn ang="0">
                      <a:pos x="260" y="16"/>
                    </a:cxn>
                    <a:cxn ang="0">
                      <a:pos x="272" y="16"/>
                    </a:cxn>
                    <a:cxn ang="0">
                      <a:pos x="284" y="24"/>
                    </a:cxn>
                    <a:cxn ang="0">
                      <a:pos x="296" y="50"/>
                    </a:cxn>
                    <a:cxn ang="0">
                      <a:pos x="292" y="72"/>
                    </a:cxn>
                    <a:cxn ang="0">
                      <a:pos x="274" y="102"/>
                    </a:cxn>
                    <a:cxn ang="0">
                      <a:pos x="268" y="132"/>
                    </a:cxn>
                    <a:cxn ang="0">
                      <a:pos x="268" y="152"/>
                    </a:cxn>
                    <a:cxn ang="0">
                      <a:pos x="270" y="160"/>
                    </a:cxn>
                    <a:cxn ang="0">
                      <a:pos x="272" y="174"/>
                    </a:cxn>
                    <a:cxn ang="0">
                      <a:pos x="272" y="192"/>
                    </a:cxn>
                    <a:cxn ang="0">
                      <a:pos x="274" y="202"/>
                    </a:cxn>
                    <a:cxn ang="0">
                      <a:pos x="272" y="214"/>
                    </a:cxn>
                    <a:cxn ang="0">
                      <a:pos x="288" y="228"/>
                    </a:cxn>
                    <a:cxn ang="0">
                      <a:pos x="292" y="248"/>
                    </a:cxn>
                  </a:cxnLst>
                  <a:rect l="0" t="0" r="r" b="b"/>
                  <a:pathLst>
                    <a:path w="298" h="346">
                      <a:moveTo>
                        <a:pt x="290" y="248"/>
                      </a:moveTo>
                      <a:lnTo>
                        <a:pt x="280" y="250"/>
                      </a:lnTo>
                      <a:lnTo>
                        <a:pt x="270" y="256"/>
                      </a:lnTo>
                      <a:lnTo>
                        <a:pt x="264" y="258"/>
                      </a:lnTo>
                      <a:lnTo>
                        <a:pt x="260" y="262"/>
                      </a:lnTo>
                      <a:lnTo>
                        <a:pt x="258" y="266"/>
                      </a:lnTo>
                      <a:lnTo>
                        <a:pt x="256" y="272"/>
                      </a:lnTo>
                      <a:lnTo>
                        <a:pt x="256" y="310"/>
                      </a:lnTo>
                      <a:lnTo>
                        <a:pt x="258" y="318"/>
                      </a:lnTo>
                      <a:lnTo>
                        <a:pt x="260" y="320"/>
                      </a:lnTo>
                      <a:lnTo>
                        <a:pt x="266" y="324"/>
                      </a:lnTo>
                      <a:lnTo>
                        <a:pt x="276" y="324"/>
                      </a:lnTo>
                      <a:lnTo>
                        <a:pt x="276" y="336"/>
                      </a:lnTo>
                      <a:lnTo>
                        <a:pt x="274" y="340"/>
                      </a:lnTo>
                      <a:lnTo>
                        <a:pt x="272" y="344"/>
                      </a:lnTo>
                      <a:lnTo>
                        <a:pt x="268" y="346"/>
                      </a:lnTo>
                      <a:lnTo>
                        <a:pt x="266" y="346"/>
                      </a:lnTo>
                      <a:lnTo>
                        <a:pt x="262" y="338"/>
                      </a:lnTo>
                      <a:lnTo>
                        <a:pt x="258" y="334"/>
                      </a:lnTo>
                      <a:lnTo>
                        <a:pt x="248" y="326"/>
                      </a:lnTo>
                      <a:lnTo>
                        <a:pt x="242" y="320"/>
                      </a:lnTo>
                      <a:lnTo>
                        <a:pt x="238" y="318"/>
                      </a:lnTo>
                      <a:lnTo>
                        <a:pt x="238" y="314"/>
                      </a:lnTo>
                      <a:lnTo>
                        <a:pt x="232" y="316"/>
                      </a:lnTo>
                      <a:lnTo>
                        <a:pt x="230" y="318"/>
                      </a:lnTo>
                      <a:lnTo>
                        <a:pt x="228" y="318"/>
                      </a:lnTo>
                      <a:lnTo>
                        <a:pt x="224" y="320"/>
                      </a:lnTo>
                      <a:lnTo>
                        <a:pt x="218" y="318"/>
                      </a:lnTo>
                      <a:lnTo>
                        <a:pt x="212" y="316"/>
                      </a:lnTo>
                      <a:lnTo>
                        <a:pt x="208" y="312"/>
                      </a:lnTo>
                      <a:lnTo>
                        <a:pt x="206" y="308"/>
                      </a:lnTo>
                      <a:lnTo>
                        <a:pt x="190" y="302"/>
                      </a:lnTo>
                      <a:lnTo>
                        <a:pt x="186" y="300"/>
                      </a:lnTo>
                      <a:lnTo>
                        <a:pt x="178" y="300"/>
                      </a:lnTo>
                      <a:lnTo>
                        <a:pt x="170" y="300"/>
                      </a:lnTo>
                      <a:lnTo>
                        <a:pt x="166" y="302"/>
                      </a:lnTo>
                      <a:lnTo>
                        <a:pt x="162" y="302"/>
                      </a:lnTo>
                      <a:lnTo>
                        <a:pt x="156" y="300"/>
                      </a:lnTo>
                      <a:lnTo>
                        <a:pt x="158" y="294"/>
                      </a:lnTo>
                      <a:lnTo>
                        <a:pt x="158" y="290"/>
                      </a:lnTo>
                      <a:lnTo>
                        <a:pt x="156" y="282"/>
                      </a:lnTo>
                      <a:lnTo>
                        <a:pt x="152" y="280"/>
                      </a:lnTo>
                      <a:lnTo>
                        <a:pt x="152" y="276"/>
                      </a:lnTo>
                      <a:lnTo>
                        <a:pt x="154" y="254"/>
                      </a:lnTo>
                      <a:lnTo>
                        <a:pt x="152" y="232"/>
                      </a:lnTo>
                      <a:lnTo>
                        <a:pt x="146" y="234"/>
                      </a:lnTo>
                      <a:lnTo>
                        <a:pt x="138" y="234"/>
                      </a:lnTo>
                      <a:lnTo>
                        <a:pt x="134" y="232"/>
                      </a:lnTo>
                      <a:lnTo>
                        <a:pt x="132" y="230"/>
                      </a:lnTo>
                      <a:lnTo>
                        <a:pt x="130" y="228"/>
                      </a:lnTo>
                      <a:lnTo>
                        <a:pt x="110" y="228"/>
                      </a:lnTo>
                      <a:lnTo>
                        <a:pt x="110" y="236"/>
                      </a:lnTo>
                      <a:lnTo>
                        <a:pt x="108" y="240"/>
                      </a:lnTo>
                      <a:lnTo>
                        <a:pt x="106" y="242"/>
                      </a:lnTo>
                      <a:lnTo>
                        <a:pt x="98" y="242"/>
                      </a:lnTo>
                      <a:lnTo>
                        <a:pt x="86" y="242"/>
                      </a:lnTo>
                      <a:lnTo>
                        <a:pt x="82" y="242"/>
                      </a:lnTo>
                      <a:lnTo>
                        <a:pt x="80" y="240"/>
                      </a:lnTo>
                      <a:lnTo>
                        <a:pt x="72" y="232"/>
                      </a:lnTo>
                      <a:lnTo>
                        <a:pt x="66" y="220"/>
                      </a:lnTo>
                      <a:lnTo>
                        <a:pt x="66" y="208"/>
                      </a:lnTo>
                      <a:lnTo>
                        <a:pt x="2" y="208"/>
                      </a:lnTo>
                      <a:lnTo>
                        <a:pt x="0" y="202"/>
                      </a:lnTo>
                      <a:lnTo>
                        <a:pt x="2" y="190"/>
                      </a:lnTo>
                      <a:lnTo>
                        <a:pt x="4" y="186"/>
                      </a:lnTo>
                      <a:lnTo>
                        <a:pt x="8" y="184"/>
                      </a:lnTo>
                      <a:lnTo>
                        <a:pt x="14" y="184"/>
                      </a:lnTo>
                      <a:lnTo>
                        <a:pt x="16" y="184"/>
                      </a:lnTo>
                      <a:lnTo>
                        <a:pt x="20" y="184"/>
                      </a:lnTo>
                      <a:lnTo>
                        <a:pt x="22" y="182"/>
                      </a:lnTo>
                      <a:lnTo>
                        <a:pt x="24" y="180"/>
                      </a:lnTo>
                      <a:lnTo>
                        <a:pt x="26" y="180"/>
                      </a:lnTo>
                      <a:lnTo>
                        <a:pt x="30" y="180"/>
                      </a:lnTo>
                      <a:lnTo>
                        <a:pt x="30" y="184"/>
                      </a:lnTo>
                      <a:lnTo>
                        <a:pt x="32" y="184"/>
                      </a:lnTo>
                      <a:lnTo>
                        <a:pt x="36" y="184"/>
                      </a:lnTo>
                      <a:lnTo>
                        <a:pt x="42" y="184"/>
                      </a:lnTo>
                      <a:lnTo>
                        <a:pt x="46" y="182"/>
                      </a:lnTo>
                      <a:lnTo>
                        <a:pt x="50" y="176"/>
                      </a:lnTo>
                      <a:lnTo>
                        <a:pt x="52" y="168"/>
                      </a:lnTo>
                      <a:lnTo>
                        <a:pt x="56" y="156"/>
                      </a:lnTo>
                      <a:lnTo>
                        <a:pt x="56" y="142"/>
                      </a:lnTo>
                      <a:lnTo>
                        <a:pt x="60" y="140"/>
                      </a:lnTo>
                      <a:lnTo>
                        <a:pt x="64" y="136"/>
                      </a:lnTo>
                      <a:lnTo>
                        <a:pt x="66" y="126"/>
                      </a:lnTo>
                      <a:lnTo>
                        <a:pt x="70" y="122"/>
                      </a:lnTo>
                      <a:lnTo>
                        <a:pt x="74" y="118"/>
                      </a:lnTo>
                      <a:lnTo>
                        <a:pt x="78" y="116"/>
                      </a:lnTo>
                      <a:lnTo>
                        <a:pt x="80" y="112"/>
                      </a:lnTo>
                      <a:lnTo>
                        <a:pt x="82" y="108"/>
                      </a:lnTo>
                      <a:lnTo>
                        <a:pt x="80" y="104"/>
                      </a:lnTo>
                      <a:lnTo>
                        <a:pt x="80" y="102"/>
                      </a:lnTo>
                      <a:lnTo>
                        <a:pt x="80" y="98"/>
                      </a:lnTo>
                      <a:lnTo>
                        <a:pt x="92" y="68"/>
                      </a:lnTo>
                      <a:lnTo>
                        <a:pt x="96" y="54"/>
                      </a:lnTo>
                      <a:lnTo>
                        <a:pt x="98" y="44"/>
                      </a:lnTo>
                      <a:lnTo>
                        <a:pt x="96" y="40"/>
                      </a:lnTo>
                      <a:lnTo>
                        <a:pt x="96" y="38"/>
                      </a:lnTo>
                      <a:lnTo>
                        <a:pt x="94" y="36"/>
                      </a:lnTo>
                      <a:lnTo>
                        <a:pt x="94" y="34"/>
                      </a:lnTo>
                      <a:lnTo>
                        <a:pt x="96" y="24"/>
                      </a:lnTo>
                      <a:lnTo>
                        <a:pt x="98" y="16"/>
                      </a:lnTo>
                      <a:lnTo>
                        <a:pt x="100" y="12"/>
                      </a:lnTo>
                      <a:lnTo>
                        <a:pt x="104" y="10"/>
                      </a:lnTo>
                      <a:lnTo>
                        <a:pt x="108" y="6"/>
                      </a:lnTo>
                      <a:lnTo>
                        <a:pt x="110" y="6"/>
                      </a:lnTo>
                      <a:lnTo>
                        <a:pt x="116" y="6"/>
                      </a:lnTo>
                      <a:lnTo>
                        <a:pt x="122" y="8"/>
                      </a:lnTo>
                      <a:lnTo>
                        <a:pt x="134" y="14"/>
                      </a:lnTo>
                      <a:lnTo>
                        <a:pt x="144" y="20"/>
                      </a:lnTo>
                      <a:lnTo>
                        <a:pt x="152" y="20"/>
                      </a:lnTo>
                      <a:lnTo>
                        <a:pt x="160" y="20"/>
                      </a:lnTo>
                      <a:lnTo>
                        <a:pt x="162" y="20"/>
                      </a:lnTo>
                      <a:lnTo>
                        <a:pt x="162" y="18"/>
                      </a:lnTo>
                      <a:lnTo>
                        <a:pt x="164" y="14"/>
                      </a:lnTo>
                      <a:lnTo>
                        <a:pt x="166" y="12"/>
                      </a:lnTo>
                      <a:lnTo>
                        <a:pt x="170" y="14"/>
                      </a:lnTo>
                      <a:lnTo>
                        <a:pt x="172" y="14"/>
                      </a:lnTo>
                      <a:lnTo>
                        <a:pt x="178" y="12"/>
                      </a:lnTo>
                      <a:lnTo>
                        <a:pt x="182" y="10"/>
                      </a:lnTo>
                      <a:lnTo>
                        <a:pt x="188" y="8"/>
                      </a:lnTo>
                      <a:lnTo>
                        <a:pt x="192" y="8"/>
                      </a:lnTo>
                      <a:lnTo>
                        <a:pt x="204" y="8"/>
                      </a:lnTo>
                      <a:lnTo>
                        <a:pt x="206" y="2"/>
                      </a:lnTo>
                      <a:lnTo>
                        <a:pt x="210" y="0"/>
                      </a:lnTo>
                      <a:lnTo>
                        <a:pt x="216" y="2"/>
                      </a:lnTo>
                      <a:lnTo>
                        <a:pt x="224" y="4"/>
                      </a:lnTo>
                      <a:lnTo>
                        <a:pt x="236" y="4"/>
                      </a:lnTo>
                      <a:lnTo>
                        <a:pt x="246" y="14"/>
                      </a:lnTo>
                      <a:lnTo>
                        <a:pt x="252" y="16"/>
                      </a:lnTo>
                      <a:lnTo>
                        <a:pt x="260" y="20"/>
                      </a:lnTo>
                      <a:lnTo>
                        <a:pt x="260" y="16"/>
                      </a:lnTo>
                      <a:lnTo>
                        <a:pt x="264" y="16"/>
                      </a:lnTo>
                      <a:lnTo>
                        <a:pt x="268" y="20"/>
                      </a:lnTo>
                      <a:lnTo>
                        <a:pt x="272" y="16"/>
                      </a:lnTo>
                      <a:lnTo>
                        <a:pt x="280" y="16"/>
                      </a:lnTo>
                      <a:lnTo>
                        <a:pt x="282" y="20"/>
                      </a:lnTo>
                      <a:lnTo>
                        <a:pt x="284" y="24"/>
                      </a:lnTo>
                      <a:lnTo>
                        <a:pt x="294" y="32"/>
                      </a:lnTo>
                      <a:lnTo>
                        <a:pt x="296" y="44"/>
                      </a:lnTo>
                      <a:lnTo>
                        <a:pt x="296" y="50"/>
                      </a:lnTo>
                      <a:lnTo>
                        <a:pt x="298" y="54"/>
                      </a:lnTo>
                      <a:lnTo>
                        <a:pt x="298" y="64"/>
                      </a:lnTo>
                      <a:lnTo>
                        <a:pt x="292" y="72"/>
                      </a:lnTo>
                      <a:lnTo>
                        <a:pt x="286" y="80"/>
                      </a:lnTo>
                      <a:lnTo>
                        <a:pt x="280" y="92"/>
                      </a:lnTo>
                      <a:lnTo>
                        <a:pt x="274" y="102"/>
                      </a:lnTo>
                      <a:lnTo>
                        <a:pt x="274" y="124"/>
                      </a:lnTo>
                      <a:lnTo>
                        <a:pt x="272" y="128"/>
                      </a:lnTo>
                      <a:lnTo>
                        <a:pt x="268" y="132"/>
                      </a:lnTo>
                      <a:lnTo>
                        <a:pt x="266" y="138"/>
                      </a:lnTo>
                      <a:lnTo>
                        <a:pt x="266" y="148"/>
                      </a:lnTo>
                      <a:lnTo>
                        <a:pt x="268" y="152"/>
                      </a:lnTo>
                      <a:lnTo>
                        <a:pt x="272" y="154"/>
                      </a:lnTo>
                      <a:lnTo>
                        <a:pt x="272" y="156"/>
                      </a:lnTo>
                      <a:lnTo>
                        <a:pt x="270" y="160"/>
                      </a:lnTo>
                      <a:lnTo>
                        <a:pt x="270" y="164"/>
                      </a:lnTo>
                      <a:lnTo>
                        <a:pt x="270" y="168"/>
                      </a:lnTo>
                      <a:lnTo>
                        <a:pt x="272" y="174"/>
                      </a:lnTo>
                      <a:lnTo>
                        <a:pt x="274" y="182"/>
                      </a:lnTo>
                      <a:lnTo>
                        <a:pt x="272" y="186"/>
                      </a:lnTo>
                      <a:lnTo>
                        <a:pt x="272" y="192"/>
                      </a:lnTo>
                      <a:lnTo>
                        <a:pt x="272" y="196"/>
                      </a:lnTo>
                      <a:lnTo>
                        <a:pt x="272" y="198"/>
                      </a:lnTo>
                      <a:lnTo>
                        <a:pt x="274" y="202"/>
                      </a:lnTo>
                      <a:lnTo>
                        <a:pt x="272" y="206"/>
                      </a:lnTo>
                      <a:lnTo>
                        <a:pt x="272" y="208"/>
                      </a:lnTo>
                      <a:lnTo>
                        <a:pt x="272" y="214"/>
                      </a:lnTo>
                      <a:lnTo>
                        <a:pt x="278" y="218"/>
                      </a:lnTo>
                      <a:lnTo>
                        <a:pt x="282" y="224"/>
                      </a:lnTo>
                      <a:lnTo>
                        <a:pt x="288" y="228"/>
                      </a:lnTo>
                      <a:lnTo>
                        <a:pt x="288" y="234"/>
                      </a:lnTo>
                      <a:lnTo>
                        <a:pt x="290" y="240"/>
                      </a:lnTo>
                      <a:lnTo>
                        <a:pt x="292" y="248"/>
                      </a:lnTo>
                      <a:lnTo>
                        <a:pt x="290" y="24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6" name="Freeform 126">
                  <a:extLst>
                    <a:ext uri="{FF2B5EF4-FFF2-40B4-BE49-F238E27FC236}">
                      <a16:creationId xmlns:a16="http://schemas.microsoft.com/office/drawing/2014/main" id="{ED0B906A-9103-4B3A-8314-94BF2EAAF05C}"/>
                    </a:ext>
                  </a:extLst>
                </p:cNvPr>
                <p:cNvSpPr>
                  <a:spLocks/>
                </p:cNvSpPr>
                <p:nvPr/>
              </p:nvSpPr>
              <p:spPr bwMode="ltGray">
                <a:xfrm>
                  <a:off x="3166" y="2332"/>
                  <a:ext cx="174" cy="298"/>
                </a:xfrm>
                <a:custGeom>
                  <a:avLst/>
                  <a:gdLst/>
                  <a:ahLst/>
                  <a:cxnLst>
                    <a:cxn ang="0">
                      <a:pos x="32" y="288"/>
                    </a:cxn>
                    <a:cxn ang="0">
                      <a:pos x="34" y="274"/>
                    </a:cxn>
                    <a:cxn ang="0">
                      <a:pos x="44" y="268"/>
                    </a:cxn>
                    <a:cxn ang="0">
                      <a:pos x="66" y="258"/>
                    </a:cxn>
                    <a:cxn ang="0">
                      <a:pos x="74" y="248"/>
                    </a:cxn>
                    <a:cxn ang="0">
                      <a:pos x="78" y="218"/>
                    </a:cxn>
                    <a:cxn ang="0">
                      <a:pos x="76" y="204"/>
                    </a:cxn>
                    <a:cxn ang="0">
                      <a:pos x="74" y="192"/>
                    </a:cxn>
                    <a:cxn ang="0">
                      <a:pos x="70" y="182"/>
                    </a:cxn>
                    <a:cxn ang="0">
                      <a:pos x="70" y="172"/>
                    </a:cxn>
                    <a:cxn ang="0">
                      <a:pos x="76" y="162"/>
                    </a:cxn>
                    <a:cxn ang="0">
                      <a:pos x="94" y="152"/>
                    </a:cxn>
                    <a:cxn ang="0">
                      <a:pos x="102" y="140"/>
                    </a:cxn>
                    <a:cxn ang="0">
                      <a:pos x="112" y="128"/>
                    </a:cxn>
                    <a:cxn ang="0">
                      <a:pos x="150" y="108"/>
                    </a:cxn>
                    <a:cxn ang="0">
                      <a:pos x="162" y="94"/>
                    </a:cxn>
                    <a:cxn ang="0">
                      <a:pos x="168" y="76"/>
                    </a:cxn>
                    <a:cxn ang="0">
                      <a:pos x="170" y="56"/>
                    </a:cxn>
                    <a:cxn ang="0">
                      <a:pos x="174" y="48"/>
                    </a:cxn>
                    <a:cxn ang="0">
                      <a:pos x="172" y="10"/>
                    </a:cxn>
                    <a:cxn ang="0">
                      <a:pos x="166" y="2"/>
                    </a:cxn>
                    <a:cxn ang="0">
                      <a:pos x="154" y="6"/>
                    </a:cxn>
                    <a:cxn ang="0">
                      <a:pos x="130" y="14"/>
                    </a:cxn>
                    <a:cxn ang="0">
                      <a:pos x="124" y="18"/>
                    </a:cxn>
                    <a:cxn ang="0">
                      <a:pos x="118" y="20"/>
                    </a:cxn>
                    <a:cxn ang="0">
                      <a:pos x="112" y="18"/>
                    </a:cxn>
                    <a:cxn ang="0">
                      <a:pos x="106" y="20"/>
                    </a:cxn>
                    <a:cxn ang="0">
                      <a:pos x="100" y="22"/>
                    </a:cxn>
                    <a:cxn ang="0">
                      <a:pos x="72" y="28"/>
                    </a:cxn>
                    <a:cxn ang="0">
                      <a:pos x="72" y="42"/>
                    </a:cxn>
                    <a:cxn ang="0">
                      <a:pos x="80" y="56"/>
                    </a:cxn>
                    <a:cxn ang="0">
                      <a:pos x="92" y="74"/>
                    </a:cxn>
                    <a:cxn ang="0">
                      <a:pos x="92" y="88"/>
                    </a:cxn>
                    <a:cxn ang="0">
                      <a:pos x="88" y="100"/>
                    </a:cxn>
                    <a:cxn ang="0">
                      <a:pos x="82" y="106"/>
                    </a:cxn>
                    <a:cxn ang="0">
                      <a:pos x="78" y="110"/>
                    </a:cxn>
                    <a:cxn ang="0">
                      <a:pos x="76" y="114"/>
                    </a:cxn>
                    <a:cxn ang="0">
                      <a:pos x="68" y="108"/>
                    </a:cxn>
                    <a:cxn ang="0">
                      <a:pos x="68" y="90"/>
                    </a:cxn>
                    <a:cxn ang="0">
                      <a:pos x="70" y="72"/>
                    </a:cxn>
                    <a:cxn ang="0">
                      <a:pos x="56" y="72"/>
                    </a:cxn>
                    <a:cxn ang="0">
                      <a:pos x="50" y="64"/>
                    </a:cxn>
                    <a:cxn ang="0">
                      <a:pos x="34" y="70"/>
                    </a:cxn>
                    <a:cxn ang="0">
                      <a:pos x="12" y="76"/>
                    </a:cxn>
                    <a:cxn ang="0">
                      <a:pos x="0" y="82"/>
                    </a:cxn>
                    <a:cxn ang="0">
                      <a:pos x="18" y="102"/>
                    </a:cxn>
                    <a:cxn ang="0">
                      <a:pos x="36" y="110"/>
                    </a:cxn>
                    <a:cxn ang="0">
                      <a:pos x="44" y="120"/>
                    </a:cxn>
                    <a:cxn ang="0">
                      <a:pos x="44" y="136"/>
                    </a:cxn>
                    <a:cxn ang="0">
                      <a:pos x="40" y="148"/>
                    </a:cxn>
                    <a:cxn ang="0">
                      <a:pos x="40" y="168"/>
                    </a:cxn>
                    <a:cxn ang="0">
                      <a:pos x="36" y="188"/>
                    </a:cxn>
                    <a:cxn ang="0">
                      <a:pos x="18" y="208"/>
                    </a:cxn>
                    <a:cxn ang="0">
                      <a:pos x="14" y="226"/>
                    </a:cxn>
                    <a:cxn ang="0">
                      <a:pos x="20" y="242"/>
                    </a:cxn>
                    <a:cxn ang="0">
                      <a:pos x="20" y="258"/>
                    </a:cxn>
                    <a:cxn ang="0">
                      <a:pos x="18" y="298"/>
                    </a:cxn>
                    <a:cxn ang="0">
                      <a:pos x="30" y="298"/>
                    </a:cxn>
                  </a:cxnLst>
                  <a:rect l="0" t="0" r="r" b="b"/>
                  <a:pathLst>
                    <a:path w="174" h="298">
                      <a:moveTo>
                        <a:pt x="30" y="298"/>
                      </a:moveTo>
                      <a:lnTo>
                        <a:pt x="32" y="288"/>
                      </a:lnTo>
                      <a:lnTo>
                        <a:pt x="32" y="282"/>
                      </a:lnTo>
                      <a:lnTo>
                        <a:pt x="34" y="274"/>
                      </a:lnTo>
                      <a:lnTo>
                        <a:pt x="38" y="270"/>
                      </a:lnTo>
                      <a:lnTo>
                        <a:pt x="44" y="268"/>
                      </a:lnTo>
                      <a:lnTo>
                        <a:pt x="50" y="264"/>
                      </a:lnTo>
                      <a:lnTo>
                        <a:pt x="66" y="258"/>
                      </a:lnTo>
                      <a:lnTo>
                        <a:pt x="72" y="254"/>
                      </a:lnTo>
                      <a:lnTo>
                        <a:pt x="74" y="248"/>
                      </a:lnTo>
                      <a:lnTo>
                        <a:pt x="78" y="232"/>
                      </a:lnTo>
                      <a:lnTo>
                        <a:pt x="78" y="218"/>
                      </a:lnTo>
                      <a:lnTo>
                        <a:pt x="78" y="210"/>
                      </a:lnTo>
                      <a:lnTo>
                        <a:pt x="76" y="204"/>
                      </a:lnTo>
                      <a:lnTo>
                        <a:pt x="74" y="196"/>
                      </a:lnTo>
                      <a:lnTo>
                        <a:pt x="74" y="192"/>
                      </a:lnTo>
                      <a:lnTo>
                        <a:pt x="74" y="186"/>
                      </a:lnTo>
                      <a:lnTo>
                        <a:pt x="70" y="182"/>
                      </a:lnTo>
                      <a:lnTo>
                        <a:pt x="70" y="178"/>
                      </a:lnTo>
                      <a:lnTo>
                        <a:pt x="70" y="172"/>
                      </a:lnTo>
                      <a:lnTo>
                        <a:pt x="72" y="168"/>
                      </a:lnTo>
                      <a:lnTo>
                        <a:pt x="76" y="162"/>
                      </a:lnTo>
                      <a:lnTo>
                        <a:pt x="86" y="156"/>
                      </a:lnTo>
                      <a:lnTo>
                        <a:pt x="94" y="152"/>
                      </a:lnTo>
                      <a:lnTo>
                        <a:pt x="100" y="148"/>
                      </a:lnTo>
                      <a:lnTo>
                        <a:pt x="102" y="140"/>
                      </a:lnTo>
                      <a:lnTo>
                        <a:pt x="108" y="134"/>
                      </a:lnTo>
                      <a:lnTo>
                        <a:pt x="112" y="128"/>
                      </a:lnTo>
                      <a:lnTo>
                        <a:pt x="130" y="116"/>
                      </a:lnTo>
                      <a:lnTo>
                        <a:pt x="150" y="108"/>
                      </a:lnTo>
                      <a:lnTo>
                        <a:pt x="156" y="100"/>
                      </a:lnTo>
                      <a:lnTo>
                        <a:pt x="162" y="94"/>
                      </a:lnTo>
                      <a:lnTo>
                        <a:pt x="168" y="84"/>
                      </a:lnTo>
                      <a:lnTo>
                        <a:pt x="168" y="76"/>
                      </a:lnTo>
                      <a:lnTo>
                        <a:pt x="168" y="66"/>
                      </a:lnTo>
                      <a:lnTo>
                        <a:pt x="170" y="56"/>
                      </a:lnTo>
                      <a:lnTo>
                        <a:pt x="170" y="50"/>
                      </a:lnTo>
                      <a:lnTo>
                        <a:pt x="174" y="48"/>
                      </a:lnTo>
                      <a:lnTo>
                        <a:pt x="172" y="22"/>
                      </a:lnTo>
                      <a:lnTo>
                        <a:pt x="172" y="10"/>
                      </a:lnTo>
                      <a:lnTo>
                        <a:pt x="174" y="0"/>
                      </a:lnTo>
                      <a:lnTo>
                        <a:pt x="166" y="2"/>
                      </a:lnTo>
                      <a:lnTo>
                        <a:pt x="158" y="2"/>
                      </a:lnTo>
                      <a:lnTo>
                        <a:pt x="154" y="6"/>
                      </a:lnTo>
                      <a:lnTo>
                        <a:pt x="144" y="10"/>
                      </a:lnTo>
                      <a:lnTo>
                        <a:pt x="130" y="14"/>
                      </a:lnTo>
                      <a:lnTo>
                        <a:pt x="126" y="16"/>
                      </a:lnTo>
                      <a:lnTo>
                        <a:pt x="124" y="18"/>
                      </a:lnTo>
                      <a:lnTo>
                        <a:pt x="122" y="20"/>
                      </a:lnTo>
                      <a:lnTo>
                        <a:pt x="118" y="20"/>
                      </a:lnTo>
                      <a:lnTo>
                        <a:pt x="114" y="20"/>
                      </a:lnTo>
                      <a:lnTo>
                        <a:pt x="112" y="18"/>
                      </a:lnTo>
                      <a:lnTo>
                        <a:pt x="108" y="18"/>
                      </a:lnTo>
                      <a:lnTo>
                        <a:pt x="106" y="20"/>
                      </a:lnTo>
                      <a:lnTo>
                        <a:pt x="104" y="22"/>
                      </a:lnTo>
                      <a:lnTo>
                        <a:pt x="100" y="22"/>
                      </a:lnTo>
                      <a:lnTo>
                        <a:pt x="74" y="20"/>
                      </a:lnTo>
                      <a:lnTo>
                        <a:pt x="72" y="28"/>
                      </a:lnTo>
                      <a:lnTo>
                        <a:pt x="70" y="36"/>
                      </a:lnTo>
                      <a:lnTo>
                        <a:pt x="72" y="42"/>
                      </a:lnTo>
                      <a:lnTo>
                        <a:pt x="74" y="48"/>
                      </a:lnTo>
                      <a:lnTo>
                        <a:pt x="80" y="56"/>
                      </a:lnTo>
                      <a:lnTo>
                        <a:pt x="88" y="68"/>
                      </a:lnTo>
                      <a:lnTo>
                        <a:pt x="92" y="74"/>
                      </a:lnTo>
                      <a:lnTo>
                        <a:pt x="92" y="80"/>
                      </a:lnTo>
                      <a:lnTo>
                        <a:pt x="92" y="88"/>
                      </a:lnTo>
                      <a:lnTo>
                        <a:pt x="90" y="94"/>
                      </a:lnTo>
                      <a:lnTo>
                        <a:pt x="88" y="100"/>
                      </a:lnTo>
                      <a:lnTo>
                        <a:pt x="86" y="102"/>
                      </a:lnTo>
                      <a:lnTo>
                        <a:pt x="82" y="106"/>
                      </a:lnTo>
                      <a:lnTo>
                        <a:pt x="80" y="108"/>
                      </a:lnTo>
                      <a:lnTo>
                        <a:pt x="78" y="110"/>
                      </a:lnTo>
                      <a:lnTo>
                        <a:pt x="78" y="118"/>
                      </a:lnTo>
                      <a:lnTo>
                        <a:pt x="76" y="114"/>
                      </a:lnTo>
                      <a:lnTo>
                        <a:pt x="72" y="110"/>
                      </a:lnTo>
                      <a:lnTo>
                        <a:pt x="68" y="108"/>
                      </a:lnTo>
                      <a:lnTo>
                        <a:pt x="66" y="100"/>
                      </a:lnTo>
                      <a:lnTo>
                        <a:pt x="68" y="90"/>
                      </a:lnTo>
                      <a:lnTo>
                        <a:pt x="70" y="82"/>
                      </a:lnTo>
                      <a:lnTo>
                        <a:pt x="70" y="72"/>
                      </a:lnTo>
                      <a:lnTo>
                        <a:pt x="62" y="72"/>
                      </a:lnTo>
                      <a:lnTo>
                        <a:pt x="56" y="72"/>
                      </a:lnTo>
                      <a:lnTo>
                        <a:pt x="52" y="70"/>
                      </a:lnTo>
                      <a:lnTo>
                        <a:pt x="50" y="64"/>
                      </a:lnTo>
                      <a:lnTo>
                        <a:pt x="44" y="64"/>
                      </a:lnTo>
                      <a:lnTo>
                        <a:pt x="34" y="70"/>
                      </a:lnTo>
                      <a:lnTo>
                        <a:pt x="22" y="72"/>
                      </a:lnTo>
                      <a:lnTo>
                        <a:pt x="12" y="76"/>
                      </a:lnTo>
                      <a:lnTo>
                        <a:pt x="6" y="80"/>
                      </a:lnTo>
                      <a:lnTo>
                        <a:pt x="0" y="82"/>
                      </a:lnTo>
                      <a:lnTo>
                        <a:pt x="2" y="98"/>
                      </a:lnTo>
                      <a:lnTo>
                        <a:pt x="18" y="102"/>
                      </a:lnTo>
                      <a:lnTo>
                        <a:pt x="30" y="106"/>
                      </a:lnTo>
                      <a:lnTo>
                        <a:pt x="36" y="110"/>
                      </a:lnTo>
                      <a:lnTo>
                        <a:pt x="40" y="114"/>
                      </a:lnTo>
                      <a:lnTo>
                        <a:pt x="44" y="120"/>
                      </a:lnTo>
                      <a:lnTo>
                        <a:pt x="44" y="128"/>
                      </a:lnTo>
                      <a:lnTo>
                        <a:pt x="44" y="136"/>
                      </a:lnTo>
                      <a:lnTo>
                        <a:pt x="42" y="142"/>
                      </a:lnTo>
                      <a:lnTo>
                        <a:pt x="40" y="148"/>
                      </a:lnTo>
                      <a:lnTo>
                        <a:pt x="40" y="158"/>
                      </a:lnTo>
                      <a:lnTo>
                        <a:pt x="40" y="168"/>
                      </a:lnTo>
                      <a:lnTo>
                        <a:pt x="38" y="178"/>
                      </a:lnTo>
                      <a:lnTo>
                        <a:pt x="36" y="188"/>
                      </a:lnTo>
                      <a:lnTo>
                        <a:pt x="30" y="196"/>
                      </a:lnTo>
                      <a:lnTo>
                        <a:pt x="18" y="208"/>
                      </a:lnTo>
                      <a:lnTo>
                        <a:pt x="14" y="218"/>
                      </a:lnTo>
                      <a:lnTo>
                        <a:pt x="14" y="226"/>
                      </a:lnTo>
                      <a:lnTo>
                        <a:pt x="18" y="234"/>
                      </a:lnTo>
                      <a:lnTo>
                        <a:pt x="20" y="242"/>
                      </a:lnTo>
                      <a:lnTo>
                        <a:pt x="22" y="250"/>
                      </a:lnTo>
                      <a:lnTo>
                        <a:pt x="20" y="258"/>
                      </a:lnTo>
                      <a:lnTo>
                        <a:pt x="18" y="264"/>
                      </a:lnTo>
                      <a:lnTo>
                        <a:pt x="18" y="298"/>
                      </a:lnTo>
                      <a:lnTo>
                        <a:pt x="28" y="298"/>
                      </a:lnTo>
                      <a:lnTo>
                        <a:pt x="30" y="29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7" name="Freeform 127">
                  <a:extLst>
                    <a:ext uri="{FF2B5EF4-FFF2-40B4-BE49-F238E27FC236}">
                      <a16:creationId xmlns:a16="http://schemas.microsoft.com/office/drawing/2014/main" id="{B157FFB9-37E8-48AA-BB7B-55DA93092E14}"/>
                    </a:ext>
                  </a:extLst>
                </p:cNvPr>
                <p:cNvSpPr>
                  <a:spLocks/>
                </p:cNvSpPr>
                <p:nvPr/>
              </p:nvSpPr>
              <p:spPr bwMode="ltGray">
                <a:xfrm>
                  <a:off x="2942" y="2542"/>
                  <a:ext cx="256" cy="234"/>
                </a:xfrm>
                <a:custGeom>
                  <a:avLst/>
                  <a:gdLst/>
                  <a:ahLst/>
                  <a:cxnLst>
                    <a:cxn ang="0">
                      <a:pos x="252" y="92"/>
                    </a:cxn>
                    <a:cxn ang="0">
                      <a:pos x="256" y="100"/>
                    </a:cxn>
                    <a:cxn ang="0">
                      <a:pos x="256" y="108"/>
                    </a:cxn>
                    <a:cxn ang="0">
                      <a:pos x="248" y="118"/>
                    </a:cxn>
                    <a:cxn ang="0">
                      <a:pos x="226" y="136"/>
                    </a:cxn>
                    <a:cxn ang="0">
                      <a:pos x="206" y="170"/>
                    </a:cxn>
                    <a:cxn ang="0">
                      <a:pos x="182" y="198"/>
                    </a:cxn>
                    <a:cxn ang="0">
                      <a:pos x="162" y="206"/>
                    </a:cxn>
                    <a:cxn ang="0">
                      <a:pos x="146" y="212"/>
                    </a:cxn>
                    <a:cxn ang="0">
                      <a:pos x="132" y="220"/>
                    </a:cxn>
                    <a:cxn ang="0">
                      <a:pos x="112" y="222"/>
                    </a:cxn>
                    <a:cxn ang="0">
                      <a:pos x="82" y="220"/>
                    </a:cxn>
                    <a:cxn ang="0">
                      <a:pos x="78" y="228"/>
                    </a:cxn>
                    <a:cxn ang="0">
                      <a:pos x="58" y="228"/>
                    </a:cxn>
                    <a:cxn ang="0">
                      <a:pos x="46" y="234"/>
                    </a:cxn>
                    <a:cxn ang="0">
                      <a:pos x="22" y="210"/>
                    </a:cxn>
                    <a:cxn ang="0">
                      <a:pos x="22" y="200"/>
                    </a:cxn>
                    <a:cxn ang="0">
                      <a:pos x="24" y="184"/>
                    </a:cxn>
                    <a:cxn ang="0">
                      <a:pos x="20" y="174"/>
                    </a:cxn>
                    <a:cxn ang="0">
                      <a:pos x="16" y="166"/>
                    </a:cxn>
                    <a:cxn ang="0">
                      <a:pos x="10" y="140"/>
                    </a:cxn>
                    <a:cxn ang="0">
                      <a:pos x="0" y="122"/>
                    </a:cxn>
                    <a:cxn ang="0">
                      <a:pos x="6" y="114"/>
                    </a:cxn>
                    <a:cxn ang="0">
                      <a:pos x="14" y="120"/>
                    </a:cxn>
                    <a:cxn ang="0">
                      <a:pos x="24" y="126"/>
                    </a:cxn>
                    <a:cxn ang="0">
                      <a:pos x="42" y="126"/>
                    </a:cxn>
                    <a:cxn ang="0">
                      <a:pos x="52" y="118"/>
                    </a:cxn>
                    <a:cxn ang="0">
                      <a:pos x="54" y="54"/>
                    </a:cxn>
                    <a:cxn ang="0">
                      <a:pos x="68" y="64"/>
                    </a:cxn>
                    <a:cxn ang="0">
                      <a:pos x="70" y="74"/>
                    </a:cxn>
                    <a:cxn ang="0">
                      <a:pos x="66" y="90"/>
                    </a:cxn>
                    <a:cxn ang="0">
                      <a:pos x="90" y="84"/>
                    </a:cxn>
                    <a:cxn ang="0">
                      <a:pos x="106" y="64"/>
                    </a:cxn>
                    <a:cxn ang="0">
                      <a:pos x="116" y="62"/>
                    </a:cxn>
                    <a:cxn ang="0">
                      <a:pos x="126" y="68"/>
                    </a:cxn>
                    <a:cxn ang="0">
                      <a:pos x="138" y="68"/>
                    </a:cxn>
                    <a:cxn ang="0">
                      <a:pos x="146" y="60"/>
                    </a:cxn>
                    <a:cxn ang="0">
                      <a:pos x="152" y="50"/>
                    </a:cxn>
                    <a:cxn ang="0">
                      <a:pos x="158" y="46"/>
                    </a:cxn>
                    <a:cxn ang="0">
                      <a:pos x="172" y="32"/>
                    </a:cxn>
                    <a:cxn ang="0">
                      <a:pos x="188" y="10"/>
                    </a:cxn>
                    <a:cxn ang="0">
                      <a:pos x="202" y="2"/>
                    </a:cxn>
                    <a:cxn ang="0">
                      <a:pos x="216" y="2"/>
                    </a:cxn>
                    <a:cxn ang="0">
                      <a:pos x="228" y="6"/>
                    </a:cxn>
                    <a:cxn ang="0">
                      <a:pos x="238" y="16"/>
                    </a:cxn>
                    <a:cxn ang="0">
                      <a:pos x="244" y="32"/>
                    </a:cxn>
                    <a:cxn ang="0">
                      <a:pos x="244" y="48"/>
                    </a:cxn>
                    <a:cxn ang="0">
                      <a:pos x="242" y="88"/>
                    </a:cxn>
                  </a:cxnLst>
                  <a:rect l="0" t="0" r="r" b="b"/>
                  <a:pathLst>
                    <a:path w="256" h="234">
                      <a:moveTo>
                        <a:pt x="254" y="88"/>
                      </a:moveTo>
                      <a:lnTo>
                        <a:pt x="252" y="92"/>
                      </a:lnTo>
                      <a:lnTo>
                        <a:pt x="254" y="98"/>
                      </a:lnTo>
                      <a:lnTo>
                        <a:pt x="256" y="100"/>
                      </a:lnTo>
                      <a:lnTo>
                        <a:pt x="256" y="104"/>
                      </a:lnTo>
                      <a:lnTo>
                        <a:pt x="256" y="108"/>
                      </a:lnTo>
                      <a:lnTo>
                        <a:pt x="254" y="114"/>
                      </a:lnTo>
                      <a:lnTo>
                        <a:pt x="248" y="118"/>
                      </a:lnTo>
                      <a:lnTo>
                        <a:pt x="236" y="126"/>
                      </a:lnTo>
                      <a:lnTo>
                        <a:pt x="226" y="136"/>
                      </a:lnTo>
                      <a:lnTo>
                        <a:pt x="218" y="146"/>
                      </a:lnTo>
                      <a:lnTo>
                        <a:pt x="206" y="170"/>
                      </a:lnTo>
                      <a:lnTo>
                        <a:pt x="190" y="188"/>
                      </a:lnTo>
                      <a:lnTo>
                        <a:pt x="182" y="198"/>
                      </a:lnTo>
                      <a:lnTo>
                        <a:pt x="172" y="204"/>
                      </a:lnTo>
                      <a:lnTo>
                        <a:pt x="162" y="206"/>
                      </a:lnTo>
                      <a:lnTo>
                        <a:pt x="156" y="208"/>
                      </a:lnTo>
                      <a:lnTo>
                        <a:pt x="146" y="212"/>
                      </a:lnTo>
                      <a:lnTo>
                        <a:pt x="136" y="216"/>
                      </a:lnTo>
                      <a:lnTo>
                        <a:pt x="132" y="220"/>
                      </a:lnTo>
                      <a:lnTo>
                        <a:pt x="126" y="222"/>
                      </a:lnTo>
                      <a:lnTo>
                        <a:pt x="112" y="222"/>
                      </a:lnTo>
                      <a:lnTo>
                        <a:pt x="98" y="220"/>
                      </a:lnTo>
                      <a:lnTo>
                        <a:pt x="82" y="220"/>
                      </a:lnTo>
                      <a:lnTo>
                        <a:pt x="80" y="224"/>
                      </a:lnTo>
                      <a:lnTo>
                        <a:pt x="78" y="228"/>
                      </a:lnTo>
                      <a:lnTo>
                        <a:pt x="68" y="228"/>
                      </a:lnTo>
                      <a:lnTo>
                        <a:pt x="58" y="228"/>
                      </a:lnTo>
                      <a:lnTo>
                        <a:pt x="52" y="230"/>
                      </a:lnTo>
                      <a:lnTo>
                        <a:pt x="46" y="234"/>
                      </a:lnTo>
                      <a:lnTo>
                        <a:pt x="28" y="220"/>
                      </a:lnTo>
                      <a:lnTo>
                        <a:pt x="22" y="210"/>
                      </a:lnTo>
                      <a:lnTo>
                        <a:pt x="20" y="204"/>
                      </a:lnTo>
                      <a:lnTo>
                        <a:pt x="22" y="200"/>
                      </a:lnTo>
                      <a:lnTo>
                        <a:pt x="24" y="194"/>
                      </a:lnTo>
                      <a:lnTo>
                        <a:pt x="24" y="184"/>
                      </a:lnTo>
                      <a:lnTo>
                        <a:pt x="24" y="178"/>
                      </a:lnTo>
                      <a:lnTo>
                        <a:pt x="20" y="174"/>
                      </a:lnTo>
                      <a:lnTo>
                        <a:pt x="16" y="170"/>
                      </a:lnTo>
                      <a:lnTo>
                        <a:pt x="16" y="166"/>
                      </a:lnTo>
                      <a:lnTo>
                        <a:pt x="14" y="150"/>
                      </a:lnTo>
                      <a:lnTo>
                        <a:pt x="10" y="140"/>
                      </a:lnTo>
                      <a:lnTo>
                        <a:pt x="6" y="132"/>
                      </a:lnTo>
                      <a:lnTo>
                        <a:pt x="0" y="122"/>
                      </a:lnTo>
                      <a:lnTo>
                        <a:pt x="4" y="118"/>
                      </a:lnTo>
                      <a:lnTo>
                        <a:pt x="6" y="114"/>
                      </a:lnTo>
                      <a:lnTo>
                        <a:pt x="10" y="114"/>
                      </a:lnTo>
                      <a:lnTo>
                        <a:pt x="14" y="120"/>
                      </a:lnTo>
                      <a:lnTo>
                        <a:pt x="20" y="124"/>
                      </a:lnTo>
                      <a:lnTo>
                        <a:pt x="24" y="126"/>
                      </a:lnTo>
                      <a:lnTo>
                        <a:pt x="32" y="126"/>
                      </a:lnTo>
                      <a:lnTo>
                        <a:pt x="42" y="126"/>
                      </a:lnTo>
                      <a:lnTo>
                        <a:pt x="48" y="122"/>
                      </a:lnTo>
                      <a:lnTo>
                        <a:pt x="52" y="118"/>
                      </a:lnTo>
                      <a:lnTo>
                        <a:pt x="56" y="116"/>
                      </a:lnTo>
                      <a:lnTo>
                        <a:pt x="54" y="54"/>
                      </a:lnTo>
                      <a:lnTo>
                        <a:pt x="60" y="56"/>
                      </a:lnTo>
                      <a:lnTo>
                        <a:pt x="68" y="64"/>
                      </a:lnTo>
                      <a:lnTo>
                        <a:pt x="70" y="68"/>
                      </a:lnTo>
                      <a:lnTo>
                        <a:pt x="70" y="74"/>
                      </a:lnTo>
                      <a:lnTo>
                        <a:pt x="68" y="82"/>
                      </a:lnTo>
                      <a:lnTo>
                        <a:pt x="66" y="90"/>
                      </a:lnTo>
                      <a:lnTo>
                        <a:pt x="82" y="90"/>
                      </a:lnTo>
                      <a:lnTo>
                        <a:pt x="90" y="84"/>
                      </a:lnTo>
                      <a:lnTo>
                        <a:pt x="98" y="72"/>
                      </a:lnTo>
                      <a:lnTo>
                        <a:pt x="106" y="64"/>
                      </a:lnTo>
                      <a:lnTo>
                        <a:pt x="110" y="60"/>
                      </a:lnTo>
                      <a:lnTo>
                        <a:pt x="116" y="62"/>
                      </a:lnTo>
                      <a:lnTo>
                        <a:pt x="122" y="64"/>
                      </a:lnTo>
                      <a:lnTo>
                        <a:pt x="126" y="68"/>
                      </a:lnTo>
                      <a:lnTo>
                        <a:pt x="132" y="70"/>
                      </a:lnTo>
                      <a:lnTo>
                        <a:pt x="138" y="68"/>
                      </a:lnTo>
                      <a:lnTo>
                        <a:pt x="142" y="64"/>
                      </a:lnTo>
                      <a:lnTo>
                        <a:pt x="146" y="60"/>
                      </a:lnTo>
                      <a:lnTo>
                        <a:pt x="148" y="54"/>
                      </a:lnTo>
                      <a:lnTo>
                        <a:pt x="152" y="50"/>
                      </a:lnTo>
                      <a:lnTo>
                        <a:pt x="154" y="48"/>
                      </a:lnTo>
                      <a:lnTo>
                        <a:pt x="158" y="46"/>
                      </a:lnTo>
                      <a:lnTo>
                        <a:pt x="160" y="44"/>
                      </a:lnTo>
                      <a:lnTo>
                        <a:pt x="172" y="32"/>
                      </a:lnTo>
                      <a:lnTo>
                        <a:pt x="182" y="20"/>
                      </a:lnTo>
                      <a:lnTo>
                        <a:pt x="188" y="10"/>
                      </a:lnTo>
                      <a:lnTo>
                        <a:pt x="194" y="6"/>
                      </a:lnTo>
                      <a:lnTo>
                        <a:pt x="202" y="2"/>
                      </a:lnTo>
                      <a:lnTo>
                        <a:pt x="210" y="0"/>
                      </a:lnTo>
                      <a:lnTo>
                        <a:pt x="216" y="2"/>
                      </a:lnTo>
                      <a:lnTo>
                        <a:pt x="222" y="4"/>
                      </a:lnTo>
                      <a:lnTo>
                        <a:pt x="228" y="6"/>
                      </a:lnTo>
                      <a:lnTo>
                        <a:pt x="238" y="8"/>
                      </a:lnTo>
                      <a:lnTo>
                        <a:pt x="238" y="16"/>
                      </a:lnTo>
                      <a:lnTo>
                        <a:pt x="242" y="24"/>
                      </a:lnTo>
                      <a:lnTo>
                        <a:pt x="244" y="32"/>
                      </a:lnTo>
                      <a:lnTo>
                        <a:pt x="246" y="40"/>
                      </a:lnTo>
                      <a:lnTo>
                        <a:pt x="244" y="48"/>
                      </a:lnTo>
                      <a:lnTo>
                        <a:pt x="242" y="54"/>
                      </a:lnTo>
                      <a:lnTo>
                        <a:pt x="242" y="88"/>
                      </a:lnTo>
                      <a:lnTo>
                        <a:pt x="254" y="8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8" name="Freeform 128">
                  <a:extLst>
                    <a:ext uri="{FF2B5EF4-FFF2-40B4-BE49-F238E27FC236}">
                      <a16:creationId xmlns:a16="http://schemas.microsoft.com/office/drawing/2014/main" id="{5FFA6D9D-0881-45D4-AB88-EA71B7C9B792}"/>
                    </a:ext>
                  </a:extLst>
                </p:cNvPr>
                <p:cNvSpPr>
                  <a:spLocks/>
                </p:cNvSpPr>
                <p:nvPr/>
              </p:nvSpPr>
              <p:spPr bwMode="ltGray">
                <a:xfrm>
                  <a:off x="3106" y="2662"/>
                  <a:ext cx="34" cy="36"/>
                </a:xfrm>
                <a:custGeom>
                  <a:avLst/>
                  <a:gdLst/>
                  <a:ahLst/>
                  <a:cxnLst>
                    <a:cxn ang="0">
                      <a:pos x="28" y="0"/>
                    </a:cxn>
                    <a:cxn ang="0">
                      <a:pos x="22" y="0"/>
                    </a:cxn>
                    <a:cxn ang="0">
                      <a:pos x="8" y="10"/>
                    </a:cxn>
                    <a:cxn ang="0">
                      <a:pos x="2" y="18"/>
                    </a:cxn>
                    <a:cxn ang="0">
                      <a:pos x="0" y="22"/>
                    </a:cxn>
                    <a:cxn ang="0">
                      <a:pos x="0" y="26"/>
                    </a:cxn>
                    <a:cxn ang="0">
                      <a:pos x="2" y="32"/>
                    </a:cxn>
                    <a:cxn ang="0">
                      <a:pos x="6" y="34"/>
                    </a:cxn>
                    <a:cxn ang="0">
                      <a:pos x="10" y="36"/>
                    </a:cxn>
                    <a:cxn ang="0">
                      <a:pos x="14" y="36"/>
                    </a:cxn>
                    <a:cxn ang="0">
                      <a:pos x="18" y="32"/>
                    </a:cxn>
                    <a:cxn ang="0">
                      <a:pos x="24" y="26"/>
                    </a:cxn>
                    <a:cxn ang="0">
                      <a:pos x="32" y="18"/>
                    </a:cxn>
                    <a:cxn ang="0">
                      <a:pos x="34" y="10"/>
                    </a:cxn>
                    <a:cxn ang="0">
                      <a:pos x="30" y="6"/>
                    </a:cxn>
                    <a:cxn ang="0">
                      <a:pos x="28" y="4"/>
                    </a:cxn>
                    <a:cxn ang="0">
                      <a:pos x="28" y="0"/>
                    </a:cxn>
                  </a:cxnLst>
                  <a:rect l="0" t="0" r="r" b="b"/>
                  <a:pathLst>
                    <a:path w="34" h="36">
                      <a:moveTo>
                        <a:pt x="28" y="0"/>
                      </a:moveTo>
                      <a:lnTo>
                        <a:pt x="22" y="0"/>
                      </a:lnTo>
                      <a:lnTo>
                        <a:pt x="8" y="10"/>
                      </a:lnTo>
                      <a:lnTo>
                        <a:pt x="2" y="18"/>
                      </a:lnTo>
                      <a:lnTo>
                        <a:pt x="0" y="22"/>
                      </a:lnTo>
                      <a:lnTo>
                        <a:pt x="0" y="26"/>
                      </a:lnTo>
                      <a:lnTo>
                        <a:pt x="2" y="32"/>
                      </a:lnTo>
                      <a:lnTo>
                        <a:pt x="6" y="34"/>
                      </a:lnTo>
                      <a:lnTo>
                        <a:pt x="10" y="36"/>
                      </a:lnTo>
                      <a:lnTo>
                        <a:pt x="14" y="36"/>
                      </a:lnTo>
                      <a:lnTo>
                        <a:pt x="18" y="32"/>
                      </a:lnTo>
                      <a:lnTo>
                        <a:pt x="24" y="26"/>
                      </a:lnTo>
                      <a:lnTo>
                        <a:pt x="32" y="18"/>
                      </a:lnTo>
                      <a:lnTo>
                        <a:pt x="34" y="10"/>
                      </a:lnTo>
                      <a:lnTo>
                        <a:pt x="30" y="6"/>
                      </a:lnTo>
                      <a:lnTo>
                        <a:pt x="28" y="4"/>
                      </a:lnTo>
                      <a:lnTo>
                        <a:pt x="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99" name="Freeform 129">
                  <a:extLst>
                    <a:ext uri="{FF2B5EF4-FFF2-40B4-BE49-F238E27FC236}">
                      <a16:creationId xmlns:a16="http://schemas.microsoft.com/office/drawing/2014/main" id="{B4ECE28B-3964-4CAA-9783-B2C621F151A3}"/>
                    </a:ext>
                  </a:extLst>
                </p:cNvPr>
                <p:cNvSpPr>
                  <a:spLocks/>
                </p:cNvSpPr>
                <p:nvPr/>
              </p:nvSpPr>
              <p:spPr bwMode="ltGray">
                <a:xfrm>
                  <a:off x="3164" y="2612"/>
                  <a:ext cx="20" cy="24"/>
                </a:xfrm>
                <a:custGeom>
                  <a:avLst/>
                  <a:gdLst/>
                  <a:ahLst/>
                  <a:cxnLst>
                    <a:cxn ang="0">
                      <a:pos x="20" y="18"/>
                    </a:cxn>
                    <a:cxn ang="0">
                      <a:pos x="18" y="22"/>
                    </a:cxn>
                    <a:cxn ang="0">
                      <a:pos x="16" y="24"/>
                    </a:cxn>
                    <a:cxn ang="0">
                      <a:pos x="14" y="24"/>
                    </a:cxn>
                    <a:cxn ang="0">
                      <a:pos x="6" y="24"/>
                    </a:cxn>
                    <a:cxn ang="0">
                      <a:pos x="2" y="22"/>
                    </a:cxn>
                    <a:cxn ang="0">
                      <a:pos x="0" y="18"/>
                    </a:cxn>
                    <a:cxn ang="0">
                      <a:pos x="0" y="12"/>
                    </a:cxn>
                    <a:cxn ang="0">
                      <a:pos x="0" y="8"/>
                    </a:cxn>
                    <a:cxn ang="0">
                      <a:pos x="2" y="6"/>
                    </a:cxn>
                    <a:cxn ang="0">
                      <a:pos x="8" y="2"/>
                    </a:cxn>
                    <a:cxn ang="0">
                      <a:pos x="14" y="0"/>
                    </a:cxn>
                    <a:cxn ang="0">
                      <a:pos x="20" y="0"/>
                    </a:cxn>
                    <a:cxn ang="0">
                      <a:pos x="20" y="18"/>
                    </a:cxn>
                  </a:cxnLst>
                  <a:rect l="0" t="0" r="r" b="b"/>
                  <a:pathLst>
                    <a:path w="20" h="24">
                      <a:moveTo>
                        <a:pt x="20" y="18"/>
                      </a:moveTo>
                      <a:lnTo>
                        <a:pt x="18" y="22"/>
                      </a:lnTo>
                      <a:lnTo>
                        <a:pt x="16" y="24"/>
                      </a:lnTo>
                      <a:lnTo>
                        <a:pt x="14" y="24"/>
                      </a:lnTo>
                      <a:lnTo>
                        <a:pt x="6" y="24"/>
                      </a:lnTo>
                      <a:lnTo>
                        <a:pt x="2" y="22"/>
                      </a:lnTo>
                      <a:lnTo>
                        <a:pt x="0" y="18"/>
                      </a:lnTo>
                      <a:lnTo>
                        <a:pt x="0" y="12"/>
                      </a:lnTo>
                      <a:lnTo>
                        <a:pt x="0" y="8"/>
                      </a:lnTo>
                      <a:lnTo>
                        <a:pt x="2" y="6"/>
                      </a:lnTo>
                      <a:lnTo>
                        <a:pt x="8" y="2"/>
                      </a:lnTo>
                      <a:lnTo>
                        <a:pt x="14" y="0"/>
                      </a:lnTo>
                      <a:lnTo>
                        <a:pt x="20" y="0"/>
                      </a:lnTo>
                      <a:lnTo>
                        <a:pt x="20"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0" name="Freeform 130">
                  <a:extLst>
                    <a:ext uri="{FF2B5EF4-FFF2-40B4-BE49-F238E27FC236}">
                      <a16:creationId xmlns:a16="http://schemas.microsoft.com/office/drawing/2014/main" id="{9F28BB04-FD06-4A4E-8A66-F58625B2F882}"/>
                    </a:ext>
                  </a:extLst>
                </p:cNvPr>
                <p:cNvSpPr>
                  <a:spLocks/>
                </p:cNvSpPr>
                <p:nvPr/>
              </p:nvSpPr>
              <p:spPr bwMode="ltGray">
                <a:xfrm>
                  <a:off x="3090" y="2424"/>
                  <a:ext cx="120" cy="126"/>
                </a:xfrm>
                <a:custGeom>
                  <a:avLst/>
                  <a:gdLst/>
                  <a:ahLst/>
                  <a:cxnLst>
                    <a:cxn ang="0">
                      <a:pos x="78" y="0"/>
                    </a:cxn>
                    <a:cxn ang="0">
                      <a:pos x="78" y="6"/>
                    </a:cxn>
                    <a:cxn ang="0">
                      <a:pos x="94" y="10"/>
                    </a:cxn>
                    <a:cxn ang="0">
                      <a:pos x="106" y="14"/>
                    </a:cxn>
                    <a:cxn ang="0">
                      <a:pos x="112" y="18"/>
                    </a:cxn>
                    <a:cxn ang="0">
                      <a:pos x="116" y="22"/>
                    </a:cxn>
                    <a:cxn ang="0">
                      <a:pos x="120" y="28"/>
                    </a:cxn>
                    <a:cxn ang="0">
                      <a:pos x="120" y="36"/>
                    </a:cxn>
                    <a:cxn ang="0">
                      <a:pos x="120" y="44"/>
                    </a:cxn>
                    <a:cxn ang="0">
                      <a:pos x="118" y="50"/>
                    </a:cxn>
                    <a:cxn ang="0">
                      <a:pos x="116" y="56"/>
                    </a:cxn>
                    <a:cxn ang="0">
                      <a:pos x="116" y="66"/>
                    </a:cxn>
                    <a:cxn ang="0">
                      <a:pos x="116" y="76"/>
                    </a:cxn>
                    <a:cxn ang="0">
                      <a:pos x="114" y="86"/>
                    </a:cxn>
                    <a:cxn ang="0">
                      <a:pos x="112" y="96"/>
                    </a:cxn>
                    <a:cxn ang="0">
                      <a:pos x="106" y="104"/>
                    </a:cxn>
                    <a:cxn ang="0">
                      <a:pos x="94" y="116"/>
                    </a:cxn>
                    <a:cxn ang="0">
                      <a:pos x="90" y="126"/>
                    </a:cxn>
                    <a:cxn ang="0">
                      <a:pos x="80" y="124"/>
                    </a:cxn>
                    <a:cxn ang="0">
                      <a:pos x="74" y="122"/>
                    </a:cxn>
                    <a:cxn ang="0">
                      <a:pos x="68" y="120"/>
                    </a:cxn>
                    <a:cxn ang="0">
                      <a:pos x="62" y="118"/>
                    </a:cxn>
                    <a:cxn ang="0">
                      <a:pos x="54" y="120"/>
                    </a:cxn>
                    <a:cxn ang="0">
                      <a:pos x="50" y="114"/>
                    </a:cxn>
                    <a:cxn ang="0">
                      <a:pos x="46" y="114"/>
                    </a:cxn>
                    <a:cxn ang="0">
                      <a:pos x="42" y="112"/>
                    </a:cxn>
                    <a:cxn ang="0">
                      <a:pos x="38" y="110"/>
                    </a:cxn>
                    <a:cxn ang="0">
                      <a:pos x="34" y="108"/>
                    </a:cxn>
                    <a:cxn ang="0">
                      <a:pos x="34" y="102"/>
                    </a:cxn>
                    <a:cxn ang="0">
                      <a:pos x="32" y="92"/>
                    </a:cxn>
                    <a:cxn ang="0">
                      <a:pos x="30" y="86"/>
                    </a:cxn>
                    <a:cxn ang="0">
                      <a:pos x="26" y="82"/>
                    </a:cxn>
                    <a:cxn ang="0">
                      <a:pos x="18" y="76"/>
                    </a:cxn>
                    <a:cxn ang="0">
                      <a:pos x="12" y="72"/>
                    </a:cxn>
                    <a:cxn ang="0">
                      <a:pos x="8" y="66"/>
                    </a:cxn>
                    <a:cxn ang="0">
                      <a:pos x="6" y="62"/>
                    </a:cxn>
                    <a:cxn ang="0">
                      <a:pos x="8" y="60"/>
                    </a:cxn>
                    <a:cxn ang="0">
                      <a:pos x="6" y="58"/>
                    </a:cxn>
                    <a:cxn ang="0">
                      <a:pos x="4" y="54"/>
                    </a:cxn>
                    <a:cxn ang="0">
                      <a:pos x="0" y="48"/>
                    </a:cxn>
                    <a:cxn ang="0">
                      <a:pos x="0" y="42"/>
                    </a:cxn>
                    <a:cxn ang="0">
                      <a:pos x="6" y="46"/>
                    </a:cxn>
                    <a:cxn ang="0">
                      <a:pos x="12" y="46"/>
                    </a:cxn>
                    <a:cxn ang="0">
                      <a:pos x="16" y="46"/>
                    </a:cxn>
                    <a:cxn ang="0">
                      <a:pos x="20" y="46"/>
                    </a:cxn>
                    <a:cxn ang="0">
                      <a:pos x="30" y="36"/>
                    </a:cxn>
                    <a:cxn ang="0">
                      <a:pos x="42" y="24"/>
                    </a:cxn>
                    <a:cxn ang="0">
                      <a:pos x="54" y="16"/>
                    </a:cxn>
                    <a:cxn ang="0">
                      <a:pos x="58" y="12"/>
                    </a:cxn>
                    <a:cxn ang="0">
                      <a:pos x="56" y="8"/>
                    </a:cxn>
                    <a:cxn ang="0">
                      <a:pos x="56" y="6"/>
                    </a:cxn>
                    <a:cxn ang="0">
                      <a:pos x="58" y="4"/>
                    </a:cxn>
                    <a:cxn ang="0">
                      <a:pos x="62" y="2"/>
                    </a:cxn>
                    <a:cxn ang="0">
                      <a:pos x="68" y="0"/>
                    </a:cxn>
                    <a:cxn ang="0">
                      <a:pos x="76" y="0"/>
                    </a:cxn>
                    <a:cxn ang="0">
                      <a:pos x="78" y="0"/>
                    </a:cxn>
                  </a:cxnLst>
                  <a:rect l="0" t="0" r="r" b="b"/>
                  <a:pathLst>
                    <a:path w="120" h="126">
                      <a:moveTo>
                        <a:pt x="78" y="0"/>
                      </a:moveTo>
                      <a:lnTo>
                        <a:pt x="78" y="6"/>
                      </a:lnTo>
                      <a:lnTo>
                        <a:pt x="94" y="10"/>
                      </a:lnTo>
                      <a:lnTo>
                        <a:pt x="106" y="14"/>
                      </a:lnTo>
                      <a:lnTo>
                        <a:pt x="112" y="18"/>
                      </a:lnTo>
                      <a:lnTo>
                        <a:pt x="116" y="22"/>
                      </a:lnTo>
                      <a:lnTo>
                        <a:pt x="120" y="28"/>
                      </a:lnTo>
                      <a:lnTo>
                        <a:pt x="120" y="36"/>
                      </a:lnTo>
                      <a:lnTo>
                        <a:pt x="120" y="44"/>
                      </a:lnTo>
                      <a:lnTo>
                        <a:pt x="118" y="50"/>
                      </a:lnTo>
                      <a:lnTo>
                        <a:pt x="116" y="56"/>
                      </a:lnTo>
                      <a:lnTo>
                        <a:pt x="116" y="66"/>
                      </a:lnTo>
                      <a:lnTo>
                        <a:pt x="116" y="76"/>
                      </a:lnTo>
                      <a:lnTo>
                        <a:pt x="114" y="86"/>
                      </a:lnTo>
                      <a:lnTo>
                        <a:pt x="112" y="96"/>
                      </a:lnTo>
                      <a:lnTo>
                        <a:pt x="106" y="104"/>
                      </a:lnTo>
                      <a:lnTo>
                        <a:pt x="94" y="116"/>
                      </a:lnTo>
                      <a:lnTo>
                        <a:pt x="90" y="126"/>
                      </a:lnTo>
                      <a:lnTo>
                        <a:pt x="80" y="124"/>
                      </a:lnTo>
                      <a:lnTo>
                        <a:pt x="74" y="122"/>
                      </a:lnTo>
                      <a:lnTo>
                        <a:pt x="68" y="120"/>
                      </a:lnTo>
                      <a:lnTo>
                        <a:pt x="62" y="118"/>
                      </a:lnTo>
                      <a:lnTo>
                        <a:pt x="54" y="120"/>
                      </a:lnTo>
                      <a:lnTo>
                        <a:pt x="50" y="114"/>
                      </a:lnTo>
                      <a:lnTo>
                        <a:pt x="46" y="114"/>
                      </a:lnTo>
                      <a:lnTo>
                        <a:pt x="42" y="112"/>
                      </a:lnTo>
                      <a:lnTo>
                        <a:pt x="38" y="110"/>
                      </a:lnTo>
                      <a:lnTo>
                        <a:pt x="34" y="108"/>
                      </a:lnTo>
                      <a:lnTo>
                        <a:pt x="34" y="102"/>
                      </a:lnTo>
                      <a:lnTo>
                        <a:pt x="32" y="92"/>
                      </a:lnTo>
                      <a:lnTo>
                        <a:pt x="30" y="86"/>
                      </a:lnTo>
                      <a:lnTo>
                        <a:pt x="26" y="82"/>
                      </a:lnTo>
                      <a:lnTo>
                        <a:pt x="18" y="76"/>
                      </a:lnTo>
                      <a:lnTo>
                        <a:pt x="12" y="72"/>
                      </a:lnTo>
                      <a:lnTo>
                        <a:pt x="8" y="66"/>
                      </a:lnTo>
                      <a:lnTo>
                        <a:pt x="6" y="62"/>
                      </a:lnTo>
                      <a:lnTo>
                        <a:pt x="8" y="60"/>
                      </a:lnTo>
                      <a:lnTo>
                        <a:pt x="6" y="58"/>
                      </a:lnTo>
                      <a:lnTo>
                        <a:pt x="4" y="54"/>
                      </a:lnTo>
                      <a:lnTo>
                        <a:pt x="0" y="48"/>
                      </a:lnTo>
                      <a:lnTo>
                        <a:pt x="0" y="42"/>
                      </a:lnTo>
                      <a:lnTo>
                        <a:pt x="6" y="46"/>
                      </a:lnTo>
                      <a:lnTo>
                        <a:pt x="12" y="46"/>
                      </a:lnTo>
                      <a:lnTo>
                        <a:pt x="16" y="46"/>
                      </a:lnTo>
                      <a:lnTo>
                        <a:pt x="20" y="46"/>
                      </a:lnTo>
                      <a:lnTo>
                        <a:pt x="30" y="36"/>
                      </a:lnTo>
                      <a:lnTo>
                        <a:pt x="42" y="24"/>
                      </a:lnTo>
                      <a:lnTo>
                        <a:pt x="54" y="16"/>
                      </a:lnTo>
                      <a:lnTo>
                        <a:pt x="58" y="12"/>
                      </a:lnTo>
                      <a:lnTo>
                        <a:pt x="56" y="8"/>
                      </a:lnTo>
                      <a:lnTo>
                        <a:pt x="56" y="6"/>
                      </a:lnTo>
                      <a:lnTo>
                        <a:pt x="58" y="4"/>
                      </a:lnTo>
                      <a:lnTo>
                        <a:pt x="62" y="2"/>
                      </a:lnTo>
                      <a:lnTo>
                        <a:pt x="68" y="0"/>
                      </a:lnTo>
                      <a:lnTo>
                        <a:pt x="76" y="0"/>
                      </a:lnTo>
                      <a:lnTo>
                        <a:pt x="7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1" name="Freeform 131">
                  <a:extLst>
                    <a:ext uri="{FF2B5EF4-FFF2-40B4-BE49-F238E27FC236}">
                      <a16:creationId xmlns:a16="http://schemas.microsoft.com/office/drawing/2014/main" id="{A4D8C9EE-4F77-40EB-8771-FC683F7C749A}"/>
                    </a:ext>
                  </a:extLst>
                </p:cNvPr>
                <p:cNvSpPr>
                  <a:spLocks/>
                </p:cNvSpPr>
                <p:nvPr/>
              </p:nvSpPr>
              <p:spPr bwMode="ltGray">
                <a:xfrm>
                  <a:off x="3210" y="2314"/>
                  <a:ext cx="48" cy="136"/>
                </a:xfrm>
                <a:custGeom>
                  <a:avLst/>
                  <a:gdLst/>
                  <a:ahLst/>
                  <a:cxnLst>
                    <a:cxn ang="0">
                      <a:pos x="0" y="82"/>
                    </a:cxn>
                    <a:cxn ang="0">
                      <a:pos x="6" y="82"/>
                    </a:cxn>
                    <a:cxn ang="0">
                      <a:pos x="8" y="88"/>
                    </a:cxn>
                    <a:cxn ang="0">
                      <a:pos x="12" y="90"/>
                    </a:cxn>
                    <a:cxn ang="0">
                      <a:pos x="18" y="90"/>
                    </a:cxn>
                    <a:cxn ang="0">
                      <a:pos x="26" y="90"/>
                    </a:cxn>
                    <a:cxn ang="0">
                      <a:pos x="26" y="100"/>
                    </a:cxn>
                    <a:cxn ang="0">
                      <a:pos x="24" y="108"/>
                    </a:cxn>
                    <a:cxn ang="0">
                      <a:pos x="22" y="118"/>
                    </a:cxn>
                    <a:cxn ang="0">
                      <a:pos x="24" y="126"/>
                    </a:cxn>
                    <a:cxn ang="0">
                      <a:pos x="28" y="128"/>
                    </a:cxn>
                    <a:cxn ang="0">
                      <a:pos x="32" y="132"/>
                    </a:cxn>
                    <a:cxn ang="0">
                      <a:pos x="34" y="136"/>
                    </a:cxn>
                    <a:cxn ang="0">
                      <a:pos x="34" y="128"/>
                    </a:cxn>
                    <a:cxn ang="0">
                      <a:pos x="36" y="126"/>
                    </a:cxn>
                    <a:cxn ang="0">
                      <a:pos x="38" y="124"/>
                    </a:cxn>
                    <a:cxn ang="0">
                      <a:pos x="42" y="120"/>
                    </a:cxn>
                    <a:cxn ang="0">
                      <a:pos x="44" y="118"/>
                    </a:cxn>
                    <a:cxn ang="0">
                      <a:pos x="46" y="112"/>
                    </a:cxn>
                    <a:cxn ang="0">
                      <a:pos x="48" y="106"/>
                    </a:cxn>
                    <a:cxn ang="0">
                      <a:pos x="48" y="98"/>
                    </a:cxn>
                    <a:cxn ang="0">
                      <a:pos x="48" y="92"/>
                    </a:cxn>
                    <a:cxn ang="0">
                      <a:pos x="44" y="86"/>
                    </a:cxn>
                    <a:cxn ang="0">
                      <a:pos x="36" y="74"/>
                    </a:cxn>
                    <a:cxn ang="0">
                      <a:pos x="30" y="66"/>
                    </a:cxn>
                    <a:cxn ang="0">
                      <a:pos x="28" y="60"/>
                    </a:cxn>
                    <a:cxn ang="0">
                      <a:pos x="26" y="54"/>
                    </a:cxn>
                    <a:cxn ang="0">
                      <a:pos x="28" y="46"/>
                    </a:cxn>
                    <a:cxn ang="0">
                      <a:pos x="30" y="38"/>
                    </a:cxn>
                    <a:cxn ang="0">
                      <a:pos x="30" y="12"/>
                    </a:cxn>
                    <a:cxn ang="0">
                      <a:pos x="28" y="10"/>
                    </a:cxn>
                    <a:cxn ang="0">
                      <a:pos x="26" y="6"/>
                    </a:cxn>
                    <a:cxn ang="0">
                      <a:pos x="24" y="0"/>
                    </a:cxn>
                    <a:cxn ang="0">
                      <a:pos x="8" y="0"/>
                    </a:cxn>
                    <a:cxn ang="0">
                      <a:pos x="10" y="8"/>
                    </a:cxn>
                    <a:cxn ang="0">
                      <a:pos x="14" y="18"/>
                    </a:cxn>
                    <a:cxn ang="0">
                      <a:pos x="12" y="20"/>
                    </a:cxn>
                    <a:cxn ang="0">
                      <a:pos x="10" y="24"/>
                    </a:cxn>
                    <a:cxn ang="0">
                      <a:pos x="6" y="28"/>
                    </a:cxn>
                    <a:cxn ang="0">
                      <a:pos x="6" y="34"/>
                    </a:cxn>
                    <a:cxn ang="0">
                      <a:pos x="6" y="44"/>
                    </a:cxn>
                    <a:cxn ang="0">
                      <a:pos x="8" y="50"/>
                    </a:cxn>
                    <a:cxn ang="0">
                      <a:pos x="4" y="56"/>
                    </a:cxn>
                    <a:cxn ang="0">
                      <a:pos x="2" y="62"/>
                    </a:cxn>
                    <a:cxn ang="0">
                      <a:pos x="0" y="68"/>
                    </a:cxn>
                    <a:cxn ang="0">
                      <a:pos x="0" y="74"/>
                    </a:cxn>
                    <a:cxn ang="0">
                      <a:pos x="0" y="76"/>
                    </a:cxn>
                    <a:cxn ang="0">
                      <a:pos x="0" y="80"/>
                    </a:cxn>
                    <a:cxn ang="0">
                      <a:pos x="0" y="82"/>
                    </a:cxn>
                  </a:cxnLst>
                  <a:rect l="0" t="0" r="r" b="b"/>
                  <a:pathLst>
                    <a:path w="48" h="136">
                      <a:moveTo>
                        <a:pt x="0" y="82"/>
                      </a:moveTo>
                      <a:lnTo>
                        <a:pt x="6" y="82"/>
                      </a:lnTo>
                      <a:lnTo>
                        <a:pt x="8" y="88"/>
                      </a:lnTo>
                      <a:lnTo>
                        <a:pt x="12" y="90"/>
                      </a:lnTo>
                      <a:lnTo>
                        <a:pt x="18" y="90"/>
                      </a:lnTo>
                      <a:lnTo>
                        <a:pt x="26" y="90"/>
                      </a:lnTo>
                      <a:lnTo>
                        <a:pt x="26" y="100"/>
                      </a:lnTo>
                      <a:lnTo>
                        <a:pt x="24" y="108"/>
                      </a:lnTo>
                      <a:lnTo>
                        <a:pt x="22" y="118"/>
                      </a:lnTo>
                      <a:lnTo>
                        <a:pt x="24" y="126"/>
                      </a:lnTo>
                      <a:lnTo>
                        <a:pt x="28" y="128"/>
                      </a:lnTo>
                      <a:lnTo>
                        <a:pt x="32" y="132"/>
                      </a:lnTo>
                      <a:lnTo>
                        <a:pt x="34" y="136"/>
                      </a:lnTo>
                      <a:lnTo>
                        <a:pt x="34" y="128"/>
                      </a:lnTo>
                      <a:lnTo>
                        <a:pt x="36" y="126"/>
                      </a:lnTo>
                      <a:lnTo>
                        <a:pt x="38" y="124"/>
                      </a:lnTo>
                      <a:lnTo>
                        <a:pt x="42" y="120"/>
                      </a:lnTo>
                      <a:lnTo>
                        <a:pt x="44" y="118"/>
                      </a:lnTo>
                      <a:lnTo>
                        <a:pt x="46" y="112"/>
                      </a:lnTo>
                      <a:lnTo>
                        <a:pt x="48" y="106"/>
                      </a:lnTo>
                      <a:lnTo>
                        <a:pt x="48" y="98"/>
                      </a:lnTo>
                      <a:lnTo>
                        <a:pt x="48" y="92"/>
                      </a:lnTo>
                      <a:lnTo>
                        <a:pt x="44" y="86"/>
                      </a:lnTo>
                      <a:lnTo>
                        <a:pt x="36" y="74"/>
                      </a:lnTo>
                      <a:lnTo>
                        <a:pt x="30" y="66"/>
                      </a:lnTo>
                      <a:lnTo>
                        <a:pt x="28" y="60"/>
                      </a:lnTo>
                      <a:lnTo>
                        <a:pt x="26" y="54"/>
                      </a:lnTo>
                      <a:lnTo>
                        <a:pt x="28" y="46"/>
                      </a:lnTo>
                      <a:lnTo>
                        <a:pt x="30" y="38"/>
                      </a:lnTo>
                      <a:lnTo>
                        <a:pt x="30" y="12"/>
                      </a:lnTo>
                      <a:lnTo>
                        <a:pt x="28" y="10"/>
                      </a:lnTo>
                      <a:lnTo>
                        <a:pt x="26" y="6"/>
                      </a:lnTo>
                      <a:lnTo>
                        <a:pt x="24" y="0"/>
                      </a:lnTo>
                      <a:lnTo>
                        <a:pt x="8" y="0"/>
                      </a:lnTo>
                      <a:lnTo>
                        <a:pt x="10" y="8"/>
                      </a:lnTo>
                      <a:lnTo>
                        <a:pt x="14" y="18"/>
                      </a:lnTo>
                      <a:lnTo>
                        <a:pt x="12" y="20"/>
                      </a:lnTo>
                      <a:lnTo>
                        <a:pt x="10" y="24"/>
                      </a:lnTo>
                      <a:lnTo>
                        <a:pt x="6" y="28"/>
                      </a:lnTo>
                      <a:lnTo>
                        <a:pt x="6" y="34"/>
                      </a:lnTo>
                      <a:lnTo>
                        <a:pt x="6" y="44"/>
                      </a:lnTo>
                      <a:lnTo>
                        <a:pt x="8" y="50"/>
                      </a:lnTo>
                      <a:lnTo>
                        <a:pt x="4" y="56"/>
                      </a:lnTo>
                      <a:lnTo>
                        <a:pt x="2" y="62"/>
                      </a:lnTo>
                      <a:lnTo>
                        <a:pt x="0" y="68"/>
                      </a:lnTo>
                      <a:lnTo>
                        <a:pt x="0" y="74"/>
                      </a:lnTo>
                      <a:lnTo>
                        <a:pt x="0" y="76"/>
                      </a:lnTo>
                      <a:lnTo>
                        <a:pt x="0" y="80"/>
                      </a:lnTo>
                      <a:lnTo>
                        <a:pt x="0"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2" name="Freeform 132">
                  <a:extLst>
                    <a:ext uri="{FF2B5EF4-FFF2-40B4-BE49-F238E27FC236}">
                      <a16:creationId xmlns:a16="http://schemas.microsoft.com/office/drawing/2014/main" id="{344A74EB-FD33-4B32-9656-C94934D554C6}"/>
                    </a:ext>
                  </a:extLst>
                </p:cNvPr>
                <p:cNvSpPr>
                  <a:spLocks/>
                </p:cNvSpPr>
                <p:nvPr/>
              </p:nvSpPr>
              <p:spPr bwMode="ltGray">
                <a:xfrm>
                  <a:off x="3038" y="2288"/>
                  <a:ext cx="186" cy="182"/>
                </a:xfrm>
                <a:custGeom>
                  <a:avLst/>
                  <a:gdLst/>
                  <a:ahLst/>
                  <a:cxnLst>
                    <a:cxn ang="0">
                      <a:pos x="82" y="172"/>
                    </a:cxn>
                    <a:cxn ang="0">
                      <a:pos x="106" y="152"/>
                    </a:cxn>
                    <a:cxn ang="0">
                      <a:pos x="108" y="144"/>
                    </a:cxn>
                    <a:cxn ang="0">
                      <a:pos x="110" y="140"/>
                    </a:cxn>
                    <a:cxn ang="0">
                      <a:pos x="120" y="136"/>
                    </a:cxn>
                    <a:cxn ang="0">
                      <a:pos x="128" y="132"/>
                    </a:cxn>
                    <a:cxn ang="0">
                      <a:pos x="128" y="126"/>
                    </a:cxn>
                    <a:cxn ang="0">
                      <a:pos x="140" y="120"/>
                    </a:cxn>
                    <a:cxn ang="0">
                      <a:pos x="162" y="114"/>
                    </a:cxn>
                    <a:cxn ang="0">
                      <a:pos x="172" y="98"/>
                    </a:cxn>
                    <a:cxn ang="0">
                      <a:pos x="174" y="86"/>
                    </a:cxn>
                    <a:cxn ang="0">
                      <a:pos x="178" y="70"/>
                    </a:cxn>
                    <a:cxn ang="0">
                      <a:pos x="178" y="54"/>
                    </a:cxn>
                    <a:cxn ang="0">
                      <a:pos x="184" y="46"/>
                    </a:cxn>
                    <a:cxn ang="0">
                      <a:pos x="182" y="34"/>
                    </a:cxn>
                    <a:cxn ang="0">
                      <a:pos x="166" y="16"/>
                    </a:cxn>
                    <a:cxn ang="0">
                      <a:pos x="150" y="8"/>
                    </a:cxn>
                    <a:cxn ang="0">
                      <a:pos x="140" y="0"/>
                    </a:cxn>
                    <a:cxn ang="0">
                      <a:pos x="128" y="2"/>
                    </a:cxn>
                    <a:cxn ang="0">
                      <a:pos x="112" y="10"/>
                    </a:cxn>
                    <a:cxn ang="0">
                      <a:pos x="106" y="18"/>
                    </a:cxn>
                    <a:cxn ang="0">
                      <a:pos x="104" y="62"/>
                    </a:cxn>
                    <a:cxn ang="0">
                      <a:pos x="108" y="72"/>
                    </a:cxn>
                    <a:cxn ang="0">
                      <a:pos x="124" y="76"/>
                    </a:cxn>
                    <a:cxn ang="0">
                      <a:pos x="122" y="92"/>
                    </a:cxn>
                    <a:cxn ang="0">
                      <a:pos x="116" y="98"/>
                    </a:cxn>
                    <a:cxn ang="0">
                      <a:pos x="110" y="90"/>
                    </a:cxn>
                    <a:cxn ang="0">
                      <a:pos x="96" y="78"/>
                    </a:cxn>
                    <a:cxn ang="0">
                      <a:pos x="86" y="70"/>
                    </a:cxn>
                    <a:cxn ang="0">
                      <a:pos x="80" y="68"/>
                    </a:cxn>
                    <a:cxn ang="0">
                      <a:pos x="76" y="70"/>
                    </a:cxn>
                    <a:cxn ang="0">
                      <a:pos x="66" y="70"/>
                    </a:cxn>
                    <a:cxn ang="0">
                      <a:pos x="56" y="64"/>
                    </a:cxn>
                    <a:cxn ang="0">
                      <a:pos x="32" y="52"/>
                    </a:cxn>
                    <a:cxn ang="0">
                      <a:pos x="30" y="86"/>
                    </a:cxn>
                    <a:cxn ang="0">
                      <a:pos x="24" y="88"/>
                    </a:cxn>
                    <a:cxn ang="0">
                      <a:pos x="0" y="152"/>
                    </a:cxn>
                    <a:cxn ang="0">
                      <a:pos x="18" y="172"/>
                    </a:cxn>
                    <a:cxn ang="0">
                      <a:pos x="28" y="172"/>
                    </a:cxn>
                    <a:cxn ang="0">
                      <a:pos x="40" y="172"/>
                    </a:cxn>
                    <a:cxn ang="0">
                      <a:pos x="52" y="178"/>
                    </a:cxn>
                    <a:cxn ang="0">
                      <a:pos x="72" y="182"/>
                    </a:cxn>
                  </a:cxnLst>
                  <a:rect l="0" t="0" r="r" b="b"/>
                  <a:pathLst>
                    <a:path w="186" h="182">
                      <a:moveTo>
                        <a:pt x="72" y="182"/>
                      </a:moveTo>
                      <a:lnTo>
                        <a:pt x="82" y="172"/>
                      </a:lnTo>
                      <a:lnTo>
                        <a:pt x="94" y="160"/>
                      </a:lnTo>
                      <a:lnTo>
                        <a:pt x="106" y="152"/>
                      </a:lnTo>
                      <a:lnTo>
                        <a:pt x="110" y="148"/>
                      </a:lnTo>
                      <a:lnTo>
                        <a:pt x="108" y="144"/>
                      </a:lnTo>
                      <a:lnTo>
                        <a:pt x="108" y="142"/>
                      </a:lnTo>
                      <a:lnTo>
                        <a:pt x="110" y="140"/>
                      </a:lnTo>
                      <a:lnTo>
                        <a:pt x="114" y="138"/>
                      </a:lnTo>
                      <a:lnTo>
                        <a:pt x="120" y="136"/>
                      </a:lnTo>
                      <a:lnTo>
                        <a:pt x="130" y="136"/>
                      </a:lnTo>
                      <a:lnTo>
                        <a:pt x="128" y="132"/>
                      </a:lnTo>
                      <a:lnTo>
                        <a:pt x="128" y="128"/>
                      </a:lnTo>
                      <a:lnTo>
                        <a:pt x="128" y="126"/>
                      </a:lnTo>
                      <a:lnTo>
                        <a:pt x="134" y="124"/>
                      </a:lnTo>
                      <a:lnTo>
                        <a:pt x="140" y="120"/>
                      </a:lnTo>
                      <a:lnTo>
                        <a:pt x="150" y="116"/>
                      </a:lnTo>
                      <a:lnTo>
                        <a:pt x="162" y="114"/>
                      </a:lnTo>
                      <a:lnTo>
                        <a:pt x="172" y="108"/>
                      </a:lnTo>
                      <a:lnTo>
                        <a:pt x="172" y="98"/>
                      </a:lnTo>
                      <a:lnTo>
                        <a:pt x="172" y="92"/>
                      </a:lnTo>
                      <a:lnTo>
                        <a:pt x="174" y="86"/>
                      </a:lnTo>
                      <a:lnTo>
                        <a:pt x="180" y="76"/>
                      </a:lnTo>
                      <a:lnTo>
                        <a:pt x="178" y="70"/>
                      </a:lnTo>
                      <a:lnTo>
                        <a:pt x="178" y="60"/>
                      </a:lnTo>
                      <a:lnTo>
                        <a:pt x="178" y="54"/>
                      </a:lnTo>
                      <a:lnTo>
                        <a:pt x="182" y="50"/>
                      </a:lnTo>
                      <a:lnTo>
                        <a:pt x="184" y="46"/>
                      </a:lnTo>
                      <a:lnTo>
                        <a:pt x="186" y="44"/>
                      </a:lnTo>
                      <a:lnTo>
                        <a:pt x="182" y="34"/>
                      </a:lnTo>
                      <a:lnTo>
                        <a:pt x="180" y="26"/>
                      </a:lnTo>
                      <a:lnTo>
                        <a:pt x="166" y="16"/>
                      </a:lnTo>
                      <a:lnTo>
                        <a:pt x="160" y="12"/>
                      </a:lnTo>
                      <a:lnTo>
                        <a:pt x="150" y="8"/>
                      </a:lnTo>
                      <a:lnTo>
                        <a:pt x="146" y="6"/>
                      </a:lnTo>
                      <a:lnTo>
                        <a:pt x="140" y="0"/>
                      </a:lnTo>
                      <a:lnTo>
                        <a:pt x="136" y="0"/>
                      </a:lnTo>
                      <a:lnTo>
                        <a:pt x="128" y="2"/>
                      </a:lnTo>
                      <a:lnTo>
                        <a:pt x="118" y="8"/>
                      </a:lnTo>
                      <a:lnTo>
                        <a:pt x="112" y="10"/>
                      </a:lnTo>
                      <a:lnTo>
                        <a:pt x="108" y="14"/>
                      </a:lnTo>
                      <a:lnTo>
                        <a:pt x="106" y="18"/>
                      </a:lnTo>
                      <a:lnTo>
                        <a:pt x="104" y="24"/>
                      </a:lnTo>
                      <a:lnTo>
                        <a:pt x="104" y="62"/>
                      </a:lnTo>
                      <a:lnTo>
                        <a:pt x="106" y="70"/>
                      </a:lnTo>
                      <a:lnTo>
                        <a:pt x="108" y="72"/>
                      </a:lnTo>
                      <a:lnTo>
                        <a:pt x="114" y="76"/>
                      </a:lnTo>
                      <a:lnTo>
                        <a:pt x="124" y="76"/>
                      </a:lnTo>
                      <a:lnTo>
                        <a:pt x="124" y="88"/>
                      </a:lnTo>
                      <a:lnTo>
                        <a:pt x="122" y="92"/>
                      </a:lnTo>
                      <a:lnTo>
                        <a:pt x="120" y="96"/>
                      </a:lnTo>
                      <a:lnTo>
                        <a:pt x="116" y="98"/>
                      </a:lnTo>
                      <a:lnTo>
                        <a:pt x="114" y="98"/>
                      </a:lnTo>
                      <a:lnTo>
                        <a:pt x="110" y="90"/>
                      </a:lnTo>
                      <a:lnTo>
                        <a:pt x="106" y="86"/>
                      </a:lnTo>
                      <a:lnTo>
                        <a:pt x="96" y="78"/>
                      </a:lnTo>
                      <a:lnTo>
                        <a:pt x="90" y="72"/>
                      </a:lnTo>
                      <a:lnTo>
                        <a:pt x="86" y="70"/>
                      </a:lnTo>
                      <a:lnTo>
                        <a:pt x="86" y="66"/>
                      </a:lnTo>
                      <a:lnTo>
                        <a:pt x="80" y="68"/>
                      </a:lnTo>
                      <a:lnTo>
                        <a:pt x="78" y="70"/>
                      </a:lnTo>
                      <a:lnTo>
                        <a:pt x="76" y="70"/>
                      </a:lnTo>
                      <a:lnTo>
                        <a:pt x="72" y="72"/>
                      </a:lnTo>
                      <a:lnTo>
                        <a:pt x="66" y="70"/>
                      </a:lnTo>
                      <a:lnTo>
                        <a:pt x="60" y="68"/>
                      </a:lnTo>
                      <a:lnTo>
                        <a:pt x="56" y="64"/>
                      </a:lnTo>
                      <a:lnTo>
                        <a:pt x="54" y="60"/>
                      </a:lnTo>
                      <a:lnTo>
                        <a:pt x="32" y="52"/>
                      </a:lnTo>
                      <a:lnTo>
                        <a:pt x="32" y="82"/>
                      </a:lnTo>
                      <a:lnTo>
                        <a:pt x="30" y="86"/>
                      </a:lnTo>
                      <a:lnTo>
                        <a:pt x="26" y="88"/>
                      </a:lnTo>
                      <a:lnTo>
                        <a:pt x="24" y="88"/>
                      </a:lnTo>
                      <a:lnTo>
                        <a:pt x="0" y="88"/>
                      </a:lnTo>
                      <a:lnTo>
                        <a:pt x="0" y="152"/>
                      </a:lnTo>
                      <a:lnTo>
                        <a:pt x="16" y="170"/>
                      </a:lnTo>
                      <a:lnTo>
                        <a:pt x="18" y="172"/>
                      </a:lnTo>
                      <a:lnTo>
                        <a:pt x="22" y="174"/>
                      </a:lnTo>
                      <a:lnTo>
                        <a:pt x="28" y="172"/>
                      </a:lnTo>
                      <a:lnTo>
                        <a:pt x="36" y="170"/>
                      </a:lnTo>
                      <a:lnTo>
                        <a:pt x="40" y="172"/>
                      </a:lnTo>
                      <a:lnTo>
                        <a:pt x="46" y="176"/>
                      </a:lnTo>
                      <a:lnTo>
                        <a:pt x="52" y="178"/>
                      </a:lnTo>
                      <a:lnTo>
                        <a:pt x="58" y="182"/>
                      </a:lnTo>
                      <a:lnTo>
                        <a:pt x="72" y="1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3" name="Freeform 133">
                  <a:extLst>
                    <a:ext uri="{FF2B5EF4-FFF2-40B4-BE49-F238E27FC236}">
                      <a16:creationId xmlns:a16="http://schemas.microsoft.com/office/drawing/2014/main" id="{DF0353EB-B398-4BA9-9DE4-6C5E3E035423}"/>
                    </a:ext>
                  </a:extLst>
                </p:cNvPr>
                <p:cNvSpPr>
                  <a:spLocks/>
                </p:cNvSpPr>
                <p:nvPr/>
              </p:nvSpPr>
              <p:spPr bwMode="ltGray">
                <a:xfrm>
                  <a:off x="2873" y="2248"/>
                  <a:ext cx="197" cy="220"/>
                </a:xfrm>
                <a:custGeom>
                  <a:avLst/>
                  <a:gdLst/>
                  <a:ahLst/>
                  <a:cxnLst>
                    <a:cxn ang="0">
                      <a:pos x="159" y="220"/>
                    </a:cxn>
                    <a:cxn ang="0">
                      <a:pos x="107" y="216"/>
                    </a:cxn>
                    <a:cxn ang="0">
                      <a:pos x="101" y="210"/>
                    </a:cxn>
                    <a:cxn ang="0">
                      <a:pos x="27" y="206"/>
                    </a:cxn>
                    <a:cxn ang="0">
                      <a:pos x="21" y="204"/>
                    </a:cxn>
                    <a:cxn ang="0">
                      <a:pos x="4" y="206"/>
                    </a:cxn>
                    <a:cxn ang="0">
                      <a:pos x="0" y="194"/>
                    </a:cxn>
                    <a:cxn ang="0">
                      <a:pos x="4" y="180"/>
                    </a:cxn>
                    <a:cxn ang="0">
                      <a:pos x="7" y="162"/>
                    </a:cxn>
                    <a:cxn ang="0">
                      <a:pos x="13" y="140"/>
                    </a:cxn>
                    <a:cxn ang="0">
                      <a:pos x="25" y="122"/>
                    </a:cxn>
                    <a:cxn ang="0">
                      <a:pos x="35" y="104"/>
                    </a:cxn>
                    <a:cxn ang="0">
                      <a:pos x="33" y="84"/>
                    </a:cxn>
                    <a:cxn ang="0">
                      <a:pos x="25" y="66"/>
                    </a:cxn>
                    <a:cxn ang="0">
                      <a:pos x="23" y="52"/>
                    </a:cxn>
                    <a:cxn ang="0">
                      <a:pos x="27" y="44"/>
                    </a:cxn>
                    <a:cxn ang="0">
                      <a:pos x="27" y="32"/>
                    </a:cxn>
                    <a:cxn ang="0">
                      <a:pos x="15" y="0"/>
                    </a:cxn>
                    <a:cxn ang="0">
                      <a:pos x="79" y="12"/>
                    </a:cxn>
                    <a:cxn ang="0">
                      <a:pos x="93" y="32"/>
                    </a:cxn>
                    <a:cxn ang="0">
                      <a:pos x="99" y="34"/>
                    </a:cxn>
                    <a:cxn ang="0">
                      <a:pos x="119" y="34"/>
                    </a:cxn>
                    <a:cxn ang="0">
                      <a:pos x="123" y="28"/>
                    </a:cxn>
                    <a:cxn ang="0">
                      <a:pos x="143" y="20"/>
                    </a:cxn>
                    <a:cxn ang="0">
                      <a:pos x="147" y="24"/>
                    </a:cxn>
                    <a:cxn ang="0">
                      <a:pos x="159" y="26"/>
                    </a:cxn>
                    <a:cxn ang="0">
                      <a:pos x="167" y="46"/>
                    </a:cxn>
                    <a:cxn ang="0">
                      <a:pos x="165" y="72"/>
                    </a:cxn>
                    <a:cxn ang="0">
                      <a:pos x="171" y="82"/>
                    </a:cxn>
                    <a:cxn ang="0">
                      <a:pos x="169" y="92"/>
                    </a:cxn>
                    <a:cxn ang="0">
                      <a:pos x="179" y="94"/>
                    </a:cxn>
                    <a:cxn ang="0">
                      <a:pos x="191" y="92"/>
                    </a:cxn>
                    <a:cxn ang="0">
                      <a:pos x="197" y="122"/>
                    </a:cxn>
                    <a:cxn ang="0">
                      <a:pos x="191" y="128"/>
                    </a:cxn>
                    <a:cxn ang="0">
                      <a:pos x="165" y="128"/>
                    </a:cxn>
                    <a:cxn ang="0">
                      <a:pos x="181" y="210"/>
                    </a:cxn>
                  </a:cxnLst>
                  <a:rect l="0" t="0" r="r" b="b"/>
                  <a:pathLst>
                    <a:path w="197" h="220">
                      <a:moveTo>
                        <a:pt x="181" y="212"/>
                      </a:moveTo>
                      <a:lnTo>
                        <a:pt x="159" y="220"/>
                      </a:lnTo>
                      <a:lnTo>
                        <a:pt x="117" y="220"/>
                      </a:lnTo>
                      <a:lnTo>
                        <a:pt x="107" y="216"/>
                      </a:lnTo>
                      <a:lnTo>
                        <a:pt x="105" y="214"/>
                      </a:lnTo>
                      <a:lnTo>
                        <a:pt x="101" y="210"/>
                      </a:lnTo>
                      <a:lnTo>
                        <a:pt x="33" y="210"/>
                      </a:lnTo>
                      <a:lnTo>
                        <a:pt x="27" y="206"/>
                      </a:lnTo>
                      <a:lnTo>
                        <a:pt x="25" y="204"/>
                      </a:lnTo>
                      <a:lnTo>
                        <a:pt x="21" y="204"/>
                      </a:lnTo>
                      <a:lnTo>
                        <a:pt x="11" y="206"/>
                      </a:lnTo>
                      <a:lnTo>
                        <a:pt x="4" y="206"/>
                      </a:lnTo>
                      <a:lnTo>
                        <a:pt x="0" y="204"/>
                      </a:lnTo>
                      <a:lnTo>
                        <a:pt x="0" y="194"/>
                      </a:lnTo>
                      <a:lnTo>
                        <a:pt x="4" y="188"/>
                      </a:lnTo>
                      <a:lnTo>
                        <a:pt x="4" y="180"/>
                      </a:lnTo>
                      <a:lnTo>
                        <a:pt x="4" y="174"/>
                      </a:lnTo>
                      <a:lnTo>
                        <a:pt x="7" y="162"/>
                      </a:lnTo>
                      <a:lnTo>
                        <a:pt x="11" y="150"/>
                      </a:lnTo>
                      <a:lnTo>
                        <a:pt x="13" y="140"/>
                      </a:lnTo>
                      <a:lnTo>
                        <a:pt x="19" y="132"/>
                      </a:lnTo>
                      <a:lnTo>
                        <a:pt x="25" y="122"/>
                      </a:lnTo>
                      <a:lnTo>
                        <a:pt x="31" y="112"/>
                      </a:lnTo>
                      <a:lnTo>
                        <a:pt x="35" y="104"/>
                      </a:lnTo>
                      <a:lnTo>
                        <a:pt x="35" y="92"/>
                      </a:lnTo>
                      <a:lnTo>
                        <a:pt x="33" y="84"/>
                      </a:lnTo>
                      <a:lnTo>
                        <a:pt x="29" y="74"/>
                      </a:lnTo>
                      <a:lnTo>
                        <a:pt x="25" y="66"/>
                      </a:lnTo>
                      <a:lnTo>
                        <a:pt x="23" y="56"/>
                      </a:lnTo>
                      <a:lnTo>
                        <a:pt x="23" y="52"/>
                      </a:lnTo>
                      <a:lnTo>
                        <a:pt x="25" y="48"/>
                      </a:lnTo>
                      <a:lnTo>
                        <a:pt x="27" y="44"/>
                      </a:lnTo>
                      <a:lnTo>
                        <a:pt x="27" y="40"/>
                      </a:lnTo>
                      <a:lnTo>
                        <a:pt x="27" y="32"/>
                      </a:lnTo>
                      <a:lnTo>
                        <a:pt x="23" y="24"/>
                      </a:lnTo>
                      <a:lnTo>
                        <a:pt x="15" y="0"/>
                      </a:lnTo>
                      <a:lnTo>
                        <a:pt x="79" y="0"/>
                      </a:lnTo>
                      <a:lnTo>
                        <a:pt x="79" y="12"/>
                      </a:lnTo>
                      <a:lnTo>
                        <a:pt x="85" y="24"/>
                      </a:lnTo>
                      <a:lnTo>
                        <a:pt x="93" y="32"/>
                      </a:lnTo>
                      <a:lnTo>
                        <a:pt x="95" y="34"/>
                      </a:lnTo>
                      <a:lnTo>
                        <a:pt x="99" y="34"/>
                      </a:lnTo>
                      <a:lnTo>
                        <a:pt x="111" y="34"/>
                      </a:lnTo>
                      <a:lnTo>
                        <a:pt x="119" y="34"/>
                      </a:lnTo>
                      <a:lnTo>
                        <a:pt x="121" y="32"/>
                      </a:lnTo>
                      <a:lnTo>
                        <a:pt x="123" y="28"/>
                      </a:lnTo>
                      <a:lnTo>
                        <a:pt x="123" y="20"/>
                      </a:lnTo>
                      <a:lnTo>
                        <a:pt x="143" y="20"/>
                      </a:lnTo>
                      <a:lnTo>
                        <a:pt x="145" y="22"/>
                      </a:lnTo>
                      <a:lnTo>
                        <a:pt x="147" y="24"/>
                      </a:lnTo>
                      <a:lnTo>
                        <a:pt x="151" y="26"/>
                      </a:lnTo>
                      <a:lnTo>
                        <a:pt x="159" y="26"/>
                      </a:lnTo>
                      <a:lnTo>
                        <a:pt x="165" y="24"/>
                      </a:lnTo>
                      <a:lnTo>
                        <a:pt x="167" y="46"/>
                      </a:lnTo>
                      <a:lnTo>
                        <a:pt x="165" y="68"/>
                      </a:lnTo>
                      <a:lnTo>
                        <a:pt x="165" y="72"/>
                      </a:lnTo>
                      <a:lnTo>
                        <a:pt x="169" y="74"/>
                      </a:lnTo>
                      <a:lnTo>
                        <a:pt x="171" y="82"/>
                      </a:lnTo>
                      <a:lnTo>
                        <a:pt x="171" y="86"/>
                      </a:lnTo>
                      <a:lnTo>
                        <a:pt x="169" y="92"/>
                      </a:lnTo>
                      <a:lnTo>
                        <a:pt x="175" y="94"/>
                      </a:lnTo>
                      <a:lnTo>
                        <a:pt x="179" y="94"/>
                      </a:lnTo>
                      <a:lnTo>
                        <a:pt x="183" y="92"/>
                      </a:lnTo>
                      <a:lnTo>
                        <a:pt x="191" y="92"/>
                      </a:lnTo>
                      <a:lnTo>
                        <a:pt x="197" y="92"/>
                      </a:lnTo>
                      <a:lnTo>
                        <a:pt x="197" y="122"/>
                      </a:lnTo>
                      <a:lnTo>
                        <a:pt x="195" y="126"/>
                      </a:lnTo>
                      <a:lnTo>
                        <a:pt x="191" y="128"/>
                      </a:lnTo>
                      <a:lnTo>
                        <a:pt x="189" y="128"/>
                      </a:lnTo>
                      <a:lnTo>
                        <a:pt x="165" y="128"/>
                      </a:lnTo>
                      <a:lnTo>
                        <a:pt x="165" y="192"/>
                      </a:lnTo>
                      <a:lnTo>
                        <a:pt x="181" y="210"/>
                      </a:lnTo>
                      <a:lnTo>
                        <a:pt x="181" y="2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4" name="Freeform 134">
                  <a:extLst>
                    <a:ext uri="{FF2B5EF4-FFF2-40B4-BE49-F238E27FC236}">
                      <a16:creationId xmlns:a16="http://schemas.microsoft.com/office/drawing/2014/main" id="{DAABD2FD-B642-447F-830F-5790D7402AE4}"/>
                    </a:ext>
                  </a:extLst>
                </p:cNvPr>
                <p:cNvSpPr>
                  <a:spLocks/>
                </p:cNvSpPr>
                <p:nvPr/>
              </p:nvSpPr>
              <p:spPr bwMode="ltGray">
                <a:xfrm>
                  <a:off x="2996" y="2464"/>
                  <a:ext cx="148" cy="168"/>
                </a:xfrm>
                <a:custGeom>
                  <a:avLst/>
                  <a:gdLst/>
                  <a:ahLst/>
                  <a:cxnLst>
                    <a:cxn ang="0">
                      <a:pos x="94" y="8"/>
                    </a:cxn>
                    <a:cxn ang="0">
                      <a:pos x="98" y="14"/>
                    </a:cxn>
                    <a:cxn ang="0">
                      <a:pos x="100" y="18"/>
                    </a:cxn>
                    <a:cxn ang="0">
                      <a:pos x="102" y="20"/>
                    </a:cxn>
                    <a:cxn ang="0">
                      <a:pos x="100" y="22"/>
                    </a:cxn>
                    <a:cxn ang="0">
                      <a:pos x="102" y="26"/>
                    </a:cxn>
                    <a:cxn ang="0">
                      <a:pos x="106" y="32"/>
                    </a:cxn>
                    <a:cxn ang="0">
                      <a:pos x="112" y="36"/>
                    </a:cxn>
                    <a:cxn ang="0">
                      <a:pos x="120" y="42"/>
                    </a:cxn>
                    <a:cxn ang="0">
                      <a:pos x="124" y="46"/>
                    </a:cxn>
                    <a:cxn ang="0">
                      <a:pos x="126" y="52"/>
                    </a:cxn>
                    <a:cxn ang="0">
                      <a:pos x="128" y="62"/>
                    </a:cxn>
                    <a:cxn ang="0">
                      <a:pos x="128" y="68"/>
                    </a:cxn>
                    <a:cxn ang="0">
                      <a:pos x="132" y="70"/>
                    </a:cxn>
                    <a:cxn ang="0">
                      <a:pos x="136" y="72"/>
                    </a:cxn>
                    <a:cxn ang="0">
                      <a:pos x="140" y="74"/>
                    </a:cxn>
                    <a:cxn ang="0">
                      <a:pos x="144" y="74"/>
                    </a:cxn>
                    <a:cxn ang="0">
                      <a:pos x="148" y="80"/>
                    </a:cxn>
                    <a:cxn ang="0">
                      <a:pos x="140" y="84"/>
                    </a:cxn>
                    <a:cxn ang="0">
                      <a:pos x="134" y="88"/>
                    </a:cxn>
                    <a:cxn ang="0">
                      <a:pos x="126" y="100"/>
                    </a:cxn>
                    <a:cxn ang="0">
                      <a:pos x="116" y="112"/>
                    </a:cxn>
                    <a:cxn ang="0">
                      <a:pos x="106" y="122"/>
                    </a:cxn>
                    <a:cxn ang="0">
                      <a:pos x="104" y="124"/>
                    </a:cxn>
                    <a:cxn ang="0">
                      <a:pos x="100" y="126"/>
                    </a:cxn>
                    <a:cxn ang="0">
                      <a:pos x="98" y="128"/>
                    </a:cxn>
                    <a:cxn ang="0">
                      <a:pos x="94" y="132"/>
                    </a:cxn>
                    <a:cxn ang="0">
                      <a:pos x="92" y="138"/>
                    </a:cxn>
                    <a:cxn ang="0">
                      <a:pos x="88" y="142"/>
                    </a:cxn>
                    <a:cxn ang="0">
                      <a:pos x="84" y="146"/>
                    </a:cxn>
                    <a:cxn ang="0">
                      <a:pos x="78" y="148"/>
                    </a:cxn>
                    <a:cxn ang="0">
                      <a:pos x="72" y="146"/>
                    </a:cxn>
                    <a:cxn ang="0">
                      <a:pos x="68" y="142"/>
                    </a:cxn>
                    <a:cxn ang="0">
                      <a:pos x="62" y="140"/>
                    </a:cxn>
                    <a:cxn ang="0">
                      <a:pos x="56" y="138"/>
                    </a:cxn>
                    <a:cxn ang="0">
                      <a:pos x="52" y="142"/>
                    </a:cxn>
                    <a:cxn ang="0">
                      <a:pos x="44" y="150"/>
                    </a:cxn>
                    <a:cxn ang="0">
                      <a:pos x="36" y="162"/>
                    </a:cxn>
                    <a:cxn ang="0">
                      <a:pos x="28" y="168"/>
                    </a:cxn>
                    <a:cxn ang="0">
                      <a:pos x="12" y="168"/>
                    </a:cxn>
                    <a:cxn ang="0">
                      <a:pos x="14" y="160"/>
                    </a:cxn>
                    <a:cxn ang="0">
                      <a:pos x="16" y="152"/>
                    </a:cxn>
                    <a:cxn ang="0">
                      <a:pos x="16" y="146"/>
                    </a:cxn>
                    <a:cxn ang="0">
                      <a:pos x="14" y="142"/>
                    </a:cxn>
                    <a:cxn ang="0">
                      <a:pos x="6" y="134"/>
                    </a:cxn>
                    <a:cxn ang="0">
                      <a:pos x="0" y="132"/>
                    </a:cxn>
                    <a:cxn ang="0">
                      <a:pos x="0" y="78"/>
                    </a:cxn>
                    <a:cxn ang="0">
                      <a:pos x="20" y="78"/>
                    </a:cxn>
                    <a:cxn ang="0">
                      <a:pos x="20" y="10"/>
                    </a:cxn>
                    <a:cxn ang="0">
                      <a:pos x="42" y="8"/>
                    </a:cxn>
                    <a:cxn ang="0">
                      <a:pos x="60" y="6"/>
                    </a:cxn>
                    <a:cxn ang="0">
                      <a:pos x="64" y="12"/>
                    </a:cxn>
                    <a:cxn ang="0">
                      <a:pos x="78" y="6"/>
                    </a:cxn>
                    <a:cxn ang="0">
                      <a:pos x="82" y="2"/>
                    </a:cxn>
                    <a:cxn ang="0">
                      <a:pos x="88" y="0"/>
                    </a:cxn>
                    <a:cxn ang="0">
                      <a:pos x="92" y="0"/>
                    </a:cxn>
                    <a:cxn ang="0">
                      <a:pos x="94" y="2"/>
                    </a:cxn>
                    <a:cxn ang="0">
                      <a:pos x="94" y="8"/>
                    </a:cxn>
                  </a:cxnLst>
                  <a:rect l="0" t="0" r="r" b="b"/>
                  <a:pathLst>
                    <a:path w="148" h="168">
                      <a:moveTo>
                        <a:pt x="94" y="8"/>
                      </a:moveTo>
                      <a:lnTo>
                        <a:pt x="98" y="14"/>
                      </a:lnTo>
                      <a:lnTo>
                        <a:pt x="100" y="18"/>
                      </a:lnTo>
                      <a:lnTo>
                        <a:pt x="102" y="20"/>
                      </a:lnTo>
                      <a:lnTo>
                        <a:pt x="100" y="22"/>
                      </a:lnTo>
                      <a:lnTo>
                        <a:pt x="102" y="26"/>
                      </a:lnTo>
                      <a:lnTo>
                        <a:pt x="106" y="32"/>
                      </a:lnTo>
                      <a:lnTo>
                        <a:pt x="112" y="36"/>
                      </a:lnTo>
                      <a:lnTo>
                        <a:pt x="120" y="42"/>
                      </a:lnTo>
                      <a:lnTo>
                        <a:pt x="124" y="46"/>
                      </a:lnTo>
                      <a:lnTo>
                        <a:pt x="126" y="52"/>
                      </a:lnTo>
                      <a:lnTo>
                        <a:pt x="128" y="62"/>
                      </a:lnTo>
                      <a:lnTo>
                        <a:pt x="128" y="68"/>
                      </a:lnTo>
                      <a:lnTo>
                        <a:pt x="132" y="70"/>
                      </a:lnTo>
                      <a:lnTo>
                        <a:pt x="136" y="72"/>
                      </a:lnTo>
                      <a:lnTo>
                        <a:pt x="140" y="74"/>
                      </a:lnTo>
                      <a:lnTo>
                        <a:pt x="144" y="74"/>
                      </a:lnTo>
                      <a:lnTo>
                        <a:pt x="148" y="80"/>
                      </a:lnTo>
                      <a:lnTo>
                        <a:pt x="140" y="84"/>
                      </a:lnTo>
                      <a:lnTo>
                        <a:pt x="134" y="88"/>
                      </a:lnTo>
                      <a:lnTo>
                        <a:pt x="126" y="100"/>
                      </a:lnTo>
                      <a:lnTo>
                        <a:pt x="116" y="112"/>
                      </a:lnTo>
                      <a:lnTo>
                        <a:pt x="106" y="122"/>
                      </a:lnTo>
                      <a:lnTo>
                        <a:pt x="104" y="124"/>
                      </a:lnTo>
                      <a:lnTo>
                        <a:pt x="100" y="126"/>
                      </a:lnTo>
                      <a:lnTo>
                        <a:pt x="98" y="128"/>
                      </a:lnTo>
                      <a:lnTo>
                        <a:pt x="94" y="132"/>
                      </a:lnTo>
                      <a:lnTo>
                        <a:pt x="92" y="138"/>
                      </a:lnTo>
                      <a:lnTo>
                        <a:pt x="88" y="142"/>
                      </a:lnTo>
                      <a:lnTo>
                        <a:pt x="84" y="146"/>
                      </a:lnTo>
                      <a:lnTo>
                        <a:pt x="78" y="148"/>
                      </a:lnTo>
                      <a:lnTo>
                        <a:pt x="72" y="146"/>
                      </a:lnTo>
                      <a:lnTo>
                        <a:pt x="68" y="142"/>
                      </a:lnTo>
                      <a:lnTo>
                        <a:pt x="62" y="140"/>
                      </a:lnTo>
                      <a:lnTo>
                        <a:pt x="56" y="138"/>
                      </a:lnTo>
                      <a:lnTo>
                        <a:pt x="52" y="142"/>
                      </a:lnTo>
                      <a:lnTo>
                        <a:pt x="44" y="150"/>
                      </a:lnTo>
                      <a:lnTo>
                        <a:pt x="36" y="162"/>
                      </a:lnTo>
                      <a:lnTo>
                        <a:pt x="28" y="168"/>
                      </a:lnTo>
                      <a:lnTo>
                        <a:pt x="12" y="168"/>
                      </a:lnTo>
                      <a:lnTo>
                        <a:pt x="14" y="160"/>
                      </a:lnTo>
                      <a:lnTo>
                        <a:pt x="16" y="152"/>
                      </a:lnTo>
                      <a:lnTo>
                        <a:pt x="16" y="146"/>
                      </a:lnTo>
                      <a:lnTo>
                        <a:pt x="14" y="142"/>
                      </a:lnTo>
                      <a:lnTo>
                        <a:pt x="6" y="134"/>
                      </a:lnTo>
                      <a:lnTo>
                        <a:pt x="0" y="132"/>
                      </a:lnTo>
                      <a:lnTo>
                        <a:pt x="0" y="78"/>
                      </a:lnTo>
                      <a:lnTo>
                        <a:pt x="20" y="78"/>
                      </a:lnTo>
                      <a:lnTo>
                        <a:pt x="20" y="10"/>
                      </a:lnTo>
                      <a:lnTo>
                        <a:pt x="42" y="8"/>
                      </a:lnTo>
                      <a:lnTo>
                        <a:pt x="60" y="6"/>
                      </a:lnTo>
                      <a:lnTo>
                        <a:pt x="64" y="12"/>
                      </a:lnTo>
                      <a:lnTo>
                        <a:pt x="78" y="6"/>
                      </a:lnTo>
                      <a:lnTo>
                        <a:pt x="82" y="2"/>
                      </a:lnTo>
                      <a:lnTo>
                        <a:pt x="88" y="0"/>
                      </a:lnTo>
                      <a:lnTo>
                        <a:pt x="92" y="0"/>
                      </a:lnTo>
                      <a:lnTo>
                        <a:pt x="94" y="2"/>
                      </a:lnTo>
                      <a:lnTo>
                        <a:pt x="94"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5" name="Freeform 135">
                  <a:extLst>
                    <a:ext uri="{FF2B5EF4-FFF2-40B4-BE49-F238E27FC236}">
                      <a16:creationId xmlns:a16="http://schemas.microsoft.com/office/drawing/2014/main" id="{418E8D44-82ED-46C4-A417-96A528FFCED7}"/>
                    </a:ext>
                  </a:extLst>
                </p:cNvPr>
                <p:cNvSpPr>
                  <a:spLocks/>
                </p:cNvSpPr>
                <p:nvPr/>
              </p:nvSpPr>
              <p:spPr bwMode="ltGray">
                <a:xfrm>
                  <a:off x="2421" y="1836"/>
                  <a:ext cx="82" cy="82"/>
                </a:xfrm>
                <a:custGeom>
                  <a:avLst/>
                  <a:gdLst/>
                  <a:ahLst/>
                  <a:cxnLst>
                    <a:cxn ang="0">
                      <a:pos x="6" y="78"/>
                    </a:cxn>
                    <a:cxn ang="0">
                      <a:pos x="4" y="74"/>
                    </a:cxn>
                    <a:cxn ang="0">
                      <a:pos x="4" y="68"/>
                    </a:cxn>
                    <a:cxn ang="0">
                      <a:pos x="4" y="62"/>
                    </a:cxn>
                    <a:cxn ang="0">
                      <a:pos x="16" y="62"/>
                    </a:cxn>
                    <a:cxn ang="0">
                      <a:pos x="28" y="60"/>
                    </a:cxn>
                    <a:cxn ang="0">
                      <a:pos x="28" y="58"/>
                    </a:cxn>
                    <a:cxn ang="0">
                      <a:pos x="34" y="60"/>
                    </a:cxn>
                    <a:cxn ang="0">
                      <a:pos x="42" y="62"/>
                    </a:cxn>
                    <a:cxn ang="0">
                      <a:pos x="46" y="60"/>
                    </a:cxn>
                    <a:cxn ang="0">
                      <a:pos x="50" y="58"/>
                    </a:cxn>
                    <a:cxn ang="0">
                      <a:pos x="38" y="56"/>
                    </a:cxn>
                    <a:cxn ang="0">
                      <a:pos x="32" y="54"/>
                    </a:cxn>
                    <a:cxn ang="0">
                      <a:pos x="30" y="50"/>
                    </a:cxn>
                    <a:cxn ang="0">
                      <a:pos x="26" y="52"/>
                    </a:cxn>
                    <a:cxn ang="0">
                      <a:pos x="24" y="54"/>
                    </a:cxn>
                    <a:cxn ang="0">
                      <a:pos x="22" y="56"/>
                    </a:cxn>
                    <a:cxn ang="0">
                      <a:pos x="18" y="58"/>
                    </a:cxn>
                    <a:cxn ang="0">
                      <a:pos x="6" y="56"/>
                    </a:cxn>
                    <a:cxn ang="0">
                      <a:pos x="6" y="52"/>
                    </a:cxn>
                    <a:cxn ang="0">
                      <a:pos x="8" y="46"/>
                    </a:cxn>
                    <a:cxn ang="0">
                      <a:pos x="6" y="40"/>
                    </a:cxn>
                    <a:cxn ang="0">
                      <a:pos x="4" y="36"/>
                    </a:cxn>
                    <a:cxn ang="0">
                      <a:pos x="2" y="32"/>
                    </a:cxn>
                    <a:cxn ang="0">
                      <a:pos x="0" y="30"/>
                    </a:cxn>
                    <a:cxn ang="0">
                      <a:pos x="2" y="24"/>
                    </a:cxn>
                    <a:cxn ang="0">
                      <a:pos x="4" y="16"/>
                    </a:cxn>
                    <a:cxn ang="0">
                      <a:pos x="10" y="4"/>
                    </a:cxn>
                    <a:cxn ang="0">
                      <a:pos x="14" y="4"/>
                    </a:cxn>
                    <a:cxn ang="0">
                      <a:pos x="16" y="4"/>
                    </a:cxn>
                    <a:cxn ang="0">
                      <a:pos x="20" y="4"/>
                    </a:cxn>
                    <a:cxn ang="0">
                      <a:pos x="22" y="2"/>
                    </a:cxn>
                    <a:cxn ang="0">
                      <a:pos x="26" y="0"/>
                    </a:cxn>
                    <a:cxn ang="0">
                      <a:pos x="30" y="0"/>
                    </a:cxn>
                    <a:cxn ang="0">
                      <a:pos x="38" y="2"/>
                    </a:cxn>
                    <a:cxn ang="0">
                      <a:pos x="46" y="6"/>
                    </a:cxn>
                    <a:cxn ang="0">
                      <a:pos x="52" y="8"/>
                    </a:cxn>
                    <a:cxn ang="0">
                      <a:pos x="54" y="14"/>
                    </a:cxn>
                    <a:cxn ang="0">
                      <a:pos x="64" y="28"/>
                    </a:cxn>
                    <a:cxn ang="0">
                      <a:pos x="68" y="32"/>
                    </a:cxn>
                    <a:cxn ang="0">
                      <a:pos x="74" y="36"/>
                    </a:cxn>
                    <a:cxn ang="0">
                      <a:pos x="72" y="36"/>
                    </a:cxn>
                    <a:cxn ang="0">
                      <a:pos x="76" y="48"/>
                    </a:cxn>
                    <a:cxn ang="0">
                      <a:pos x="80" y="58"/>
                    </a:cxn>
                    <a:cxn ang="0">
                      <a:pos x="82" y="66"/>
                    </a:cxn>
                    <a:cxn ang="0">
                      <a:pos x="82" y="72"/>
                    </a:cxn>
                    <a:cxn ang="0">
                      <a:pos x="82" y="80"/>
                    </a:cxn>
                    <a:cxn ang="0">
                      <a:pos x="80" y="80"/>
                    </a:cxn>
                    <a:cxn ang="0">
                      <a:pos x="74" y="82"/>
                    </a:cxn>
                    <a:cxn ang="0">
                      <a:pos x="68" y="80"/>
                    </a:cxn>
                    <a:cxn ang="0">
                      <a:pos x="62" y="78"/>
                    </a:cxn>
                    <a:cxn ang="0">
                      <a:pos x="56" y="76"/>
                    </a:cxn>
                    <a:cxn ang="0">
                      <a:pos x="50" y="74"/>
                    </a:cxn>
                    <a:cxn ang="0">
                      <a:pos x="38" y="74"/>
                    </a:cxn>
                    <a:cxn ang="0">
                      <a:pos x="26" y="76"/>
                    </a:cxn>
                    <a:cxn ang="0">
                      <a:pos x="18" y="78"/>
                    </a:cxn>
                    <a:cxn ang="0">
                      <a:pos x="6" y="78"/>
                    </a:cxn>
                  </a:cxnLst>
                  <a:rect l="0" t="0" r="r" b="b"/>
                  <a:pathLst>
                    <a:path w="82" h="82">
                      <a:moveTo>
                        <a:pt x="6" y="78"/>
                      </a:moveTo>
                      <a:lnTo>
                        <a:pt x="4" y="74"/>
                      </a:lnTo>
                      <a:lnTo>
                        <a:pt x="4" y="68"/>
                      </a:lnTo>
                      <a:lnTo>
                        <a:pt x="4" y="62"/>
                      </a:lnTo>
                      <a:lnTo>
                        <a:pt x="16" y="62"/>
                      </a:lnTo>
                      <a:lnTo>
                        <a:pt x="28" y="60"/>
                      </a:lnTo>
                      <a:lnTo>
                        <a:pt x="28" y="58"/>
                      </a:lnTo>
                      <a:lnTo>
                        <a:pt x="34" y="60"/>
                      </a:lnTo>
                      <a:lnTo>
                        <a:pt x="42" y="62"/>
                      </a:lnTo>
                      <a:lnTo>
                        <a:pt x="46" y="60"/>
                      </a:lnTo>
                      <a:lnTo>
                        <a:pt x="50" y="58"/>
                      </a:lnTo>
                      <a:lnTo>
                        <a:pt x="38" y="56"/>
                      </a:lnTo>
                      <a:lnTo>
                        <a:pt x="32" y="54"/>
                      </a:lnTo>
                      <a:lnTo>
                        <a:pt x="30" y="50"/>
                      </a:lnTo>
                      <a:lnTo>
                        <a:pt x="26" y="52"/>
                      </a:lnTo>
                      <a:lnTo>
                        <a:pt x="24" y="54"/>
                      </a:lnTo>
                      <a:lnTo>
                        <a:pt x="22" y="56"/>
                      </a:lnTo>
                      <a:lnTo>
                        <a:pt x="18" y="58"/>
                      </a:lnTo>
                      <a:lnTo>
                        <a:pt x="6" y="56"/>
                      </a:lnTo>
                      <a:lnTo>
                        <a:pt x="6" y="52"/>
                      </a:lnTo>
                      <a:lnTo>
                        <a:pt x="8" y="46"/>
                      </a:lnTo>
                      <a:lnTo>
                        <a:pt x="6" y="40"/>
                      </a:lnTo>
                      <a:lnTo>
                        <a:pt x="4" y="36"/>
                      </a:lnTo>
                      <a:lnTo>
                        <a:pt x="2" y="32"/>
                      </a:lnTo>
                      <a:lnTo>
                        <a:pt x="0" y="30"/>
                      </a:lnTo>
                      <a:lnTo>
                        <a:pt x="2" y="24"/>
                      </a:lnTo>
                      <a:lnTo>
                        <a:pt x="4" y="16"/>
                      </a:lnTo>
                      <a:lnTo>
                        <a:pt x="10" y="4"/>
                      </a:lnTo>
                      <a:lnTo>
                        <a:pt x="14" y="4"/>
                      </a:lnTo>
                      <a:lnTo>
                        <a:pt x="16" y="4"/>
                      </a:lnTo>
                      <a:lnTo>
                        <a:pt x="20" y="4"/>
                      </a:lnTo>
                      <a:lnTo>
                        <a:pt x="22" y="2"/>
                      </a:lnTo>
                      <a:lnTo>
                        <a:pt x="26" y="0"/>
                      </a:lnTo>
                      <a:lnTo>
                        <a:pt x="30" y="0"/>
                      </a:lnTo>
                      <a:lnTo>
                        <a:pt x="38" y="2"/>
                      </a:lnTo>
                      <a:lnTo>
                        <a:pt x="46" y="6"/>
                      </a:lnTo>
                      <a:lnTo>
                        <a:pt x="52" y="8"/>
                      </a:lnTo>
                      <a:lnTo>
                        <a:pt x="54" y="14"/>
                      </a:lnTo>
                      <a:lnTo>
                        <a:pt x="64" y="28"/>
                      </a:lnTo>
                      <a:lnTo>
                        <a:pt x="68" y="32"/>
                      </a:lnTo>
                      <a:lnTo>
                        <a:pt x="74" y="36"/>
                      </a:lnTo>
                      <a:lnTo>
                        <a:pt x="72" y="36"/>
                      </a:lnTo>
                      <a:lnTo>
                        <a:pt x="76" y="48"/>
                      </a:lnTo>
                      <a:lnTo>
                        <a:pt x="80" y="58"/>
                      </a:lnTo>
                      <a:lnTo>
                        <a:pt x="82" y="66"/>
                      </a:lnTo>
                      <a:lnTo>
                        <a:pt x="82" y="72"/>
                      </a:lnTo>
                      <a:lnTo>
                        <a:pt x="82" y="80"/>
                      </a:lnTo>
                      <a:lnTo>
                        <a:pt x="80" y="80"/>
                      </a:lnTo>
                      <a:lnTo>
                        <a:pt x="74" y="82"/>
                      </a:lnTo>
                      <a:lnTo>
                        <a:pt x="68" y="80"/>
                      </a:lnTo>
                      <a:lnTo>
                        <a:pt x="62" y="78"/>
                      </a:lnTo>
                      <a:lnTo>
                        <a:pt x="56" y="76"/>
                      </a:lnTo>
                      <a:lnTo>
                        <a:pt x="50" y="74"/>
                      </a:lnTo>
                      <a:lnTo>
                        <a:pt x="38" y="74"/>
                      </a:lnTo>
                      <a:lnTo>
                        <a:pt x="26" y="76"/>
                      </a:lnTo>
                      <a:lnTo>
                        <a:pt x="18" y="78"/>
                      </a:lnTo>
                      <a:lnTo>
                        <a:pt x="6" y="7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6" name="Freeform 136">
                  <a:extLst>
                    <a:ext uri="{FF2B5EF4-FFF2-40B4-BE49-F238E27FC236}">
                      <a16:creationId xmlns:a16="http://schemas.microsoft.com/office/drawing/2014/main" id="{B89B7BCC-414E-4CAA-8770-E85FA6574E4D}"/>
                    </a:ext>
                  </a:extLst>
                </p:cNvPr>
                <p:cNvSpPr>
                  <a:spLocks/>
                </p:cNvSpPr>
                <p:nvPr/>
              </p:nvSpPr>
              <p:spPr bwMode="ltGray">
                <a:xfrm>
                  <a:off x="2427" y="1910"/>
                  <a:ext cx="44" cy="24"/>
                </a:xfrm>
                <a:custGeom>
                  <a:avLst/>
                  <a:gdLst/>
                  <a:ahLst/>
                  <a:cxnLst>
                    <a:cxn ang="0">
                      <a:pos x="0" y="4"/>
                    </a:cxn>
                    <a:cxn ang="0">
                      <a:pos x="12" y="4"/>
                    </a:cxn>
                    <a:cxn ang="0">
                      <a:pos x="20" y="2"/>
                    </a:cxn>
                    <a:cxn ang="0">
                      <a:pos x="32" y="0"/>
                    </a:cxn>
                    <a:cxn ang="0">
                      <a:pos x="44" y="0"/>
                    </a:cxn>
                    <a:cxn ang="0">
                      <a:pos x="44" y="4"/>
                    </a:cxn>
                    <a:cxn ang="0">
                      <a:pos x="44" y="8"/>
                    </a:cxn>
                    <a:cxn ang="0">
                      <a:pos x="40" y="8"/>
                    </a:cxn>
                    <a:cxn ang="0">
                      <a:pos x="42" y="12"/>
                    </a:cxn>
                    <a:cxn ang="0">
                      <a:pos x="44" y="12"/>
                    </a:cxn>
                    <a:cxn ang="0">
                      <a:pos x="44" y="16"/>
                    </a:cxn>
                    <a:cxn ang="0">
                      <a:pos x="38" y="18"/>
                    </a:cxn>
                    <a:cxn ang="0">
                      <a:pos x="34" y="20"/>
                    </a:cxn>
                    <a:cxn ang="0">
                      <a:pos x="30" y="22"/>
                    </a:cxn>
                    <a:cxn ang="0">
                      <a:pos x="26" y="24"/>
                    </a:cxn>
                    <a:cxn ang="0">
                      <a:pos x="20" y="16"/>
                    </a:cxn>
                    <a:cxn ang="0">
                      <a:pos x="18" y="14"/>
                    </a:cxn>
                    <a:cxn ang="0">
                      <a:pos x="16" y="12"/>
                    </a:cxn>
                    <a:cxn ang="0">
                      <a:pos x="8" y="8"/>
                    </a:cxn>
                    <a:cxn ang="0">
                      <a:pos x="0" y="4"/>
                    </a:cxn>
                  </a:cxnLst>
                  <a:rect l="0" t="0" r="r" b="b"/>
                  <a:pathLst>
                    <a:path w="44" h="24">
                      <a:moveTo>
                        <a:pt x="0" y="4"/>
                      </a:moveTo>
                      <a:lnTo>
                        <a:pt x="12" y="4"/>
                      </a:lnTo>
                      <a:lnTo>
                        <a:pt x="20" y="2"/>
                      </a:lnTo>
                      <a:lnTo>
                        <a:pt x="32" y="0"/>
                      </a:lnTo>
                      <a:lnTo>
                        <a:pt x="44" y="0"/>
                      </a:lnTo>
                      <a:lnTo>
                        <a:pt x="44" y="4"/>
                      </a:lnTo>
                      <a:lnTo>
                        <a:pt x="44" y="8"/>
                      </a:lnTo>
                      <a:lnTo>
                        <a:pt x="40" y="8"/>
                      </a:lnTo>
                      <a:lnTo>
                        <a:pt x="42" y="12"/>
                      </a:lnTo>
                      <a:lnTo>
                        <a:pt x="44" y="12"/>
                      </a:lnTo>
                      <a:lnTo>
                        <a:pt x="44" y="16"/>
                      </a:lnTo>
                      <a:lnTo>
                        <a:pt x="38" y="18"/>
                      </a:lnTo>
                      <a:lnTo>
                        <a:pt x="34" y="20"/>
                      </a:lnTo>
                      <a:lnTo>
                        <a:pt x="30" y="22"/>
                      </a:lnTo>
                      <a:lnTo>
                        <a:pt x="26" y="24"/>
                      </a:lnTo>
                      <a:lnTo>
                        <a:pt x="20" y="16"/>
                      </a:lnTo>
                      <a:lnTo>
                        <a:pt x="18" y="14"/>
                      </a:lnTo>
                      <a:lnTo>
                        <a:pt x="16" y="12"/>
                      </a:lnTo>
                      <a:lnTo>
                        <a:pt x="8" y="8"/>
                      </a:lnTo>
                      <a:lnTo>
                        <a:pt x="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7" name="Freeform 137">
                  <a:extLst>
                    <a:ext uri="{FF2B5EF4-FFF2-40B4-BE49-F238E27FC236}">
                      <a16:creationId xmlns:a16="http://schemas.microsoft.com/office/drawing/2014/main" id="{B3BF1914-94F8-4330-BB84-E3E68F843CF7}"/>
                    </a:ext>
                  </a:extLst>
                </p:cNvPr>
                <p:cNvSpPr>
                  <a:spLocks/>
                </p:cNvSpPr>
                <p:nvPr/>
              </p:nvSpPr>
              <p:spPr bwMode="ltGray">
                <a:xfrm>
                  <a:off x="2453" y="1910"/>
                  <a:ext cx="110" cy="96"/>
                </a:xfrm>
                <a:custGeom>
                  <a:avLst/>
                  <a:gdLst/>
                  <a:ahLst/>
                  <a:cxnLst>
                    <a:cxn ang="0">
                      <a:pos x="32" y="60"/>
                    </a:cxn>
                    <a:cxn ang="0">
                      <a:pos x="44" y="48"/>
                    </a:cxn>
                    <a:cxn ang="0">
                      <a:pos x="56" y="48"/>
                    </a:cxn>
                    <a:cxn ang="0">
                      <a:pos x="62" y="54"/>
                    </a:cxn>
                    <a:cxn ang="0">
                      <a:pos x="66" y="68"/>
                    </a:cxn>
                    <a:cxn ang="0">
                      <a:pos x="74" y="76"/>
                    </a:cxn>
                    <a:cxn ang="0">
                      <a:pos x="84" y="78"/>
                    </a:cxn>
                    <a:cxn ang="0">
                      <a:pos x="86" y="96"/>
                    </a:cxn>
                    <a:cxn ang="0">
                      <a:pos x="96" y="96"/>
                    </a:cxn>
                    <a:cxn ang="0">
                      <a:pos x="102" y="96"/>
                    </a:cxn>
                    <a:cxn ang="0">
                      <a:pos x="106" y="84"/>
                    </a:cxn>
                    <a:cxn ang="0">
                      <a:pos x="104" y="80"/>
                    </a:cxn>
                    <a:cxn ang="0">
                      <a:pos x="102" y="76"/>
                    </a:cxn>
                    <a:cxn ang="0">
                      <a:pos x="110" y="72"/>
                    </a:cxn>
                    <a:cxn ang="0">
                      <a:pos x="106" y="64"/>
                    </a:cxn>
                    <a:cxn ang="0">
                      <a:pos x="106" y="46"/>
                    </a:cxn>
                    <a:cxn ang="0">
                      <a:pos x="110" y="44"/>
                    </a:cxn>
                    <a:cxn ang="0">
                      <a:pos x="102" y="40"/>
                    </a:cxn>
                    <a:cxn ang="0">
                      <a:pos x="94" y="14"/>
                    </a:cxn>
                    <a:cxn ang="0">
                      <a:pos x="84" y="6"/>
                    </a:cxn>
                    <a:cxn ang="0">
                      <a:pos x="80" y="10"/>
                    </a:cxn>
                    <a:cxn ang="0">
                      <a:pos x="60" y="8"/>
                    </a:cxn>
                    <a:cxn ang="0">
                      <a:pos x="48" y="6"/>
                    </a:cxn>
                    <a:cxn ang="0">
                      <a:pos x="36" y="6"/>
                    </a:cxn>
                    <a:cxn ang="0">
                      <a:pos x="24" y="2"/>
                    </a:cxn>
                    <a:cxn ang="0">
                      <a:pos x="18" y="4"/>
                    </a:cxn>
                    <a:cxn ang="0">
                      <a:pos x="14" y="8"/>
                    </a:cxn>
                    <a:cxn ang="0">
                      <a:pos x="18" y="12"/>
                    </a:cxn>
                    <a:cxn ang="0">
                      <a:pos x="12" y="18"/>
                    </a:cxn>
                    <a:cxn ang="0">
                      <a:pos x="4" y="22"/>
                    </a:cxn>
                    <a:cxn ang="0">
                      <a:pos x="16" y="42"/>
                    </a:cxn>
                    <a:cxn ang="0">
                      <a:pos x="28" y="66"/>
                    </a:cxn>
                  </a:cxnLst>
                  <a:rect l="0" t="0" r="r" b="b"/>
                  <a:pathLst>
                    <a:path w="110" h="96">
                      <a:moveTo>
                        <a:pt x="28" y="66"/>
                      </a:moveTo>
                      <a:lnTo>
                        <a:pt x="32" y="60"/>
                      </a:lnTo>
                      <a:lnTo>
                        <a:pt x="38" y="54"/>
                      </a:lnTo>
                      <a:lnTo>
                        <a:pt x="44" y="48"/>
                      </a:lnTo>
                      <a:lnTo>
                        <a:pt x="50" y="46"/>
                      </a:lnTo>
                      <a:lnTo>
                        <a:pt x="56" y="48"/>
                      </a:lnTo>
                      <a:lnTo>
                        <a:pt x="60" y="50"/>
                      </a:lnTo>
                      <a:lnTo>
                        <a:pt x="62" y="54"/>
                      </a:lnTo>
                      <a:lnTo>
                        <a:pt x="64" y="60"/>
                      </a:lnTo>
                      <a:lnTo>
                        <a:pt x="66" y="68"/>
                      </a:lnTo>
                      <a:lnTo>
                        <a:pt x="70" y="78"/>
                      </a:lnTo>
                      <a:lnTo>
                        <a:pt x="74" y="76"/>
                      </a:lnTo>
                      <a:lnTo>
                        <a:pt x="76" y="74"/>
                      </a:lnTo>
                      <a:lnTo>
                        <a:pt x="84" y="78"/>
                      </a:lnTo>
                      <a:lnTo>
                        <a:pt x="84" y="90"/>
                      </a:lnTo>
                      <a:lnTo>
                        <a:pt x="86" y="96"/>
                      </a:lnTo>
                      <a:lnTo>
                        <a:pt x="90" y="96"/>
                      </a:lnTo>
                      <a:lnTo>
                        <a:pt x="96" y="96"/>
                      </a:lnTo>
                      <a:lnTo>
                        <a:pt x="100" y="96"/>
                      </a:lnTo>
                      <a:lnTo>
                        <a:pt x="102" y="96"/>
                      </a:lnTo>
                      <a:lnTo>
                        <a:pt x="104" y="92"/>
                      </a:lnTo>
                      <a:lnTo>
                        <a:pt x="106" y="84"/>
                      </a:lnTo>
                      <a:lnTo>
                        <a:pt x="106" y="82"/>
                      </a:lnTo>
                      <a:lnTo>
                        <a:pt x="104" y="80"/>
                      </a:lnTo>
                      <a:lnTo>
                        <a:pt x="102" y="78"/>
                      </a:lnTo>
                      <a:lnTo>
                        <a:pt x="102" y="76"/>
                      </a:lnTo>
                      <a:lnTo>
                        <a:pt x="106" y="74"/>
                      </a:lnTo>
                      <a:lnTo>
                        <a:pt x="110" y="72"/>
                      </a:lnTo>
                      <a:lnTo>
                        <a:pt x="108" y="68"/>
                      </a:lnTo>
                      <a:lnTo>
                        <a:pt x="106" y="64"/>
                      </a:lnTo>
                      <a:lnTo>
                        <a:pt x="104" y="52"/>
                      </a:lnTo>
                      <a:lnTo>
                        <a:pt x="106" y="46"/>
                      </a:lnTo>
                      <a:lnTo>
                        <a:pt x="106" y="44"/>
                      </a:lnTo>
                      <a:lnTo>
                        <a:pt x="110" y="44"/>
                      </a:lnTo>
                      <a:lnTo>
                        <a:pt x="104" y="42"/>
                      </a:lnTo>
                      <a:lnTo>
                        <a:pt x="102" y="40"/>
                      </a:lnTo>
                      <a:lnTo>
                        <a:pt x="98" y="26"/>
                      </a:lnTo>
                      <a:lnTo>
                        <a:pt x="94" y="14"/>
                      </a:lnTo>
                      <a:lnTo>
                        <a:pt x="90" y="8"/>
                      </a:lnTo>
                      <a:lnTo>
                        <a:pt x="84" y="6"/>
                      </a:lnTo>
                      <a:lnTo>
                        <a:pt x="82" y="8"/>
                      </a:lnTo>
                      <a:lnTo>
                        <a:pt x="80" y="10"/>
                      </a:lnTo>
                      <a:lnTo>
                        <a:pt x="74" y="10"/>
                      </a:lnTo>
                      <a:lnTo>
                        <a:pt x="60" y="8"/>
                      </a:lnTo>
                      <a:lnTo>
                        <a:pt x="50" y="6"/>
                      </a:lnTo>
                      <a:lnTo>
                        <a:pt x="48" y="6"/>
                      </a:lnTo>
                      <a:lnTo>
                        <a:pt x="42" y="8"/>
                      </a:lnTo>
                      <a:lnTo>
                        <a:pt x="36" y="6"/>
                      </a:lnTo>
                      <a:lnTo>
                        <a:pt x="30" y="4"/>
                      </a:lnTo>
                      <a:lnTo>
                        <a:pt x="24" y="2"/>
                      </a:lnTo>
                      <a:lnTo>
                        <a:pt x="18" y="0"/>
                      </a:lnTo>
                      <a:lnTo>
                        <a:pt x="18" y="4"/>
                      </a:lnTo>
                      <a:lnTo>
                        <a:pt x="18" y="8"/>
                      </a:lnTo>
                      <a:lnTo>
                        <a:pt x="14" y="8"/>
                      </a:lnTo>
                      <a:lnTo>
                        <a:pt x="16" y="12"/>
                      </a:lnTo>
                      <a:lnTo>
                        <a:pt x="18" y="12"/>
                      </a:lnTo>
                      <a:lnTo>
                        <a:pt x="18" y="16"/>
                      </a:lnTo>
                      <a:lnTo>
                        <a:pt x="12" y="18"/>
                      </a:lnTo>
                      <a:lnTo>
                        <a:pt x="8" y="20"/>
                      </a:lnTo>
                      <a:lnTo>
                        <a:pt x="4" y="22"/>
                      </a:lnTo>
                      <a:lnTo>
                        <a:pt x="0" y="24"/>
                      </a:lnTo>
                      <a:lnTo>
                        <a:pt x="16" y="42"/>
                      </a:lnTo>
                      <a:lnTo>
                        <a:pt x="22" y="52"/>
                      </a:lnTo>
                      <a:lnTo>
                        <a:pt x="28" y="6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8" name="Freeform 138">
                  <a:extLst>
                    <a:ext uri="{FF2B5EF4-FFF2-40B4-BE49-F238E27FC236}">
                      <a16:creationId xmlns:a16="http://schemas.microsoft.com/office/drawing/2014/main" id="{3589BE18-4784-4A68-BC8E-D057CBDB4E11}"/>
                    </a:ext>
                  </a:extLst>
                </p:cNvPr>
                <p:cNvSpPr>
                  <a:spLocks/>
                </p:cNvSpPr>
                <p:nvPr/>
              </p:nvSpPr>
              <p:spPr bwMode="ltGray">
                <a:xfrm>
                  <a:off x="2481" y="1956"/>
                  <a:ext cx="42" cy="56"/>
                </a:xfrm>
                <a:custGeom>
                  <a:avLst/>
                  <a:gdLst/>
                  <a:ahLst/>
                  <a:cxnLst>
                    <a:cxn ang="0">
                      <a:pos x="24" y="56"/>
                    </a:cxn>
                    <a:cxn ang="0">
                      <a:pos x="18" y="50"/>
                    </a:cxn>
                    <a:cxn ang="0">
                      <a:pos x="12" y="46"/>
                    </a:cxn>
                    <a:cxn ang="0">
                      <a:pos x="6" y="38"/>
                    </a:cxn>
                    <a:cxn ang="0">
                      <a:pos x="2" y="30"/>
                    </a:cxn>
                    <a:cxn ang="0">
                      <a:pos x="0" y="20"/>
                    </a:cxn>
                    <a:cxn ang="0">
                      <a:pos x="4" y="14"/>
                    </a:cxn>
                    <a:cxn ang="0">
                      <a:pos x="10" y="8"/>
                    </a:cxn>
                    <a:cxn ang="0">
                      <a:pos x="16" y="2"/>
                    </a:cxn>
                    <a:cxn ang="0">
                      <a:pos x="22" y="0"/>
                    </a:cxn>
                    <a:cxn ang="0">
                      <a:pos x="28" y="2"/>
                    </a:cxn>
                    <a:cxn ang="0">
                      <a:pos x="32" y="4"/>
                    </a:cxn>
                    <a:cxn ang="0">
                      <a:pos x="34" y="8"/>
                    </a:cxn>
                    <a:cxn ang="0">
                      <a:pos x="36" y="14"/>
                    </a:cxn>
                    <a:cxn ang="0">
                      <a:pos x="38" y="22"/>
                    </a:cxn>
                    <a:cxn ang="0">
                      <a:pos x="42" y="32"/>
                    </a:cxn>
                    <a:cxn ang="0">
                      <a:pos x="40" y="36"/>
                    </a:cxn>
                    <a:cxn ang="0">
                      <a:pos x="38" y="42"/>
                    </a:cxn>
                    <a:cxn ang="0">
                      <a:pos x="34" y="48"/>
                    </a:cxn>
                    <a:cxn ang="0">
                      <a:pos x="28" y="52"/>
                    </a:cxn>
                    <a:cxn ang="0">
                      <a:pos x="24" y="56"/>
                    </a:cxn>
                  </a:cxnLst>
                  <a:rect l="0" t="0" r="r" b="b"/>
                  <a:pathLst>
                    <a:path w="42" h="56">
                      <a:moveTo>
                        <a:pt x="24" y="56"/>
                      </a:moveTo>
                      <a:lnTo>
                        <a:pt x="18" y="50"/>
                      </a:lnTo>
                      <a:lnTo>
                        <a:pt x="12" y="46"/>
                      </a:lnTo>
                      <a:lnTo>
                        <a:pt x="6" y="38"/>
                      </a:lnTo>
                      <a:lnTo>
                        <a:pt x="2" y="30"/>
                      </a:lnTo>
                      <a:lnTo>
                        <a:pt x="0" y="20"/>
                      </a:lnTo>
                      <a:lnTo>
                        <a:pt x="4" y="14"/>
                      </a:lnTo>
                      <a:lnTo>
                        <a:pt x="10" y="8"/>
                      </a:lnTo>
                      <a:lnTo>
                        <a:pt x="16" y="2"/>
                      </a:lnTo>
                      <a:lnTo>
                        <a:pt x="22" y="0"/>
                      </a:lnTo>
                      <a:lnTo>
                        <a:pt x="28" y="2"/>
                      </a:lnTo>
                      <a:lnTo>
                        <a:pt x="32" y="4"/>
                      </a:lnTo>
                      <a:lnTo>
                        <a:pt x="34" y="8"/>
                      </a:lnTo>
                      <a:lnTo>
                        <a:pt x="36" y="14"/>
                      </a:lnTo>
                      <a:lnTo>
                        <a:pt x="38" y="22"/>
                      </a:lnTo>
                      <a:lnTo>
                        <a:pt x="42" y="32"/>
                      </a:lnTo>
                      <a:lnTo>
                        <a:pt x="40" y="36"/>
                      </a:lnTo>
                      <a:lnTo>
                        <a:pt x="38" y="42"/>
                      </a:lnTo>
                      <a:lnTo>
                        <a:pt x="34" y="48"/>
                      </a:lnTo>
                      <a:lnTo>
                        <a:pt x="28" y="52"/>
                      </a:lnTo>
                      <a:lnTo>
                        <a:pt x="24"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09" name="Freeform 139">
                  <a:extLst>
                    <a:ext uri="{FF2B5EF4-FFF2-40B4-BE49-F238E27FC236}">
                      <a16:creationId xmlns:a16="http://schemas.microsoft.com/office/drawing/2014/main" id="{63FF40DA-9060-4EF5-ABB8-DA27E34D86FA}"/>
                    </a:ext>
                  </a:extLst>
                </p:cNvPr>
                <p:cNvSpPr>
                  <a:spLocks/>
                </p:cNvSpPr>
                <p:nvPr/>
              </p:nvSpPr>
              <p:spPr bwMode="ltGray">
                <a:xfrm>
                  <a:off x="2505" y="1984"/>
                  <a:ext cx="64" cy="72"/>
                </a:xfrm>
                <a:custGeom>
                  <a:avLst/>
                  <a:gdLst/>
                  <a:ahLst/>
                  <a:cxnLst>
                    <a:cxn ang="0">
                      <a:pos x="62" y="72"/>
                    </a:cxn>
                    <a:cxn ang="0">
                      <a:pos x="54" y="70"/>
                    </a:cxn>
                    <a:cxn ang="0">
                      <a:pos x="50" y="66"/>
                    </a:cxn>
                    <a:cxn ang="0">
                      <a:pos x="40" y="56"/>
                    </a:cxn>
                    <a:cxn ang="0">
                      <a:pos x="20" y="44"/>
                    </a:cxn>
                    <a:cxn ang="0">
                      <a:pos x="0" y="28"/>
                    </a:cxn>
                    <a:cxn ang="0">
                      <a:pos x="2" y="26"/>
                    </a:cxn>
                    <a:cxn ang="0">
                      <a:pos x="4" y="24"/>
                    </a:cxn>
                    <a:cxn ang="0">
                      <a:pos x="10" y="20"/>
                    </a:cxn>
                    <a:cxn ang="0">
                      <a:pos x="14" y="14"/>
                    </a:cxn>
                    <a:cxn ang="0">
                      <a:pos x="16" y="8"/>
                    </a:cxn>
                    <a:cxn ang="0">
                      <a:pos x="18" y="4"/>
                    </a:cxn>
                    <a:cxn ang="0">
                      <a:pos x="22" y="2"/>
                    </a:cxn>
                    <a:cxn ang="0">
                      <a:pos x="24" y="0"/>
                    </a:cxn>
                    <a:cxn ang="0">
                      <a:pos x="32" y="4"/>
                    </a:cxn>
                    <a:cxn ang="0">
                      <a:pos x="32" y="16"/>
                    </a:cxn>
                    <a:cxn ang="0">
                      <a:pos x="34" y="22"/>
                    </a:cxn>
                    <a:cxn ang="0">
                      <a:pos x="38" y="22"/>
                    </a:cxn>
                    <a:cxn ang="0">
                      <a:pos x="44" y="22"/>
                    </a:cxn>
                    <a:cxn ang="0">
                      <a:pos x="50" y="22"/>
                    </a:cxn>
                    <a:cxn ang="0">
                      <a:pos x="50" y="24"/>
                    </a:cxn>
                    <a:cxn ang="0">
                      <a:pos x="50" y="28"/>
                    </a:cxn>
                    <a:cxn ang="0">
                      <a:pos x="50" y="34"/>
                    </a:cxn>
                    <a:cxn ang="0">
                      <a:pos x="50" y="38"/>
                    </a:cxn>
                    <a:cxn ang="0">
                      <a:pos x="50" y="42"/>
                    </a:cxn>
                    <a:cxn ang="0">
                      <a:pos x="56" y="46"/>
                    </a:cxn>
                    <a:cxn ang="0">
                      <a:pos x="62" y="48"/>
                    </a:cxn>
                    <a:cxn ang="0">
                      <a:pos x="64" y="52"/>
                    </a:cxn>
                    <a:cxn ang="0">
                      <a:pos x="64" y="54"/>
                    </a:cxn>
                    <a:cxn ang="0">
                      <a:pos x="62" y="70"/>
                    </a:cxn>
                    <a:cxn ang="0">
                      <a:pos x="62" y="72"/>
                    </a:cxn>
                  </a:cxnLst>
                  <a:rect l="0" t="0" r="r" b="b"/>
                  <a:pathLst>
                    <a:path w="64" h="72">
                      <a:moveTo>
                        <a:pt x="62" y="72"/>
                      </a:moveTo>
                      <a:lnTo>
                        <a:pt x="54" y="70"/>
                      </a:lnTo>
                      <a:lnTo>
                        <a:pt x="50" y="66"/>
                      </a:lnTo>
                      <a:lnTo>
                        <a:pt x="40" y="56"/>
                      </a:lnTo>
                      <a:lnTo>
                        <a:pt x="20" y="44"/>
                      </a:lnTo>
                      <a:lnTo>
                        <a:pt x="0" y="28"/>
                      </a:lnTo>
                      <a:lnTo>
                        <a:pt x="2" y="26"/>
                      </a:lnTo>
                      <a:lnTo>
                        <a:pt x="4" y="24"/>
                      </a:lnTo>
                      <a:lnTo>
                        <a:pt x="10" y="20"/>
                      </a:lnTo>
                      <a:lnTo>
                        <a:pt x="14" y="14"/>
                      </a:lnTo>
                      <a:lnTo>
                        <a:pt x="16" y="8"/>
                      </a:lnTo>
                      <a:lnTo>
                        <a:pt x="18" y="4"/>
                      </a:lnTo>
                      <a:lnTo>
                        <a:pt x="22" y="2"/>
                      </a:lnTo>
                      <a:lnTo>
                        <a:pt x="24" y="0"/>
                      </a:lnTo>
                      <a:lnTo>
                        <a:pt x="32" y="4"/>
                      </a:lnTo>
                      <a:lnTo>
                        <a:pt x="32" y="16"/>
                      </a:lnTo>
                      <a:lnTo>
                        <a:pt x="34" y="22"/>
                      </a:lnTo>
                      <a:lnTo>
                        <a:pt x="38" y="22"/>
                      </a:lnTo>
                      <a:lnTo>
                        <a:pt x="44" y="22"/>
                      </a:lnTo>
                      <a:lnTo>
                        <a:pt x="50" y="22"/>
                      </a:lnTo>
                      <a:lnTo>
                        <a:pt x="50" y="24"/>
                      </a:lnTo>
                      <a:lnTo>
                        <a:pt x="50" y="28"/>
                      </a:lnTo>
                      <a:lnTo>
                        <a:pt x="50" y="34"/>
                      </a:lnTo>
                      <a:lnTo>
                        <a:pt x="50" y="38"/>
                      </a:lnTo>
                      <a:lnTo>
                        <a:pt x="50" y="42"/>
                      </a:lnTo>
                      <a:lnTo>
                        <a:pt x="56" y="46"/>
                      </a:lnTo>
                      <a:lnTo>
                        <a:pt x="62" y="48"/>
                      </a:lnTo>
                      <a:lnTo>
                        <a:pt x="64" y="52"/>
                      </a:lnTo>
                      <a:lnTo>
                        <a:pt x="64" y="54"/>
                      </a:lnTo>
                      <a:lnTo>
                        <a:pt x="62" y="70"/>
                      </a:lnTo>
                      <a:lnTo>
                        <a:pt x="62" y="7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0" name="Freeform 140">
                  <a:extLst>
                    <a:ext uri="{FF2B5EF4-FFF2-40B4-BE49-F238E27FC236}">
                      <a16:creationId xmlns:a16="http://schemas.microsoft.com/office/drawing/2014/main" id="{1E488777-23A1-46D4-B18C-ECD82F109488}"/>
                    </a:ext>
                  </a:extLst>
                </p:cNvPr>
                <p:cNvSpPr>
                  <a:spLocks/>
                </p:cNvSpPr>
                <p:nvPr/>
              </p:nvSpPr>
              <p:spPr bwMode="ltGray">
                <a:xfrm>
                  <a:off x="2597" y="1866"/>
                  <a:ext cx="122" cy="98"/>
                </a:xfrm>
                <a:custGeom>
                  <a:avLst/>
                  <a:gdLst/>
                  <a:ahLst/>
                  <a:cxnLst>
                    <a:cxn ang="0">
                      <a:pos x="122" y="48"/>
                    </a:cxn>
                    <a:cxn ang="0">
                      <a:pos x="120" y="44"/>
                    </a:cxn>
                    <a:cxn ang="0">
                      <a:pos x="114" y="42"/>
                    </a:cxn>
                    <a:cxn ang="0">
                      <a:pos x="108" y="42"/>
                    </a:cxn>
                    <a:cxn ang="0">
                      <a:pos x="104" y="38"/>
                    </a:cxn>
                    <a:cxn ang="0">
                      <a:pos x="104" y="34"/>
                    </a:cxn>
                    <a:cxn ang="0">
                      <a:pos x="104" y="30"/>
                    </a:cxn>
                    <a:cxn ang="0">
                      <a:pos x="104" y="26"/>
                    </a:cxn>
                    <a:cxn ang="0">
                      <a:pos x="102" y="22"/>
                    </a:cxn>
                    <a:cxn ang="0">
                      <a:pos x="98" y="18"/>
                    </a:cxn>
                    <a:cxn ang="0">
                      <a:pos x="94" y="16"/>
                    </a:cxn>
                    <a:cxn ang="0">
                      <a:pos x="90" y="10"/>
                    </a:cxn>
                    <a:cxn ang="0">
                      <a:pos x="90" y="0"/>
                    </a:cxn>
                    <a:cxn ang="0">
                      <a:pos x="68" y="6"/>
                    </a:cxn>
                    <a:cxn ang="0">
                      <a:pos x="46" y="14"/>
                    </a:cxn>
                    <a:cxn ang="0">
                      <a:pos x="42" y="16"/>
                    </a:cxn>
                    <a:cxn ang="0">
                      <a:pos x="40" y="18"/>
                    </a:cxn>
                    <a:cxn ang="0">
                      <a:pos x="38" y="24"/>
                    </a:cxn>
                    <a:cxn ang="0">
                      <a:pos x="34" y="30"/>
                    </a:cxn>
                    <a:cxn ang="0">
                      <a:pos x="32" y="30"/>
                    </a:cxn>
                    <a:cxn ang="0">
                      <a:pos x="28" y="30"/>
                    </a:cxn>
                    <a:cxn ang="0">
                      <a:pos x="20" y="30"/>
                    </a:cxn>
                    <a:cxn ang="0">
                      <a:pos x="20" y="40"/>
                    </a:cxn>
                    <a:cxn ang="0">
                      <a:pos x="20" y="46"/>
                    </a:cxn>
                    <a:cxn ang="0">
                      <a:pos x="18" y="50"/>
                    </a:cxn>
                    <a:cxn ang="0">
                      <a:pos x="12" y="54"/>
                    </a:cxn>
                    <a:cxn ang="0">
                      <a:pos x="6" y="58"/>
                    </a:cxn>
                    <a:cxn ang="0">
                      <a:pos x="4" y="62"/>
                    </a:cxn>
                    <a:cxn ang="0">
                      <a:pos x="4" y="66"/>
                    </a:cxn>
                    <a:cxn ang="0">
                      <a:pos x="2" y="74"/>
                    </a:cxn>
                    <a:cxn ang="0">
                      <a:pos x="0" y="80"/>
                    </a:cxn>
                    <a:cxn ang="0">
                      <a:pos x="4" y="84"/>
                    </a:cxn>
                    <a:cxn ang="0">
                      <a:pos x="8" y="90"/>
                    </a:cxn>
                    <a:cxn ang="0">
                      <a:pos x="12" y="94"/>
                    </a:cxn>
                    <a:cxn ang="0">
                      <a:pos x="18" y="96"/>
                    </a:cxn>
                    <a:cxn ang="0">
                      <a:pos x="22" y="96"/>
                    </a:cxn>
                    <a:cxn ang="0">
                      <a:pos x="24" y="94"/>
                    </a:cxn>
                    <a:cxn ang="0">
                      <a:pos x="28" y="92"/>
                    </a:cxn>
                    <a:cxn ang="0">
                      <a:pos x="32" y="92"/>
                    </a:cxn>
                    <a:cxn ang="0">
                      <a:pos x="36" y="92"/>
                    </a:cxn>
                    <a:cxn ang="0">
                      <a:pos x="38" y="94"/>
                    </a:cxn>
                    <a:cxn ang="0">
                      <a:pos x="40" y="98"/>
                    </a:cxn>
                    <a:cxn ang="0">
                      <a:pos x="42" y="98"/>
                    </a:cxn>
                    <a:cxn ang="0">
                      <a:pos x="42" y="86"/>
                    </a:cxn>
                    <a:cxn ang="0">
                      <a:pos x="42" y="72"/>
                    </a:cxn>
                    <a:cxn ang="0">
                      <a:pos x="50" y="72"/>
                    </a:cxn>
                    <a:cxn ang="0">
                      <a:pos x="58" y="72"/>
                    </a:cxn>
                    <a:cxn ang="0">
                      <a:pos x="76" y="72"/>
                    </a:cxn>
                    <a:cxn ang="0">
                      <a:pos x="106" y="72"/>
                    </a:cxn>
                    <a:cxn ang="0">
                      <a:pos x="106" y="68"/>
                    </a:cxn>
                    <a:cxn ang="0">
                      <a:pos x="108" y="66"/>
                    </a:cxn>
                    <a:cxn ang="0">
                      <a:pos x="114" y="64"/>
                    </a:cxn>
                    <a:cxn ang="0">
                      <a:pos x="122" y="60"/>
                    </a:cxn>
                    <a:cxn ang="0">
                      <a:pos x="122" y="58"/>
                    </a:cxn>
                    <a:cxn ang="0">
                      <a:pos x="122" y="56"/>
                    </a:cxn>
                    <a:cxn ang="0">
                      <a:pos x="122" y="50"/>
                    </a:cxn>
                    <a:cxn ang="0">
                      <a:pos x="122" y="48"/>
                    </a:cxn>
                  </a:cxnLst>
                  <a:rect l="0" t="0" r="r" b="b"/>
                  <a:pathLst>
                    <a:path w="122" h="98">
                      <a:moveTo>
                        <a:pt x="122" y="48"/>
                      </a:moveTo>
                      <a:lnTo>
                        <a:pt x="120" y="44"/>
                      </a:lnTo>
                      <a:lnTo>
                        <a:pt x="114" y="42"/>
                      </a:lnTo>
                      <a:lnTo>
                        <a:pt x="108" y="42"/>
                      </a:lnTo>
                      <a:lnTo>
                        <a:pt x="104" y="38"/>
                      </a:lnTo>
                      <a:lnTo>
                        <a:pt x="104" y="34"/>
                      </a:lnTo>
                      <a:lnTo>
                        <a:pt x="104" y="30"/>
                      </a:lnTo>
                      <a:lnTo>
                        <a:pt x="104" y="26"/>
                      </a:lnTo>
                      <a:lnTo>
                        <a:pt x="102" y="22"/>
                      </a:lnTo>
                      <a:lnTo>
                        <a:pt x="98" y="18"/>
                      </a:lnTo>
                      <a:lnTo>
                        <a:pt x="94" y="16"/>
                      </a:lnTo>
                      <a:lnTo>
                        <a:pt x="90" y="10"/>
                      </a:lnTo>
                      <a:lnTo>
                        <a:pt x="90" y="0"/>
                      </a:lnTo>
                      <a:lnTo>
                        <a:pt x="68" y="6"/>
                      </a:lnTo>
                      <a:lnTo>
                        <a:pt x="46" y="14"/>
                      </a:lnTo>
                      <a:lnTo>
                        <a:pt x="42" y="16"/>
                      </a:lnTo>
                      <a:lnTo>
                        <a:pt x="40" y="18"/>
                      </a:lnTo>
                      <a:lnTo>
                        <a:pt x="38" y="24"/>
                      </a:lnTo>
                      <a:lnTo>
                        <a:pt x="34" y="30"/>
                      </a:lnTo>
                      <a:lnTo>
                        <a:pt x="32" y="30"/>
                      </a:lnTo>
                      <a:lnTo>
                        <a:pt x="28" y="30"/>
                      </a:lnTo>
                      <a:lnTo>
                        <a:pt x="20" y="30"/>
                      </a:lnTo>
                      <a:lnTo>
                        <a:pt x="20" y="40"/>
                      </a:lnTo>
                      <a:lnTo>
                        <a:pt x="20" y="46"/>
                      </a:lnTo>
                      <a:lnTo>
                        <a:pt x="18" y="50"/>
                      </a:lnTo>
                      <a:lnTo>
                        <a:pt x="12" y="54"/>
                      </a:lnTo>
                      <a:lnTo>
                        <a:pt x="6" y="58"/>
                      </a:lnTo>
                      <a:lnTo>
                        <a:pt x="4" y="62"/>
                      </a:lnTo>
                      <a:lnTo>
                        <a:pt x="4" y="66"/>
                      </a:lnTo>
                      <a:lnTo>
                        <a:pt x="2" y="74"/>
                      </a:lnTo>
                      <a:lnTo>
                        <a:pt x="0" y="80"/>
                      </a:lnTo>
                      <a:lnTo>
                        <a:pt x="4" y="84"/>
                      </a:lnTo>
                      <a:lnTo>
                        <a:pt x="8" y="90"/>
                      </a:lnTo>
                      <a:lnTo>
                        <a:pt x="12" y="94"/>
                      </a:lnTo>
                      <a:lnTo>
                        <a:pt x="18" y="96"/>
                      </a:lnTo>
                      <a:lnTo>
                        <a:pt x="22" y="96"/>
                      </a:lnTo>
                      <a:lnTo>
                        <a:pt x="24" y="94"/>
                      </a:lnTo>
                      <a:lnTo>
                        <a:pt x="28" y="92"/>
                      </a:lnTo>
                      <a:lnTo>
                        <a:pt x="32" y="92"/>
                      </a:lnTo>
                      <a:lnTo>
                        <a:pt x="36" y="92"/>
                      </a:lnTo>
                      <a:lnTo>
                        <a:pt x="38" y="94"/>
                      </a:lnTo>
                      <a:lnTo>
                        <a:pt x="40" y="98"/>
                      </a:lnTo>
                      <a:lnTo>
                        <a:pt x="42" y="98"/>
                      </a:lnTo>
                      <a:lnTo>
                        <a:pt x="42" y="86"/>
                      </a:lnTo>
                      <a:lnTo>
                        <a:pt x="42" y="72"/>
                      </a:lnTo>
                      <a:lnTo>
                        <a:pt x="50" y="72"/>
                      </a:lnTo>
                      <a:lnTo>
                        <a:pt x="58" y="72"/>
                      </a:lnTo>
                      <a:lnTo>
                        <a:pt x="76" y="72"/>
                      </a:lnTo>
                      <a:lnTo>
                        <a:pt x="106" y="72"/>
                      </a:lnTo>
                      <a:lnTo>
                        <a:pt x="106" y="68"/>
                      </a:lnTo>
                      <a:lnTo>
                        <a:pt x="108" y="66"/>
                      </a:lnTo>
                      <a:lnTo>
                        <a:pt x="114" y="64"/>
                      </a:lnTo>
                      <a:lnTo>
                        <a:pt x="122" y="60"/>
                      </a:lnTo>
                      <a:lnTo>
                        <a:pt x="122" y="58"/>
                      </a:lnTo>
                      <a:lnTo>
                        <a:pt x="122" y="56"/>
                      </a:lnTo>
                      <a:lnTo>
                        <a:pt x="122" y="50"/>
                      </a:lnTo>
                      <a:lnTo>
                        <a:pt x="122" y="4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1" name="Freeform 141">
                  <a:extLst>
                    <a:ext uri="{FF2B5EF4-FFF2-40B4-BE49-F238E27FC236}">
                      <a16:creationId xmlns:a16="http://schemas.microsoft.com/office/drawing/2014/main" id="{F82EA7BF-7156-41A0-9AE3-83FC30C918D4}"/>
                    </a:ext>
                  </a:extLst>
                </p:cNvPr>
                <p:cNvSpPr>
                  <a:spLocks/>
                </p:cNvSpPr>
                <p:nvPr/>
              </p:nvSpPr>
              <p:spPr bwMode="ltGray">
                <a:xfrm>
                  <a:off x="2555" y="1946"/>
                  <a:ext cx="90" cy="110"/>
                </a:xfrm>
                <a:custGeom>
                  <a:avLst/>
                  <a:gdLst/>
                  <a:ahLst/>
                  <a:cxnLst>
                    <a:cxn ang="0">
                      <a:pos x="4" y="48"/>
                    </a:cxn>
                    <a:cxn ang="0">
                      <a:pos x="2" y="44"/>
                    </a:cxn>
                    <a:cxn ang="0">
                      <a:pos x="0" y="40"/>
                    </a:cxn>
                    <a:cxn ang="0">
                      <a:pos x="8" y="36"/>
                    </a:cxn>
                    <a:cxn ang="0">
                      <a:pos x="4" y="28"/>
                    </a:cxn>
                    <a:cxn ang="0">
                      <a:pos x="4" y="10"/>
                    </a:cxn>
                    <a:cxn ang="0">
                      <a:pos x="8" y="8"/>
                    </a:cxn>
                    <a:cxn ang="0">
                      <a:pos x="20" y="4"/>
                    </a:cxn>
                    <a:cxn ang="0">
                      <a:pos x="32" y="8"/>
                    </a:cxn>
                    <a:cxn ang="0">
                      <a:pos x="42" y="0"/>
                    </a:cxn>
                    <a:cxn ang="0">
                      <a:pos x="50" y="10"/>
                    </a:cxn>
                    <a:cxn ang="0">
                      <a:pos x="60" y="16"/>
                    </a:cxn>
                    <a:cxn ang="0">
                      <a:pos x="66" y="14"/>
                    </a:cxn>
                    <a:cxn ang="0">
                      <a:pos x="74" y="12"/>
                    </a:cxn>
                    <a:cxn ang="0">
                      <a:pos x="80" y="14"/>
                    </a:cxn>
                    <a:cxn ang="0">
                      <a:pos x="84" y="18"/>
                    </a:cxn>
                    <a:cxn ang="0">
                      <a:pos x="90" y="32"/>
                    </a:cxn>
                    <a:cxn ang="0">
                      <a:pos x="88" y="46"/>
                    </a:cxn>
                    <a:cxn ang="0">
                      <a:pos x="82" y="60"/>
                    </a:cxn>
                    <a:cxn ang="0">
                      <a:pos x="82" y="86"/>
                    </a:cxn>
                    <a:cxn ang="0">
                      <a:pos x="88" y="98"/>
                    </a:cxn>
                    <a:cxn ang="0">
                      <a:pos x="78" y="98"/>
                    </a:cxn>
                    <a:cxn ang="0">
                      <a:pos x="62" y="96"/>
                    </a:cxn>
                    <a:cxn ang="0">
                      <a:pos x="48" y="98"/>
                    </a:cxn>
                    <a:cxn ang="0">
                      <a:pos x="26" y="108"/>
                    </a:cxn>
                    <a:cxn ang="0">
                      <a:pos x="12" y="110"/>
                    </a:cxn>
                    <a:cxn ang="0">
                      <a:pos x="14" y="90"/>
                    </a:cxn>
                    <a:cxn ang="0">
                      <a:pos x="6" y="84"/>
                    </a:cxn>
                    <a:cxn ang="0">
                      <a:pos x="0" y="76"/>
                    </a:cxn>
                    <a:cxn ang="0">
                      <a:pos x="0" y="66"/>
                    </a:cxn>
                    <a:cxn ang="0">
                      <a:pos x="0" y="60"/>
                    </a:cxn>
                    <a:cxn ang="0">
                      <a:pos x="2" y="56"/>
                    </a:cxn>
                  </a:cxnLst>
                  <a:rect l="0" t="0" r="r" b="b"/>
                  <a:pathLst>
                    <a:path w="90" h="110">
                      <a:moveTo>
                        <a:pt x="2" y="56"/>
                      </a:moveTo>
                      <a:lnTo>
                        <a:pt x="4" y="48"/>
                      </a:lnTo>
                      <a:lnTo>
                        <a:pt x="4" y="46"/>
                      </a:lnTo>
                      <a:lnTo>
                        <a:pt x="2" y="44"/>
                      </a:lnTo>
                      <a:lnTo>
                        <a:pt x="0" y="42"/>
                      </a:lnTo>
                      <a:lnTo>
                        <a:pt x="0" y="40"/>
                      </a:lnTo>
                      <a:lnTo>
                        <a:pt x="4" y="38"/>
                      </a:lnTo>
                      <a:lnTo>
                        <a:pt x="8" y="36"/>
                      </a:lnTo>
                      <a:lnTo>
                        <a:pt x="6" y="32"/>
                      </a:lnTo>
                      <a:lnTo>
                        <a:pt x="4" y="28"/>
                      </a:lnTo>
                      <a:lnTo>
                        <a:pt x="2" y="16"/>
                      </a:lnTo>
                      <a:lnTo>
                        <a:pt x="4" y="10"/>
                      </a:lnTo>
                      <a:lnTo>
                        <a:pt x="4" y="8"/>
                      </a:lnTo>
                      <a:lnTo>
                        <a:pt x="8" y="8"/>
                      </a:lnTo>
                      <a:lnTo>
                        <a:pt x="14" y="6"/>
                      </a:lnTo>
                      <a:lnTo>
                        <a:pt x="20" y="4"/>
                      </a:lnTo>
                      <a:lnTo>
                        <a:pt x="28" y="2"/>
                      </a:lnTo>
                      <a:lnTo>
                        <a:pt x="32" y="8"/>
                      </a:lnTo>
                      <a:lnTo>
                        <a:pt x="38" y="4"/>
                      </a:lnTo>
                      <a:lnTo>
                        <a:pt x="42" y="0"/>
                      </a:lnTo>
                      <a:lnTo>
                        <a:pt x="46" y="4"/>
                      </a:lnTo>
                      <a:lnTo>
                        <a:pt x="50" y="10"/>
                      </a:lnTo>
                      <a:lnTo>
                        <a:pt x="54" y="14"/>
                      </a:lnTo>
                      <a:lnTo>
                        <a:pt x="60" y="16"/>
                      </a:lnTo>
                      <a:lnTo>
                        <a:pt x="64" y="16"/>
                      </a:lnTo>
                      <a:lnTo>
                        <a:pt x="66" y="14"/>
                      </a:lnTo>
                      <a:lnTo>
                        <a:pt x="70" y="12"/>
                      </a:lnTo>
                      <a:lnTo>
                        <a:pt x="74" y="12"/>
                      </a:lnTo>
                      <a:lnTo>
                        <a:pt x="78" y="12"/>
                      </a:lnTo>
                      <a:lnTo>
                        <a:pt x="80" y="14"/>
                      </a:lnTo>
                      <a:lnTo>
                        <a:pt x="82" y="18"/>
                      </a:lnTo>
                      <a:lnTo>
                        <a:pt x="84" y="18"/>
                      </a:lnTo>
                      <a:lnTo>
                        <a:pt x="88" y="28"/>
                      </a:lnTo>
                      <a:lnTo>
                        <a:pt x="90" y="32"/>
                      </a:lnTo>
                      <a:lnTo>
                        <a:pt x="90" y="36"/>
                      </a:lnTo>
                      <a:lnTo>
                        <a:pt x="88" y="46"/>
                      </a:lnTo>
                      <a:lnTo>
                        <a:pt x="84" y="54"/>
                      </a:lnTo>
                      <a:lnTo>
                        <a:pt x="82" y="60"/>
                      </a:lnTo>
                      <a:lnTo>
                        <a:pt x="80" y="70"/>
                      </a:lnTo>
                      <a:lnTo>
                        <a:pt x="82" y="86"/>
                      </a:lnTo>
                      <a:lnTo>
                        <a:pt x="84" y="92"/>
                      </a:lnTo>
                      <a:lnTo>
                        <a:pt x="88" y="98"/>
                      </a:lnTo>
                      <a:lnTo>
                        <a:pt x="88" y="104"/>
                      </a:lnTo>
                      <a:lnTo>
                        <a:pt x="78" y="98"/>
                      </a:lnTo>
                      <a:lnTo>
                        <a:pt x="70" y="96"/>
                      </a:lnTo>
                      <a:lnTo>
                        <a:pt x="62" y="96"/>
                      </a:lnTo>
                      <a:lnTo>
                        <a:pt x="54" y="96"/>
                      </a:lnTo>
                      <a:lnTo>
                        <a:pt x="48" y="98"/>
                      </a:lnTo>
                      <a:lnTo>
                        <a:pt x="36" y="102"/>
                      </a:lnTo>
                      <a:lnTo>
                        <a:pt x="26" y="108"/>
                      </a:lnTo>
                      <a:lnTo>
                        <a:pt x="20" y="110"/>
                      </a:lnTo>
                      <a:lnTo>
                        <a:pt x="12" y="110"/>
                      </a:lnTo>
                      <a:lnTo>
                        <a:pt x="14" y="92"/>
                      </a:lnTo>
                      <a:lnTo>
                        <a:pt x="14" y="90"/>
                      </a:lnTo>
                      <a:lnTo>
                        <a:pt x="12" y="86"/>
                      </a:lnTo>
                      <a:lnTo>
                        <a:pt x="6" y="84"/>
                      </a:lnTo>
                      <a:lnTo>
                        <a:pt x="0" y="80"/>
                      </a:lnTo>
                      <a:lnTo>
                        <a:pt x="0" y="76"/>
                      </a:lnTo>
                      <a:lnTo>
                        <a:pt x="0" y="72"/>
                      </a:lnTo>
                      <a:lnTo>
                        <a:pt x="0" y="66"/>
                      </a:lnTo>
                      <a:lnTo>
                        <a:pt x="0" y="62"/>
                      </a:lnTo>
                      <a:lnTo>
                        <a:pt x="0" y="60"/>
                      </a:lnTo>
                      <a:lnTo>
                        <a:pt x="0" y="58"/>
                      </a:lnTo>
                      <a:lnTo>
                        <a:pt x="2"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2" name="Freeform 142">
                  <a:extLst>
                    <a:ext uri="{FF2B5EF4-FFF2-40B4-BE49-F238E27FC236}">
                      <a16:creationId xmlns:a16="http://schemas.microsoft.com/office/drawing/2014/main" id="{0062E1EA-DD96-4DBD-B5AF-BD4EEDB006A3}"/>
                    </a:ext>
                  </a:extLst>
                </p:cNvPr>
                <p:cNvSpPr>
                  <a:spLocks/>
                </p:cNvSpPr>
                <p:nvPr/>
              </p:nvSpPr>
              <p:spPr bwMode="ltGray">
                <a:xfrm>
                  <a:off x="2635" y="1938"/>
                  <a:ext cx="70" cy="112"/>
                </a:xfrm>
                <a:custGeom>
                  <a:avLst/>
                  <a:gdLst/>
                  <a:ahLst/>
                  <a:cxnLst>
                    <a:cxn ang="0">
                      <a:pos x="68" y="92"/>
                    </a:cxn>
                    <a:cxn ang="0">
                      <a:pos x="60" y="94"/>
                    </a:cxn>
                    <a:cxn ang="0">
                      <a:pos x="50" y="98"/>
                    </a:cxn>
                    <a:cxn ang="0">
                      <a:pos x="34" y="108"/>
                    </a:cxn>
                    <a:cxn ang="0">
                      <a:pos x="28" y="110"/>
                    </a:cxn>
                    <a:cxn ang="0">
                      <a:pos x="16" y="112"/>
                    </a:cxn>
                    <a:cxn ang="0">
                      <a:pos x="8" y="112"/>
                    </a:cxn>
                    <a:cxn ang="0">
                      <a:pos x="2" y="94"/>
                    </a:cxn>
                    <a:cxn ang="0">
                      <a:pos x="0" y="78"/>
                    </a:cxn>
                    <a:cxn ang="0">
                      <a:pos x="2" y="68"/>
                    </a:cxn>
                    <a:cxn ang="0">
                      <a:pos x="4" y="62"/>
                    </a:cxn>
                    <a:cxn ang="0">
                      <a:pos x="8" y="54"/>
                    </a:cxn>
                    <a:cxn ang="0">
                      <a:pos x="10" y="44"/>
                    </a:cxn>
                    <a:cxn ang="0">
                      <a:pos x="10" y="40"/>
                    </a:cxn>
                    <a:cxn ang="0">
                      <a:pos x="8" y="36"/>
                    </a:cxn>
                    <a:cxn ang="0">
                      <a:pos x="4" y="26"/>
                    </a:cxn>
                    <a:cxn ang="0">
                      <a:pos x="4" y="14"/>
                    </a:cxn>
                    <a:cxn ang="0">
                      <a:pos x="4" y="0"/>
                    </a:cxn>
                    <a:cxn ang="0">
                      <a:pos x="12" y="0"/>
                    </a:cxn>
                    <a:cxn ang="0">
                      <a:pos x="20" y="0"/>
                    </a:cxn>
                    <a:cxn ang="0">
                      <a:pos x="38" y="0"/>
                    </a:cxn>
                    <a:cxn ang="0">
                      <a:pos x="50" y="0"/>
                    </a:cxn>
                    <a:cxn ang="0">
                      <a:pos x="52" y="6"/>
                    </a:cxn>
                    <a:cxn ang="0">
                      <a:pos x="54" y="12"/>
                    </a:cxn>
                    <a:cxn ang="0">
                      <a:pos x="56" y="14"/>
                    </a:cxn>
                    <a:cxn ang="0">
                      <a:pos x="56" y="20"/>
                    </a:cxn>
                    <a:cxn ang="0">
                      <a:pos x="56" y="26"/>
                    </a:cxn>
                    <a:cxn ang="0">
                      <a:pos x="56" y="28"/>
                    </a:cxn>
                    <a:cxn ang="0">
                      <a:pos x="56" y="30"/>
                    </a:cxn>
                    <a:cxn ang="0">
                      <a:pos x="58" y="36"/>
                    </a:cxn>
                    <a:cxn ang="0">
                      <a:pos x="58" y="40"/>
                    </a:cxn>
                    <a:cxn ang="0">
                      <a:pos x="58" y="44"/>
                    </a:cxn>
                    <a:cxn ang="0">
                      <a:pos x="60" y="50"/>
                    </a:cxn>
                    <a:cxn ang="0">
                      <a:pos x="60" y="74"/>
                    </a:cxn>
                    <a:cxn ang="0">
                      <a:pos x="56" y="76"/>
                    </a:cxn>
                    <a:cxn ang="0">
                      <a:pos x="62" y="84"/>
                    </a:cxn>
                    <a:cxn ang="0">
                      <a:pos x="70" y="92"/>
                    </a:cxn>
                    <a:cxn ang="0">
                      <a:pos x="68" y="92"/>
                    </a:cxn>
                  </a:cxnLst>
                  <a:rect l="0" t="0" r="r" b="b"/>
                  <a:pathLst>
                    <a:path w="70" h="112">
                      <a:moveTo>
                        <a:pt x="68" y="92"/>
                      </a:moveTo>
                      <a:lnTo>
                        <a:pt x="60" y="94"/>
                      </a:lnTo>
                      <a:lnTo>
                        <a:pt x="50" y="98"/>
                      </a:lnTo>
                      <a:lnTo>
                        <a:pt x="34" y="108"/>
                      </a:lnTo>
                      <a:lnTo>
                        <a:pt x="28" y="110"/>
                      </a:lnTo>
                      <a:lnTo>
                        <a:pt x="16" y="112"/>
                      </a:lnTo>
                      <a:lnTo>
                        <a:pt x="8" y="112"/>
                      </a:lnTo>
                      <a:lnTo>
                        <a:pt x="2" y="94"/>
                      </a:lnTo>
                      <a:lnTo>
                        <a:pt x="0" y="78"/>
                      </a:lnTo>
                      <a:lnTo>
                        <a:pt x="2" y="68"/>
                      </a:lnTo>
                      <a:lnTo>
                        <a:pt x="4" y="62"/>
                      </a:lnTo>
                      <a:lnTo>
                        <a:pt x="8" y="54"/>
                      </a:lnTo>
                      <a:lnTo>
                        <a:pt x="10" y="44"/>
                      </a:lnTo>
                      <a:lnTo>
                        <a:pt x="10" y="40"/>
                      </a:lnTo>
                      <a:lnTo>
                        <a:pt x="8" y="36"/>
                      </a:lnTo>
                      <a:lnTo>
                        <a:pt x="4" y="26"/>
                      </a:lnTo>
                      <a:lnTo>
                        <a:pt x="4" y="14"/>
                      </a:lnTo>
                      <a:lnTo>
                        <a:pt x="4" y="0"/>
                      </a:lnTo>
                      <a:lnTo>
                        <a:pt x="12" y="0"/>
                      </a:lnTo>
                      <a:lnTo>
                        <a:pt x="20" y="0"/>
                      </a:lnTo>
                      <a:lnTo>
                        <a:pt x="38" y="0"/>
                      </a:lnTo>
                      <a:lnTo>
                        <a:pt x="50" y="0"/>
                      </a:lnTo>
                      <a:lnTo>
                        <a:pt x="52" y="6"/>
                      </a:lnTo>
                      <a:lnTo>
                        <a:pt x="54" y="12"/>
                      </a:lnTo>
                      <a:lnTo>
                        <a:pt x="56" y="14"/>
                      </a:lnTo>
                      <a:lnTo>
                        <a:pt x="56" y="20"/>
                      </a:lnTo>
                      <a:lnTo>
                        <a:pt x="56" y="26"/>
                      </a:lnTo>
                      <a:lnTo>
                        <a:pt x="56" y="28"/>
                      </a:lnTo>
                      <a:lnTo>
                        <a:pt x="56" y="30"/>
                      </a:lnTo>
                      <a:lnTo>
                        <a:pt x="58" y="36"/>
                      </a:lnTo>
                      <a:lnTo>
                        <a:pt x="58" y="40"/>
                      </a:lnTo>
                      <a:lnTo>
                        <a:pt x="58" y="44"/>
                      </a:lnTo>
                      <a:lnTo>
                        <a:pt x="60" y="50"/>
                      </a:lnTo>
                      <a:lnTo>
                        <a:pt x="60" y="74"/>
                      </a:lnTo>
                      <a:lnTo>
                        <a:pt x="56" y="76"/>
                      </a:lnTo>
                      <a:lnTo>
                        <a:pt x="62" y="84"/>
                      </a:lnTo>
                      <a:lnTo>
                        <a:pt x="70" y="92"/>
                      </a:lnTo>
                      <a:lnTo>
                        <a:pt x="68" y="9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3" name="Freeform 143">
                  <a:extLst>
                    <a:ext uri="{FF2B5EF4-FFF2-40B4-BE49-F238E27FC236}">
                      <a16:creationId xmlns:a16="http://schemas.microsoft.com/office/drawing/2014/main" id="{5BC99996-30D7-4275-AD6A-460A87EA69C8}"/>
                    </a:ext>
                  </a:extLst>
                </p:cNvPr>
                <p:cNvSpPr>
                  <a:spLocks/>
                </p:cNvSpPr>
                <p:nvPr/>
              </p:nvSpPr>
              <p:spPr bwMode="ltGray">
                <a:xfrm>
                  <a:off x="2685" y="1938"/>
                  <a:ext cx="30" cy="92"/>
                </a:xfrm>
                <a:custGeom>
                  <a:avLst/>
                  <a:gdLst/>
                  <a:ahLst/>
                  <a:cxnLst>
                    <a:cxn ang="0">
                      <a:pos x="20" y="92"/>
                    </a:cxn>
                    <a:cxn ang="0">
                      <a:pos x="12" y="84"/>
                    </a:cxn>
                    <a:cxn ang="0">
                      <a:pos x="6" y="76"/>
                    </a:cxn>
                    <a:cxn ang="0">
                      <a:pos x="10" y="74"/>
                    </a:cxn>
                    <a:cxn ang="0">
                      <a:pos x="10" y="50"/>
                    </a:cxn>
                    <a:cxn ang="0">
                      <a:pos x="8" y="44"/>
                    </a:cxn>
                    <a:cxn ang="0">
                      <a:pos x="8" y="40"/>
                    </a:cxn>
                    <a:cxn ang="0">
                      <a:pos x="8" y="36"/>
                    </a:cxn>
                    <a:cxn ang="0">
                      <a:pos x="6" y="30"/>
                    </a:cxn>
                    <a:cxn ang="0">
                      <a:pos x="6" y="28"/>
                    </a:cxn>
                    <a:cxn ang="0">
                      <a:pos x="6" y="26"/>
                    </a:cxn>
                    <a:cxn ang="0">
                      <a:pos x="6" y="20"/>
                    </a:cxn>
                    <a:cxn ang="0">
                      <a:pos x="6" y="14"/>
                    </a:cxn>
                    <a:cxn ang="0">
                      <a:pos x="4" y="12"/>
                    </a:cxn>
                    <a:cxn ang="0">
                      <a:pos x="2" y="6"/>
                    </a:cxn>
                    <a:cxn ang="0">
                      <a:pos x="0" y="0"/>
                    </a:cxn>
                    <a:cxn ang="0">
                      <a:pos x="18" y="0"/>
                    </a:cxn>
                    <a:cxn ang="0">
                      <a:pos x="14" y="4"/>
                    </a:cxn>
                    <a:cxn ang="0">
                      <a:pos x="14" y="10"/>
                    </a:cxn>
                    <a:cxn ang="0">
                      <a:pos x="14" y="12"/>
                    </a:cxn>
                    <a:cxn ang="0">
                      <a:pos x="16" y="16"/>
                    </a:cxn>
                    <a:cxn ang="0">
                      <a:pos x="24" y="22"/>
                    </a:cxn>
                    <a:cxn ang="0">
                      <a:pos x="24" y="26"/>
                    </a:cxn>
                    <a:cxn ang="0">
                      <a:pos x="24" y="40"/>
                    </a:cxn>
                    <a:cxn ang="0">
                      <a:pos x="26" y="52"/>
                    </a:cxn>
                    <a:cxn ang="0">
                      <a:pos x="26" y="64"/>
                    </a:cxn>
                    <a:cxn ang="0">
                      <a:pos x="28" y="84"/>
                    </a:cxn>
                    <a:cxn ang="0">
                      <a:pos x="28" y="86"/>
                    </a:cxn>
                    <a:cxn ang="0">
                      <a:pos x="30" y="88"/>
                    </a:cxn>
                    <a:cxn ang="0">
                      <a:pos x="20" y="92"/>
                    </a:cxn>
                  </a:cxnLst>
                  <a:rect l="0" t="0" r="r" b="b"/>
                  <a:pathLst>
                    <a:path w="30" h="92">
                      <a:moveTo>
                        <a:pt x="20" y="92"/>
                      </a:moveTo>
                      <a:lnTo>
                        <a:pt x="12" y="84"/>
                      </a:lnTo>
                      <a:lnTo>
                        <a:pt x="6" y="76"/>
                      </a:lnTo>
                      <a:lnTo>
                        <a:pt x="10" y="74"/>
                      </a:lnTo>
                      <a:lnTo>
                        <a:pt x="10" y="50"/>
                      </a:lnTo>
                      <a:lnTo>
                        <a:pt x="8" y="44"/>
                      </a:lnTo>
                      <a:lnTo>
                        <a:pt x="8" y="40"/>
                      </a:lnTo>
                      <a:lnTo>
                        <a:pt x="8" y="36"/>
                      </a:lnTo>
                      <a:lnTo>
                        <a:pt x="6" y="30"/>
                      </a:lnTo>
                      <a:lnTo>
                        <a:pt x="6" y="28"/>
                      </a:lnTo>
                      <a:lnTo>
                        <a:pt x="6" y="26"/>
                      </a:lnTo>
                      <a:lnTo>
                        <a:pt x="6" y="20"/>
                      </a:lnTo>
                      <a:lnTo>
                        <a:pt x="6" y="14"/>
                      </a:lnTo>
                      <a:lnTo>
                        <a:pt x="4" y="12"/>
                      </a:lnTo>
                      <a:lnTo>
                        <a:pt x="2" y="6"/>
                      </a:lnTo>
                      <a:lnTo>
                        <a:pt x="0" y="0"/>
                      </a:lnTo>
                      <a:lnTo>
                        <a:pt x="18" y="0"/>
                      </a:lnTo>
                      <a:lnTo>
                        <a:pt x="14" y="4"/>
                      </a:lnTo>
                      <a:lnTo>
                        <a:pt x="14" y="10"/>
                      </a:lnTo>
                      <a:lnTo>
                        <a:pt x="14" y="12"/>
                      </a:lnTo>
                      <a:lnTo>
                        <a:pt x="16" y="16"/>
                      </a:lnTo>
                      <a:lnTo>
                        <a:pt x="24" y="22"/>
                      </a:lnTo>
                      <a:lnTo>
                        <a:pt x="24" y="26"/>
                      </a:lnTo>
                      <a:lnTo>
                        <a:pt x="24" y="40"/>
                      </a:lnTo>
                      <a:lnTo>
                        <a:pt x="26" y="52"/>
                      </a:lnTo>
                      <a:lnTo>
                        <a:pt x="26" y="64"/>
                      </a:lnTo>
                      <a:lnTo>
                        <a:pt x="28" y="84"/>
                      </a:lnTo>
                      <a:lnTo>
                        <a:pt x="28" y="86"/>
                      </a:lnTo>
                      <a:lnTo>
                        <a:pt x="30" y="88"/>
                      </a:lnTo>
                      <a:lnTo>
                        <a:pt x="20" y="9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4" name="Freeform 144">
                  <a:extLst>
                    <a:ext uri="{FF2B5EF4-FFF2-40B4-BE49-F238E27FC236}">
                      <a16:creationId xmlns:a16="http://schemas.microsoft.com/office/drawing/2014/main" id="{AE810E0C-9AE9-4C4B-B05D-DAE35063432B}"/>
                    </a:ext>
                  </a:extLst>
                </p:cNvPr>
                <p:cNvSpPr>
                  <a:spLocks/>
                </p:cNvSpPr>
                <p:nvPr/>
              </p:nvSpPr>
              <p:spPr bwMode="ltGray">
                <a:xfrm>
                  <a:off x="2699" y="1916"/>
                  <a:ext cx="46" cy="110"/>
                </a:xfrm>
                <a:custGeom>
                  <a:avLst/>
                  <a:gdLst/>
                  <a:ahLst/>
                  <a:cxnLst>
                    <a:cxn ang="0">
                      <a:pos x="16" y="110"/>
                    </a:cxn>
                    <a:cxn ang="0">
                      <a:pos x="30" y="104"/>
                    </a:cxn>
                    <a:cxn ang="0">
                      <a:pos x="30" y="60"/>
                    </a:cxn>
                    <a:cxn ang="0">
                      <a:pos x="40" y="46"/>
                    </a:cxn>
                    <a:cxn ang="0">
                      <a:pos x="44" y="36"/>
                    </a:cxn>
                    <a:cxn ang="0">
                      <a:pos x="46" y="30"/>
                    </a:cxn>
                    <a:cxn ang="0">
                      <a:pos x="44" y="18"/>
                    </a:cxn>
                    <a:cxn ang="0">
                      <a:pos x="40" y="10"/>
                    </a:cxn>
                    <a:cxn ang="0">
                      <a:pos x="34" y="6"/>
                    </a:cxn>
                    <a:cxn ang="0">
                      <a:pos x="30" y="0"/>
                    </a:cxn>
                    <a:cxn ang="0">
                      <a:pos x="20" y="2"/>
                    </a:cxn>
                    <a:cxn ang="0">
                      <a:pos x="20" y="0"/>
                    </a:cxn>
                    <a:cxn ang="0">
                      <a:pos x="20" y="6"/>
                    </a:cxn>
                    <a:cxn ang="0">
                      <a:pos x="20" y="8"/>
                    </a:cxn>
                    <a:cxn ang="0">
                      <a:pos x="20" y="10"/>
                    </a:cxn>
                    <a:cxn ang="0">
                      <a:pos x="12" y="14"/>
                    </a:cxn>
                    <a:cxn ang="0">
                      <a:pos x="6" y="16"/>
                    </a:cxn>
                    <a:cxn ang="0">
                      <a:pos x="4" y="18"/>
                    </a:cxn>
                    <a:cxn ang="0">
                      <a:pos x="4" y="22"/>
                    </a:cxn>
                    <a:cxn ang="0">
                      <a:pos x="0" y="26"/>
                    </a:cxn>
                    <a:cxn ang="0">
                      <a:pos x="0" y="32"/>
                    </a:cxn>
                    <a:cxn ang="0">
                      <a:pos x="0" y="34"/>
                    </a:cxn>
                    <a:cxn ang="0">
                      <a:pos x="2" y="38"/>
                    </a:cxn>
                    <a:cxn ang="0">
                      <a:pos x="10" y="44"/>
                    </a:cxn>
                    <a:cxn ang="0">
                      <a:pos x="10" y="48"/>
                    </a:cxn>
                    <a:cxn ang="0">
                      <a:pos x="10" y="62"/>
                    </a:cxn>
                    <a:cxn ang="0">
                      <a:pos x="12" y="74"/>
                    </a:cxn>
                    <a:cxn ang="0">
                      <a:pos x="12" y="86"/>
                    </a:cxn>
                    <a:cxn ang="0">
                      <a:pos x="14" y="106"/>
                    </a:cxn>
                    <a:cxn ang="0">
                      <a:pos x="16" y="110"/>
                    </a:cxn>
                  </a:cxnLst>
                  <a:rect l="0" t="0" r="r" b="b"/>
                  <a:pathLst>
                    <a:path w="46" h="110">
                      <a:moveTo>
                        <a:pt x="16" y="110"/>
                      </a:moveTo>
                      <a:lnTo>
                        <a:pt x="30" y="104"/>
                      </a:lnTo>
                      <a:lnTo>
                        <a:pt x="30" y="60"/>
                      </a:lnTo>
                      <a:lnTo>
                        <a:pt x="40" y="46"/>
                      </a:lnTo>
                      <a:lnTo>
                        <a:pt x="44" y="36"/>
                      </a:lnTo>
                      <a:lnTo>
                        <a:pt x="46" y="30"/>
                      </a:lnTo>
                      <a:lnTo>
                        <a:pt x="44" y="18"/>
                      </a:lnTo>
                      <a:lnTo>
                        <a:pt x="40" y="10"/>
                      </a:lnTo>
                      <a:lnTo>
                        <a:pt x="34" y="6"/>
                      </a:lnTo>
                      <a:lnTo>
                        <a:pt x="30" y="0"/>
                      </a:lnTo>
                      <a:lnTo>
                        <a:pt x="20" y="2"/>
                      </a:lnTo>
                      <a:lnTo>
                        <a:pt x="20" y="0"/>
                      </a:lnTo>
                      <a:lnTo>
                        <a:pt x="20" y="6"/>
                      </a:lnTo>
                      <a:lnTo>
                        <a:pt x="20" y="8"/>
                      </a:lnTo>
                      <a:lnTo>
                        <a:pt x="20" y="10"/>
                      </a:lnTo>
                      <a:lnTo>
                        <a:pt x="12" y="14"/>
                      </a:lnTo>
                      <a:lnTo>
                        <a:pt x="6" y="16"/>
                      </a:lnTo>
                      <a:lnTo>
                        <a:pt x="4" y="18"/>
                      </a:lnTo>
                      <a:lnTo>
                        <a:pt x="4" y="22"/>
                      </a:lnTo>
                      <a:lnTo>
                        <a:pt x="0" y="26"/>
                      </a:lnTo>
                      <a:lnTo>
                        <a:pt x="0" y="32"/>
                      </a:lnTo>
                      <a:lnTo>
                        <a:pt x="0" y="34"/>
                      </a:lnTo>
                      <a:lnTo>
                        <a:pt x="2" y="38"/>
                      </a:lnTo>
                      <a:lnTo>
                        <a:pt x="10" y="44"/>
                      </a:lnTo>
                      <a:lnTo>
                        <a:pt x="10" y="48"/>
                      </a:lnTo>
                      <a:lnTo>
                        <a:pt x="10" y="62"/>
                      </a:lnTo>
                      <a:lnTo>
                        <a:pt x="12" y="74"/>
                      </a:lnTo>
                      <a:lnTo>
                        <a:pt x="12" y="86"/>
                      </a:lnTo>
                      <a:lnTo>
                        <a:pt x="14" y="106"/>
                      </a:lnTo>
                      <a:lnTo>
                        <a:pt x="16" y="1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5" name="Freeform 145">
                  <a:extLst>
                    <a:ext uri="{FF2B5EF4-FFF2-40B4-BE49-F238E27FC236}">
                      <a16:creationId xmlns:a16="http://schemas.microsoft.com/office/drawing/2014/main" id="{BB0CDED9-EA20-4EC4-BE96-3E653BD5D672}"/>
                    </a:ext>
                  </a:extLst>
                </p:cNvPr>
                <p:cNvSpPr>
                  <a:spLocks/>
                </p:cNvSpPr>
                <p:nvPr/>
              </p:nvSpPr>
              <p:spPr bwMode="ltGray">
                <a:xfrm>
                  <a:off x="2729" y="1886"/>
                  <a:ext cx="189" cy="174"/>
                </a:xfrm>
                <a:custGeom>
                  <a:avLst/>
                  <a:gdLst/>
                  <a:ahLst/>
                  <a:cxnLst>
                    <a:cxn ang="0">
                      <a:pos x="74" y="170"/>
                    </a:cxn>
                    <a:cxn ang="0">
                      <a:pos x="52" y="172"/>
                    </a:cxn>
                    <a:cxn ang="0">
                      <a:pos x="40" y="152"/>
                    </a:cxn>
                    <a:cxn ang="0">
                      <a:pos x="32" y="138"/>
                    </a:cxn>
                    <a:cxn ang="0">
                      <a:pos x="18" y="132"/>
                    </a:cxn>
                    <a:cxn ang="0">
                      <a:pos x="0" y="90"/>
                    </a:cxn>
                    <a:cxn ang="0">
                      <a:pos x="14" y="66"/>
                    </a:cxn>
                    <a:cxn ang="0">
                      <a:pos x="14" y="48"/>
                    </a:cxn>
                    <a:cxn ang="0">
                      <a:pos x="14" y="26"/>
                    </a:cxn>
                    <a:cxn ang="0">
                      <a:pos x="22" y="8"/>
                    </a:cxn>
                    <a:cxn ang="0">
                      <a:pos x="34" y="0"/>
                    </a:cxn>
                    <a:cxn ang="0">
                      <a:pos x="46" y="0"/>
                    </a:cxn>
                    <a:cxn ang="0">
                      <a:pos x="56" y="8"/>
                    </a:cxn>
                    <a:cxn ang="0">
                      <a:pos x="64" y="14"/>
                    </a:cxn>
                    <a:cxn ang="0">
                      <a:pos x="72" y="14"/>
                    </a:cxn>
                    <a:cxn ang="0">
                      <a:pos x="74" y="10"/>
                    </a:cxn>
                    <a:cxn ang="0">
                      <a:pos x="86" y="10"/>
                    </a:cxn>
                    <a:cxn ang="0">
                      <a:pos x="94" y="16"/>
                    </a:cxn>
                    <a:cxn ang="0">
                      <a:pos x="108" y="16"/>
                    </a:cxn>
                    <a:cxn ang="0">
                      <a:pos x="120" y="10"/>
                    </a:cxn>
                    <a:cxn ang="0">
                      <a:pos x="134" y="8"/>
                    </a:cxn>
                    <a:cxn ang="0">
                      <a:pos x="142" y="10"/>
                    </a:cxn>
                    <a:cxn ang="0">
                      <a:pos x="155" y="10"/>
                    </a:cxn>
                    <a:cxn ang="0">
                      <a:pos x="171" y="0"/>
                    </a:cxn>
                    <a:cxn ang="0">
                      <a:pos x="179" y="10"/>
                    </a:cxn>
                    <a:cxn ang="0">
                      <a:pos x="185" y="26"/>
                    </a:cxn>
                    <a:cxn ang="0">
                      <a:pos x="187" y="46"/>
                    </a:cxn>
                    <a:cxn ang="0">
                      <a:pos x="179" y="46"/>
                    </a:cxn>
                    <a:cxn ang="0">
                      <a:pos x="171" y="70"/>
                    </a:cxn>
                    <a:cxn ang="0">
                      <a:pos x="161" y="92"/>
                    </a:cxn>
                    <a:cxn ang="0">
                      <a:pos x="157" y="96"/>
                    </a:cxn>
                    <a:cxn ang="0">
                      <a:pos x="153" y="98"/>
                    </a:cxn>
                    <a:cxn ang="0">
                      <a:pos x="146" y="120"/>
                    </a:cxn>
                    <a:cxn ang="0">
                      <a:pos x="138" y="134"/>
                    </a:cxn>
                    <a:cxn ang="0">
                      <a:pos x="132" y="134"/>
                    </a:cxn>
                    <a:cxn ang="0">
                      <a:pos x="128" y="124"/>
                    </a:cxn>
                    <a:cxn ang="0">
                      <a:pos x="116" y="130"/>
                    </a:cxn>
                    <a:cxn ang="0">
                      <a:pos x="104" y="138"/>
                    </a:cxn>
                    <a:cxn ang="0">
                      <a:pos x="98" y="150"/>
                    </a:cxn>
                    <a:cxn ang="0">
                      <a:pos x="96" y="168"/>
                    </a:cxn>
                    <a:cxn ang="0">
                      <a:pos x="90" y="168"/>
                    </a:cxn>
                  </a:cxnLst>
                  <a:rect l="0" t="0" r="r" b="b"/>
                  <a:pathLst>
                    <a:path w="189" h="174">
                      <a:moveTo>
                        <a:pt x="90" y="168"/>
                      </a:moveTo>
                      <a:lnTo>
                        <a:pt x="74" y="170"/>
                      </a:lnTo>
                      <a:lnTo>
                        <a:pt x="58" y="174"/>
                      </a:lnTo>
                      <a:lnTo>
                        <a:pt x="52" y="172"/>
                      </a:lnTo>
                      <a:lnTo>
                        <a:pt x="46" y="166"/>
                      </a:lnTo>
                      <a:lnTo>
                        <a:pt x="40" y="152"/>
                      </a:lnTo>
                      <a:lnTo>
                        <a:pt x="36" y="146"/>
                      </a:lnTo>
                      <a:lnTo>
                        <a:pt x="32" y="138"/>
                      </a:lnTo>
                      <a:lnTo>
                        <a:pt x="24" y="134"/>
                      </a:lnTo>
                      <a:lnTo>
                        <a:pt x="18" y="132"/>
                      </a:lnTo>
                      <a:lnTo>
                        <a:pt x="0" y="134"/>
                      </a:lnTo>
                      <a:lnTo>
                        <a:pt x="0" y="90"/>
                      </a:lnTo>
                      <a:lnTo>
                        <a:pt x="10" y="76"/>
                      </a:lnTo>
                      <a:lnTo>
                        <a:pt x="14" y="66"/>
                      </a:lnTo>
                      <a:lnTo>
                        <a:pt x="16" y="60"/>
                      </a:lnTo>
                      <a:lnTo>
                        <a:pt x="14" y="48"/>
                      </a:lnTo>
                      <a:lnTo>
                        <a:pt x="10" y="40"/>
                      </a:lnTo>
                      <a:lnTo>
                        <a:pt x="14" y="26"/>
                      </a:lnTo>
                      <a:lnTo>
                        <a:pt x="18" y="12"/>
                      </a:lnTo>
                      <a:lnTo>
                        <a:pt x="22" y="8"/>
                      </a:lnTo>
                      <a:lnTo>
                        <a:pt x="28" y="4"/>
                      </a:lnTo>
                      <a:lnTo>
                        <a:pt x="34" y="0"/>
                      </a:lnTo>
                      <a:lnTo>
                        <a:pt x="44" y="0"/>
                      </a:lnTo>
                      <a:lnTo>
                        <a:pt x="46" y="0"/>
                      </a:lnTo>
                      <a:lnTo>
                        <a:pt x="50" y="2"/>
                      </a:lnTo>
                      <a:lnTo>
                        <a:pt x="56" y="8"/>
                      </a:lnTo>
                      <a:lnTo>
                        <a:pt x="62" y="12"/>
                      </a:lnTo>
                      <a:lnTo>
                        <a:pt x="64" y="14"/>
                      </a:lnTo>
                      <a:lnTo>
                        <a:pt x="68" y="16"/>
                      </a:lnTo>
                      <a:lnTo>
                        <a:pt x="72" y="14"/>
                      </a:lnTo>
                      <a:lnTo>
                        <a:pt x="72" y="12"/>
                      </a:lnTo>
                      <a:lnTo>
                        <a:pt x="74" y="10"/>
                      </a:lnTo>
                      <a:lnTo>
                        <a:pt x="78" y="10"/>
                      </a:lnTo>
                      <a:lnTo>
                        <a:pt x="86" y="10"/>
                      </a:lnTo>
                      <a:lnTo>
                        <a:pt x="90" y="14"/>
                      </a:lnTo>
                      <a:lnTo>
                        <a:pt x="94" y="16"/>
                      </a:lnTo>
                      <a:lnTo>
                        <a:pt x="100" y="18"/>
                      </a:lnTo>
                      <a:lnTo>
                        <a:pt x="108" y="16"/>
                      </a:lnTo>
                      <a:lnTo>
                        <a:pt x="114" y="12"/>
                      </a:lnTo>
                      <a:lnTo>
                        <a:pt x="120" y="10"/>
                      </a:lnTo>
                      <a:lnTo>
                        <a:pt x="128" y="8"/>
                      </a:lnTo>
                      <a:lnTo>
                        <a:pt x="134" y="8"/>
                      </a:lnTo>
                      <a:lnTo>
                        <a:pt x="138" y="10"/>
                      </a:lnTo>
                      <a:lnTo>
                        <a:pt x="142" y="10"/>
                      </a:lnTo>
                      <a:lnTo>
                        <a:pt x="151" y="12"/>
                      </a:lnTo>
                      <a:lnTo>
                        <a:pt x="155" y="10"/>
                      </a:lnTo>
                      <a:lnTo>
                        <a:pt x="161" y="8"/>
                      </a:lnTo>
                      <a:lnTo>
                        <a:pt x="171" y="0"/>
                      </a:lnTo>
                      <a:lnTo>
                        <a:pt x="175" y="6"/>
                      </a:lnTo>
                      <a:lnTo>
                        <a:pt x="179" y="10"/>
                      </a:lnTo>
                      <a:lnTo>
                        <a:pt x="183" y="22"/>
                      </a:lnTo>
                      <a:lnTo>
                        <a:pt x="185" y="26"/>
                      </a:lnTo>
                      <a:lnTo>
                        <a:pt x="189" y="30"/>
                      </a:lnTo>
                      <a:lnTo>
                        <a:pt x="187" y="46"/>
                      </a:lnTo>
                      <a:lnTo>
                        <a:pt x="183" y="46"/>
                      </a:lnTo>
                      <a:lnTo>
                        <a:pt x="179" y="46"/>
                      </a:lnTo>
                      <a:lnTo>
                        <a:pt x="175" y="60"/>
                      </a:lnTo>
                      <a:lnTo>
                        <a:pt x="171" y="70"/>
                      </a:lnTo>
                      <a:lnTo>
                        <a:pt x="165" y="82"/>
                      </a:lnTo>
                      <a:lnTo>
                        <a:pt x="161" y="92"/>
                      </a:lnTo>
                      <a:lnTo>
                        <a:pt x="159" y="94"/>
                      </a:lnTo>
                      <a:lnTo>
                        <a:pt x="157" y="96"/>
                      </a:lnTo>
                      <a:lnTo>
                        <a:pt x="155" y="98"/>
                      </a:lnTo>
                      <a:lnTo>
                        <a:pt x="153" y="98"/>
                      </a:lnTo>
                      <a:lnTo>
                        <a:pt x="151" y="108"/>
                      </a:lnTo>
                      <a:lnTo>
                        <a:pt x="146" y="120"/>
                      </a:lnTo>
                      <a:lnTo>
                        <a:pt x="142" y="130"/>
                      </a:lnTo>
                      <a:lnTo>
                        <a:pt x="138" y="134"/>
                      </a:lnTo>
                      <a:lnTo>
                        <a:pt x="134" y="136"/>
                      </a:lnTo>
                      <a:lnTo>
                        <a:pt x="132" y="134"/>
                      </a:lnTo>
                      <a:lnTo>
                        <a:pt x="130" y="132"/>
                      </a:lnTo>
                      <a:lnTo>
                        <a:pt x="128" y="124"/>
                      </a:lnTo>
                      <a:lnTo>
                        <a:pt x="122" y="126"/>
                      </a:lnTo>
                      <a:lnTo>
                        <a:pt x="116" y="130"/>
                      </a:lnTo>
                      <a:lnTo>
                        <a:pt x="110" y="134"/>
                      </a:lnTo>
                      <a:lnTo>
                        <a:pt x="104" y="138"/>
                      </a:lnTo>
                      <a:lnTo>
                        <a:pt x="100" y="146"/>
                      </a:lnTo>
                      <a:lnTo>
                        <a:pt x="98" y="150"/>
                      </a:lnTo>
                      <a:lnTo>
                        <a:pt x="96" y="158"/>
                      </a:lnTo>
                      <a:lnTo>
                        <a:pt x="96" y="168"/>
                      </a:lnTo>
                      <a:lnTo>
                        <a:pt x="94" y="168"/>
                      </a:lnTo>
                      <a:lnTo>
                        <a:pt x="90" y="16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6" name="Freeform 146">
                  <a:extLst>
                    <a:ext uri="{FF2B5EF4-FFF2-40B4-BE49-F238E27FC236}">
                      <a16:creationId xmlns:a16="http://schemas.microsoft.com/office/drawing/2014/main" id="{2505C66C-CEAE-4AB0-9F22-CC76EBD4DD62}"/>
                    </a:ext>
                  </a:extLst>
                </p:cNvPr>
                <p:cNvSpPr>
                  <a:spLocks/>
                </p:cNvSpPr>
                <p:nvPr/>
              </p:nvSpPr>
              <p:spPr bwMode="ltGray">
                <a:xfrm>
                  <a:off x="2819" y="1896"/>
                  <a:ext cx="127" cy="208"/>
                </a:xfrm>
                <a:custGeom>
                  <a:avLst/>
                  <a:gdLst/>
                  <a:ahLst/>
                  <a:cxnLst>
                    <a:cxn ang="0">
                      <a:pos x="6" y="148"/>
                    </a:cxn>
                    <a:cxn ang="0">
                      <a:pos x="10" y="136"/>
                    </a:cxn>
                    <a:cxn ang="0">
                      <a:pos x="20" y="124"/>
                    </a:cxn>
                    <a:cxn ang="0">
                      <a:pos x="32" y="116"/>
                    </a:cxn>
                    <a:cxn ang="0">
                      <a:pos x="40" y="122"/>
                    </a:cxn>
                    <a:cxn ang="0">
                      <a:pos x="44" y="126"/>
                    </a:cxn>
                    <a:cxn ang="0">
                      <a:pos x="52" y="120"/>
                    </a:cxn>
                    <a:cxn ang="0">
                      <a:pos x="61" y="98"/>
                    </a:cxn>
                    <a:cxn ang="0">
                      <a:pos x="65" y="88"/>
                    </a:cxn>
                    <a:cxn ang="0">
                      <a:pos x="69" y="84"/>
                    </a:cxn>
                    <a:cxn ang="0">
                      <a:pos x="75" y="72"/>
                    </a:cxn>
                    <a:cxn ang="0">
                      <a:pos x="85" y="50"/>
                    </a:cxn>
                    <a:cxn ang="0">
                      <a:pos x="93" y="36"/>
                    </a:cxn>
                    <a:cxn ang="0">
                      <a:pos x="99" y="20"/>
                    </a:cxn>
                    <a:cxn ang="0">
                      <a:pos x="93" y="12"/>
                    </a:cxn>
                    <a:cxn ang="0">
                      <a:pos x="91" y="2"/>
                    </a:cxn>
                    <a:cxn ang="0">
                      <a:pos x="97" y="6"/>
                    </a:cxn>
                    <a:cxn ang="0">
                      <a:pos x="107" y="20"/>
                    </a:cxn>
                    <a:cxn ang="0">
                      <a:pos x="107" y="44"/>
                    </a:cxn>
                    <a:cxn ang="0">
                      <a:pos x="109" y="54"/>
                    </a:cxn>
                    <a:cxn ang="0">
                      <a:pos x="99" y="60"/>
                    </a:cxn>
                    <a:cxn ang="0">
                      <a:pos x="91" y="64"/>
                    </a:cxn>
                    <a:cxn ang="0">
                      <a:pos x="93" y="70"/>
                    </a:cxn>
                    <a:cxn ang="0">
                      <a:pos x="111" y="88"/>
                    </a:cxn>
                    <a:cxn ang="0">
                      <a:pos x="117" y="106"/>
                    </a:cxn>
                    <a:cxn ang="0">
                      <a:pos x="107" y="116"/>
                    </a:cxn>
                    <a:cxn ang="0">
                      <a:pos x="99" y="136"/>
                    </a:cxn>
                    <a:cxn ang="0">
                      <a:pos x="101" y="154"/>
                    </a:cxn>
                    <a:cxn ang="0">
                      <a:pos x="119" y="182"/>
                    </a:cxn>
                    <a:cxn ang="0">
                      <a:pos x="127" y="208"/>
                    </a:cxn>
                    <a:cxn ang="0">
                      <a:pos x="111" y="208"/>
                    </a:cxn>
                    <a:cxn ang="0">
                      <a:pos x="103" y="204"/>
                    </a:cxn>
                    <a:cxn ang="0">
                      <a:pos x="81" y="202"/>
                    </a:cxn>
                    <a:cxn ang="0">
                      <a:pos x="46" y="204"/>
                    </a:cxn>
                    <a:cxn ang="0">
                      <a:pos x="24" y="198"/>
                    </a:cxn>
                    <a:cxn ang="0">
                      <a:pos x="22" y="182"/>
                    </a:cxn>
                    <a:cxn ang="0">
                      <a:pos x="24" y="168"/>
                    </a:cxn>
                    <a:cxn ang="0">
                      <a:pos x="10" y="164"/>
                    </a:cxn>
                    <a:cxn ang="0">
                      <a:pos x="0" y="158"/>
                    </a:cxn>
                  </a:cxnLst>
                  <a:rect l="0" t="0" r="r" b="b"/>
                  <a:pathLst>
                    <a:path w="127" h="208">
                      <a:moveTo>
                        <a:pt x="6" y="158"/>
                      </a:moveTo>
                      <a:lnTo>
                        <a:pt x="6" y="148"/>
                      </a:lnTo>
                      <a:lnTo>
                        <a:pt x="8" y="140"/>
                      </a:lnTo>
                      <a:lnTo>
                        <a:pt x="10" y="136"/>
                      </a:lnTo>
                      <a:lnTo>
                        <a:pt x="14" y="128"/>
                      </a:lnTo>
                      <a:lnTo>
                        <a:pt x="20" y="124"/>
                      </a:lnTo>
                      <a:lnTo>
                        <a:pt x="26" y="120"/>
                      </a:lnTo>
                      <a:lnTo>
                        <a:pt x="32" y="116"/>
                      </a:lnTo>
                      <a:lnTo>
                        <a:pt x="38" y="114"/>
                      </a:lnTo>
                      <a:lnTo>
                        <a:pt x="40" y="122"/>
                      </a:lnTo>
                      <a:lnTo>
                        <a:pt x="42" y="124"/>
                      </a:lnTo>
                      <a:lnTo>
                        <a:pt x="44" y="126"/>
                      </a:lnTo>
                      <a:lnTo>
                        <a:pt x="48" y="124"/>
                      </a:lnTo>
                      <a:lnTo>
                        <a:pt x="52" y="120"/>
                      </a:lnTo>
                      <a:lnTo>
                        <a:pt x="56" y="110"/>
                      </a:lnTo>
                      <a:lnTo>
                        <a:pt x="61" y="98"/>
                      </a:lnTo>
                      <a:lnTo>
                        <a:pt x="63" y="88"/>
                      </a:lnTo>
                      <a:lnTo>
                        <a:pt x="65" y="88"/>
                      </a:lnTo>
                      <a:lnTo>
                        <a:pt x="67" y="86"/>
                      </a:lnTo>
                      <a:lnTo>
                        <a:pt x="69" y="84"/>
                      </a:lnTo>
                      <a:lnTo>
                        <a:pt x="71" y="82"/>
                      </a:lnTo>
                      <a:lnTo>
                        <a:pt x="75" y="72"/>
                      </a:lnTo>
                      <a:lnTo>
                        <a:pt x="81" y="60"/>
                      </a:lnTo>
                      <a:lnTo>
                        <a:pt x="85" y="50"/>
                      </a:lnTo>
                      <a:lnTo>
                        <a:pt x="89" y="36"/>
                      </a:lnTo>
                      <a:lnTo>
                        <a:pt x="93" y="36"/>
                      </a:lnTo>
                      <a:lnTo>
                        <a:pt x="97" y="36"/>
                      </a:lnTo>
                      <a:lnTo>
                        <a:pt x="99" y="20"/>
                      </a:lnTo>
                      <a:lnTo>
                        <a:pt x="95" y="16"/>
                      </a:lnTo>
                      <a:lnTo>
                        <a:pt x="93" y="12"/>
                      </a:lnTo>
                      <a:lnTo>
                        <a:pt x="89" y="0"/>
                      </a:lnTo>
                      <a:lnTo>
                        <a:pt x="91" y="2"/>
                      </a:lnTo>
                      <a:lnTo>
                        <a:pt x="93" y="0"/>
                      </a:lnTo>
                      <a:lnTo>
                        <a:pt x="97" y="6"/>
                      </a:lnTo>
                      <a:lnTo>
                        <a:pt x="103" y="14"/>
                      </a:lnTo>
                      <a:lnTo>
                        <a:pt x="107" y="20"/>
                      </a:lnTo>
                      <a:lnTo>
                        <a:pt x="109" y="26"/>
                      </a:lnTo>
                      <a:lnTo>
                        <a:pt x="107" y="44"/>
                      </a:lnTo>
                      <a:lnTo>
                        <a:pt x="109" y="50"/>
                      </a:lnTo>
                      <a:lnTo>
                        <a:pt x="109" y="54"/>
                      </a:lnTo>
                      <a:lnTo>
                        <a:pt x="117" y="60"/>
                      </a:lnTo>
                      <a:lnTo>
                        <a:pt x="99" y="60"/>
                      </a:lnTo>
                      <a:lnTo>
                        <a:pt x="93" y="62"/>
                      </a:lnTo>
                      <a:lnTo>
                        <a:pt x="91" y="64"/>
                      </a:lnTo>
                      <a:lnTo>
                        <a:pt x="89" y="66"/>
                      </a:lnTo>
                      <a:lnTo>
                        <a:pt x="93" y="70"/>
                      </a:lnTo>
                      <a:lnTo>
                        <a:pt x="101" y="78"/>
                      </a:lnTo>
                      <a:lnTo>
                        <a:pt x="111" y="88"/>
                      </a:lnTo>
                      <a:lnTo>
                        <a:pt x="115" y="96"/>
                      </a:lnTo>
                      <a:lnTo>
                        <a:pt x="117" y="106"/>
                      </a:lnTo>
                      <a:lnTo>
                        <a:pt x="113" y="110"/>
                      </a:lnTo>
                      <a:lnTo>
                        <a:pt x="107" y="116"/>
                      </a:lnTo>
                      <a:lnTo>
                        <a:pt x="101" y="126"/>
                      </a:lnTo>
                      <a:lnTo>
                        <a:pt x="99" y="136"/>
                      </a:lnTo>
                      <a:lnTo>
                        <a:pt x="99" y="144"/>
                      </a:lnTo>
                      <a:lnTo>
                        <a:pt x="101" y="154"/>
                      </a:lnTo>
                      <a:lnTo>
                        <a:pt x="109" y="168"/>
                      </a:lnTo>
                      <a:lnTo>
                        <a:pt x="119" y="182"/>
                      </a:lnTo>
                      <a:lnTo>
                        <a:pt x="127" y="194"/>
                      </a:lnTo>
                      <a:lnTo>
                        <a:pt x="127" y="208"/>
                      </a:lnTo>
                      <a:lnTo>
                        <a:pt x="121" y="208"/>
                      </a:lnTo>
                      <a:lnTo>
                        <a:pt x="111" y="208"/>
                      </a:lnTo>
                      <a:lnTo>
                        <a:pt x="107" y="206"/>
                      </a:lnTo>
                      <a:lnTo>
                        <a:pt x="103" y="204"/>
                      </a:lnTo>
                      <a:lnTo>
                        <a:pt x="81" y="204"/>
                      </a:lnTo>
                      <a:lnTo>
                        <a:pt x="81" y="202"/>
                      </a:lnTo>
                      <a:lnTo>
                        <a:pt x="46" y="200"/>
                      </a:lnTo>
                      <a:lnTo>
                        <a:pt x="46" y="204"/>
                      </a:lnTo>
                      <a:lnTo>
                        <a:pt x="22" y="202"/>
                      </a:lnTo>
                      <a:lnTo>
                        <a:pt x="24" y="198"/>
                      </a:lnTo>
                      <a:lnTo>
                        <a:pt x="24" y="188"/>
                      </a:lnTo>
                      <a:lnTo>
                        <a:pt x="22" y="182"/>
                      </a:lnTo>
                      <a:lnTo>
                        <a:pt x="22" y="174"/>
                      </a:lnTo>
                      <a:lnTo>
                        <a:pt x="24" y="168"/>
                      </a:lnTo>
                      <a:lnTo>
                        <a:pt x="14" y="166"/>
                      </a:lnTo>
                      <a:lnTo>
                        <a:pt x="10" y="164"/>
                      </a:lnTo>
                      <a:lnTo>
                        <a:pt x="6" y="160"/>
                      </a:lnTo>
                      <a:lnTo>
                        <a:pt x="0" y="158"/>
                      </a:lnTo>
                      <a:lnTo>
                        <a:pt x="6" y="15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7" name="Freeform 147">
                  <a:extLst>
                    <a:ext uri="{FF2B5EF4-FFF2-40B4-BE49-F238E27FC236}">
                      <a16:creationId xmlns:a16="http://schemas.microsoft.com/office/drawing/2014/main" id="{A1F23174-DD55-41EE-89E6-1096D3577CA7}"/>
                    </a:ext>
                  </a:extLst>
                </p:cNvPr>
                <p:cNvSpPr>
                  <a:spLocks/>
                </p:cNvSpPr>
                <p:nvPr/>
              </p:nvSpPr>
              <p:spPr bwMode="ltGray">
                <a:xfrm>
                  <a:off x="2829" y="2096"/>
                  <a:ext cx="89" cy="110"/>
                </a:xfrm>
                <a:custGeom>
                  <a:avLst/>
                  <a:gdLst/>
                  <a:ahLst/>
                  <a:cxnLst>
                    <a:cxn ang="0">
                      <a:pos x="36" y="24"/>
                    </a:cxn>
                    <a:cxn ang="0">
                      <a:pos x="26" y="24"/>
                    </a:cxn>
                    <a:cxn ang="0">
                      <a:pos x="20" y="24"/>
                    </a:cxn>
                    <a:cxn ang="0">
                      <a:pos x="8" y="22"/>
                    </a:cxn>
                    <a:cxn ang="0">
                      <a:pos x="2" y="44"/>
                    </a:cxn>
                    <a:cxn ang="0">
                      <a:pos x="2" y="50"/>
                    </a:cxn>
                    <a:cxn ang="0">
                      <a:pos x="0" y="58"/>
                    </a:cxn>
                    <a:cxn ang="0">
                      <a:pos x="0" y="70"/>
                    </a:cxn>
                    <a:cxn ang="0">
                      <a:pos x="4" y="76"/>
                    </a:cxn>
                    <a:cxn ang="0">
                      <a:pos x="8" y="82"/>
                    </a:cxn>
                    <a:cxn ang="0">
                      <a:pos x="14" y="88"/>
                    </a:cxn>
                    <a:cxn ang="0">
                      <a:pos x="30" y="100"/>
                    </a:cxn>
                    <a:cxn ang="0">
                      <a:pos x="34" y="104"/>
                    </a:cxn>
                    <a:cxn ang="0">
                      <a:pos x="38" y="110"/>
                    </a:cxn>
                    <a:cxn ang="0">
                      <a:pos x="42" y="108"/>
                    </a:cxn>
                    <a:cxn ang="0">
                      <a:pos x="44" y="106"/>
                    </a:cxn>
                    <a:cxn ang="0">
                      <a:pos x="46" y="104"/>
                    </a:cxn>
                    <a:cxn ang="0">
                      <a:pos x="44" y="100"/>
                    </a:cxn>
                    <a:cxn ang="0">
                      <a:pos x="42" y="98"/>
                    </a:cxn>
                    <a:cxn ang="0">
                      <a:pos x="42" y="96"/>
                    </a:cxn>
                    <a:cxn ang="0">
                      <a:pos x="44" y="90"/>
                    </a:cxn>
                    <a:cxn ang="0">
                      <a:pos x="46" y="88"/>
                    </a:cxn>
                    <a:cxn ang="0">
                      <a:pos x="55" y="84"/>
                    </a:cxn>
                    <a:cxn ang="0">
                      <a:pos x="55" y="80"/>
                    </a:cxn>
                    <a:cxn ang="0">
                      <a:pos x="59" y="76"/>
                    </a:cxn>
                    <a:cxn ang="0">
                      <a:pos x="63" y="78"/>
                    </a:cxn>
                    <a:cxn ang="0">
                      <a:pos x="65" y="82"/>
                    </a:cxn>
                    <a:cxn ang="0">
                      <a:pos x="67" y="86"/>
                    </a:cxn>
                    <a:cxn ang="0">
                      <a:pos x="71" y="88"/>
                    </a:cxn>
                    <a:cxn ang="0">
                      <a:pos x="75" y="86"/>
                    </a:cxn>
                    <a:cxn ang="0">
                      <a:pos x="79" y="84"/>
                    </a:cxn>
                    <a:cxn ang="0">
                      <a:pos x="81" y="86"/>
                    </a:cxn>
                    <a:cxn ang="0">
                      <a:pos x="83" y="86"/>
                    </a:cxn>
                    <a:cxn ang="0">
                      <a:pos x="85" y="84"/>
                    </a:cxn>
                    <a:cxn ang="0">
                      <a:pos x="85" y="80"/>
                    </a:cxn>
                    <a:cxn ang="0">
                      <a:pos x="87" y="74"/>
                    </a:cxn>
                    <a:cxn ang="0">
                      <a:pos x="87" y="52"/>
                    </a:cxn>
                    <a:cxn ang="0">
                      <a:pos x="83" y="50"/>
                    </a:cxn>
                    <a:cxn ang="0">
                      <a:pos x="83" y="46"/>
                    </a:cxn>
                    <a:cxn ang="0">
                      <a:pos x="81" y="44"/>
                    </a:cxn>
                    <a:cxn ang="0">
                      <a:pos x="81" y="40"/>
                    </a:cxn>
                    <a:cxn ang="0">
                      <a:pos x="83" y="36"/>
                    </a:cxn>
                    <a:cxn ang="0">
                      <a:pos x="83" y="32"/>
                    </a:cxn>
                    <a:cxn ang="0">
                      <a:pos x="87" y="30"/>
                    </a:cxn>
                    <a:cxn ang="0">
                      <a:pos x="89" y="26"/>
                    </a:cxn>
                    <a:cxn ang="0">
                      <a:pos x="87" y="20"/>
                    </a:cxn>
                    <a:cxn ang="0">
                      <a:pos x="83" y="18"/>
                    </a:cxn>
                    <a:cxn ang="0">
                      <a:pos x="77" y="18"/>
                    </a:cxn>
                    <a:cxn ang="0">
                      <a:pos x="69" y="18"/>
                    </a:cxn>
                    <a:cxn ang="0">
                      <a:pos x="71" y="2"/>
                    </a:cxn>
                    <a:cxn ang="0">
                      <a:pos x="36" y="0"/>
                    </a:cxn>
                    <a:cxn ang="0">
                      <a:pos x="36" y="24"/>
                    </a:cxn>
                  </a:cxnLst>
                  <a:rect l="0" t="0" r="r" b="b"/>
                  <a:pathLst>
                    <a:path w="89" h="110">
                      <a:moveTo>
                        <a:pt x="36" y="24"/>
                      </a:moveTo>
                      <a:lnTo>
                        <a:pt x="26" y="24"/>
                      </a:lnTo>
                      <a:lnTo>
                        <a:pt x="20" y="24"/>
                      </a:lnTo>
                      <a:lnTo>
                        <a:pt x="8" y="22"/>
                      </a:lnTo>
                      <a:lnTo>
                        <a:pt x="2" y="44"/>
                      </a:lnTo>
                      <a:lnTo>
                        <a:pt x="2" y="50"/>
                      </a:lnTo>
                      <a:lnTo>
                        <a:pt x="0" y="58"/>
                      </a:lnTo>
                      <a:lnTo>
                        <a:pt x="0" y="70"/>
                      </a:lnTo>
                      <a:lnTo>
                        <a:pt x="4" y="76"/>
                      </a:lnTo>
                      <a:lnTo>
                        <a:pt x="8" y="82"/>
                      </a:lnTo>
                      <a:lnTo>
                        <a:pt x="14" y="88"/>
                      </a:lnTo>
                      <a:lnTo>
                        <a:pt x="30" y="100"/>
                      </a:lnTo>
                      <a:lnTo>
                        <a:pt x="34" y="104"/>
                      </a:lnTo>
                      <a:lnTo>
                        <a:pt x="38" y="110"/>
                      </a:lnTo>
                      <a:lnTo>
                        <a:pt x="42" y="108"/>
                      </a:lnTo>
                      <a:lnTo>
                        <a:pt x="44" y="106"/>
                      </a:lnTo>
                      <a:lnTo>
                        <a:pt x="46" y="104"/>
                      </a:lnTo>
                      <a:lnTo>
                        <a:pt x="44" y="100"/>
                      </a:lnTo>
                      <a:lnTo>
                        <a:pt x="42" y="98"/>
                      </a:lnTo>
                      <a:lnTo>
                        <a:pt x="42" y="96"/>
                      </a:lnTo>
                      <a:lnTo>
                        <a:pt x="44" y="90"/>
                      </a:lnTo>
                      <a:lnTo>
                        <a:pt x="46" y="88"/>
                      </a:lnTo>
                      <a:lnTo>
                        <a:pt x="55" y="84"/>
                      </a:lnTo>
                      <a:lnTo>
                        <a:pt x="55" y="80"/>
                      </a:lnTo>
                      <a:lnTo>
                        <a:pt x="59" y="76"/>
                      </a:lnTo>
                      <a:lnTo>
                        <a:pt x="63" y="78"/>
                      </a:lnTo>
                      <a:lnTo>
                        <a:pt x="65" y="82"/>
                      </a:lnTo>
                      <a:lnTo>
                        <a:pt x="67" y="86"/>
                      </a:lnTo>
                      <a:lnTo>
                        <a:pt x="71" y="88"/>
                      </a:lnTo>
                      <a:lnTo>
                        <a:pt x="75" y="86"/>
                      </a:lnTo>
                      <a:lnTo>
                        <a:pt x="79" y="84"/>
                      </a:lnTo>
                      <a:lnTo>
                        <a:pt x="81" y="86"/>
                      </a:lnTo>
                      <a:lnTo>
                        <a:pt x="83" y="86"/>
                      </a:lnTo>
                      <a:lnTo>
                        <a:pt x="85" y="84"/>
                      </a:lnTo>
                      <a:lnTo>
                        <a:pt x="85" y="80"/>
                      </a:lnTo>
                      <a:lnTo>
                        <a:pt x="87" y="74"/>
                      </a:lnTo>
                      <a:lnTo>
                        <a:pt x="87" y="52"/>
                      </a:lnTo>
                      <a:lnTo>
                        <a:pt x="83" y="50"/>
                      </a:lnTo>
                      <a:lnTo>
                        <a:pt x="83" y="46"/>
                      </a:lnTo>
                      <a:lnTo>
                        <a:pt x="81" y="44"/>
                      </a:lnTo>
                      <a:lnTo>
                        <a:pt x="81" y="40"/>
                      </a:lnTo>
                      <a:lnTo>
                        <a:pt x="83" y="36"/>
                      </a:lnTo>
                      <a:lnTo>
                        <a:pt x="83" y="32"/>
                      </a:lnTo>
                      <a:lnTo>
                        <a:pt x="87" y="30"/>
                      </a:lnTo>
                      <a:lnTo>
                        <a:pt x="89" y="26"/>
                      </a:lnTo>
                      <a:lnTo>
                        <a:pt x="87" y="20"/>
                      </a:lnTo>
                      <a:lnTo>
                        <a:pt x="83" y="18"/>
                      </a:lnTo>
                      <a:lnTo>
                        <a:pt x="77" y="18"/>
                      </a:lnTo>
                      <a:lnTo>
                        <a:pt x="69" y="18"/>
                      </a:lnTo>
                      <a:lnTo>
                        <a:pt x="71" y="2"/>
                      </a:lnTo>
                      <a:lnTo>
                        <a:pt x="36" y="0"/>
                      </a:lnTo>
                      <a:lnTo>
                        <a:pt x="36" y="2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8" name="Freeform 148">
                  <a:extLst>
                    <a:ext uri="{FF2B5EF4-FFF2-40B4-BE49-F238E27FC236}">
                      <a16:creationId xmlns:a16="http://schemas.microsoft.com/office/drawing/2014/main" id="{0623E905-CD43-44F3-B7E4-EDB5CE4F3A65}"/>
                    </a:ext>
                  </a:extLst>
                </p:cNvPr>
                <p:cNvSpPr>
                  <a:spLocks/>
                </p:cNvSpPr>
                <p:nvPr/>
              </p:nvSpPr>
              <p:spPr bwMode="ltGray">
                <a:xfrm>
                  <a:off x="2867" y="2074"/>
                  <a:ext cx="117" cy="154"/>
                </a:xfrm>
                <a:custGeom>
                  <a:avLst/>
                  <a:gdLst/>
                  <a:ahLst/>
                  <a:cxnLst>
                    <a:cxn ang="0">
                      <a:pos x="27" y="148"/>
                    </a:cxn>
                    <a:cxn ang="0">
                      <a:pos x="21" y="148"/>
                    </a:cxn>
                    <a:cxn ang="0">
                      <a:pos x="13" y="154"/>
                    </a:cxn>
                    <a:cxn ang="0">
                      <a:pos x="0" y="132"/>
                    </a:cxn>
                    <a:cxn ang="0">
                      <a:pos x="6" y="128"/>
                    </a:cxn>
                    <a:cxn ang="0">
                      <a:pos x="6" y="122"/>
                    </a:cxn>
                    <a:cxn ang="0">
                      <a:pos x="4" y="118"/>
                    </a:cxn>
                    <a:cxn ang="0">
                      <a:pos x="8" y="110"/>
                    </a:cxn>
                    <a:cxn ang="0">
                      <a:pos x="17" y="102"/>
                    </a:cxn>
                    <a:cxn ang="0">
                      <a:pos x="25" y="100"/>
                    </a:cxn>
                    <a:cxn ang="0">
                      <a:pos x="29" y="108"/>
                    </a:cxn>
                    <a:cxn ang="0">
                      <a:pos x="37" y="108"/>
                    </a:cxn>
                    <a:cxn ang="0">
                      <a:pos x="43" y="108"/>
                    </a:cxn>
                    <a:cxn ang="0">
                      <a:pos x="47" y="106"/>
                    </a:cxn>
                    <a:cxn ang="0">
                      <a:pos x="49" y="96"/>
                    </a:cxn>
                    <a:cxn ang="0">
                      <a:pos x="45" y="72"/>
                    </a:cxn>
                    <a:cxn ang="0">
                      <a:pos x="43" y="66"/>
                    </a:cxn>
                    <a:cxn ang="0">
                      <a:pos x="45" y="58"/>
                    </a:cxn>
                    <a:cxn ang="0">
                      <a:pos x="49" y="52"/>
                    </a:cxn>
                    <a:cxn ang="0">
                      <a:pos x="49" y="42"/>
                    </a:cxn>
                    <a:cxn ang="0">
                      <a:pos x="39" y="40"/>
                    </a:cxn>
                    <a:cxn ang="0">
                      <a:pos x="33" y="26"/>
                    </a:cxn>
                    <a:cxn ang="0">
                      <a:pos x="59" y="28"/>
                    </a:cxn>
                    <a:cxn ang="0">
                      <a:pos x="73" y="30"/>
                    </a:cxn>
                    <a:cxn ang="0">
                      <a:pos x="79" y="16"/>
                    </a:cxn>
                    <a:cxn ang="0">
                      <a:pos x="87" y="4"/>
                    </a:cxn>
                    <a:cxn ang="0">
                      <a:pos x="103" y="0"/>
                    </a:cxn>
                    <a:cxn ang="0">
                      <a:pos x="113" y="2"/>
                    </a:cxn>
                    <a:cxn ang="0">
                      <a:pos x="115" y="6"/>
                    </a:cxn>
                    <a:cxn ang="0">
                      <a:pos x="115" y="20"/>
                    </a:cxn>
                    <a:cxn ang="0">
                      <a:pos x="99" y="64"/>
                    </a:cxn>
                    <a:cxn ang="0">
                      <a:pos x="99" y="70"/>
                    </a:cxn>
                    <a:cxn ang="0">
                      <a:pos x="99" y="78"/>
                    </a:cxn>
                    <a:cxn ang="0">
                      <a:pos x="93" y="84"/>
                    </a:cxn>
                    <a:cxn ang="0">
                      <a:pos x="85" y="92"/>
                    </a:cxn>
                    <a:cxn ang="0">
                      <a:pos x="79" y="106"/>
                    </a:cxn>
                    <a:cxn ang="0">
                      <a:pos x="75" y="122"/>
                    </a:cxn>
                    <a:cxn ang="0">
                      <a:pos x="69" y="142"/>
                    </a:cxn>
                    <a:cxn ang="0">
                      <a:pos x="61" y="150"/>
                    </a:cxn>
                    <a:cxn ang="0">
                      <a:pos x="51" y="150"/>
                    </a:cxn>
                    <a:cxn ang="0">
                      <a:pos x="49" y="146"/>
                    </a:cxn>
                    <a:cxn ang="0">
                      <a:pos x="43" y="146"/>
                    </a:cxn>
                    <a:cxn ang="0">
                      <a:pos x="39" y="150"/>
                    </a:cxn>
                    <a:cxn ang="0">
                      <a:pos x="33" y="150"/>
                    </a:cxn>
                  </a:cxnLst>
                  <a:rect l="0" t="0" r="r" b="b"/>
                  <a:pathLst>
                    <a:path w="117" h="154">
                      <a:moveTo>
                        <a:pt x="27" y="150"/>
                      </a:moveTo>
                      <a:lnTo>
                        <a:pt x="27" y="148"/>
                      </a:lnTo>
                      <a:lnTo>
                        <a:pt x="25" y="146"/>
                      </a:lnTo>
                      <a:lnTo>
                        <a:pt x="21" y="148"/>
                      </a:lnTo>
                      <a:lnTo>
                        <a:pt x="17" y="150"/>
                      </a:lnTo>
                      <a:lnTo>
                        <a:pt x="13" y="154"/>
                      </a:lnTo>
                      <a:lnTo>
                        <a:pt x="4" y="136"/>
                      </a:lnTo>
                      <a:lnTo>
                        <a:pt x="0" y="132"/>
                      </a:lnTo>
                      <a:lnTo>
                        <a:pt x="4" y="130"/>
                      </a:lnTo>
                      <a:lnTo>
                        <a:pt x="6" y="128"/>
                      </a:lnTo>
                      <a:lnTo>
                        <a:pt x="8" y="126"/>
                      </a:lnTo>
                      <a:lnTo>
                        <a:pt x="6" y="122"/>
                      </a:lnTo>
                      <a:lnTo>
                        <a:pt x="4" y="120"/>
                      </a:lnTo>
                      <a:lnTo>
                        <a:pt x="4" y="118"/>
                      </a:lnTo>
                      <a:lnTo>
                        <a:pt x="6" y="112"/>
                      </a:lnTo>
                      <a:lnTo>
                        <a:pt x="8" y="110"/>
                      </a:lnTo>
                      <a:lnTo>
                        <a:pt x="17" y="106"/>
                      </a:lnTo>
                      <a:lnTo>
                        <a:pt x="17" y="102"/>
                      </a:lnTo>
                      <a:lnTo>
                        <a:pt x="21" y="98"/>
                      </a:lnTo>
                      <a:lnTo>
                        <a:pt x="25" y="100"/>
                      </a:lnTo>
                      <a:lnTo>
                        <a:pt x="27" y="104"/>
                      </a:lnTo>
                      <a:lnTo>
                        <a:pt x="29" y="108"/>
                      </a:lnTo>
                      <a:lnTo>
                        <a:pt x="33" y="110"/>
                      </a:lnTo>
                      <a:lnTo>
                        <a:pt x="37" y="108"/>
                      </a:lnTo>
                      <a:lnTo>
                        <a:pt x="41" y="106"/>
                      </a:lnTo>
                      <a:lnTo>
                        <a:pt x="43" y="108"/>
                      </a:lnTo>
                      <a:lnTo>
                        <a:pt x="45" y="108"/>
                      </a:lnTo>
                      <a:lnTo>
                        <a:pt x="47" y="106"/>
                      </a:lnTo>
                      <a:lnTo>
                        <a:pt x="47" y="102"/>
                      </a:lnTo>
                      <a:lnTo>
                        <a:pt x="49" y="96"/>
                      </a:lnTo>
                      <a:lnTo>
                        <a:pt x="49" y="74"/>
                      </a:lnTo>
                      <a:lnTo>
                        <a:pt x="45" y="72"/>
                      </a:lnTo>
                      <a:lnTo>
                        <a:pt x="45" y="68"/>
                      </a:lnTo>
                      <a:lnTo>
                        <a:pt x="43" y="66"/>
                      </a:lnTo>
                      <a:lnTo>
                        <a:pt x="43" y="62"/>
                      </a:lnTo>
                      <a:lnTo>
                        <a:pt x="45" y="58"/>
                      </a:lnTo>
                      <a:lnTo>
                        <a:pt x="45" y="54"/>
                      </a:lnTo>
                      <a:lnTo>
                        <a:pt x="49" y="52"/>
                      </a:lnTo>
                      <a:lnTo>
                        <a:pt x="51" y="48"/>
                      </a:lnTo>
                      <a:lnTo>
                        <a:pt x="49" y="42"/>
                      </a:lnTo>
                      <a:lnTo>
                        <a:pt x="45" y="40"/>
                      </a:lnTo>
                      <a:lnTo>
                        <a:pt x="39" y="40"/>
                      </a:lnTo>
                      <a:lnTo>
                        <a:pt x="31" y="40"/>
                      </a:lnTo>
                      <a:lnTo>
                        <a:pt x="33" y="26"/>
                      </a:lnTo>
                      <a:lnTo>
                        <a:pt x="55" y="26"/>
                      </a:lnTo>
                      <a:lnTo>
                        <a:pt x="59" y="28"/>
                      </a:lnTo>
                      <a:lnTo>
                        <a:pt x="63" y="30"/>
                      </a:lnTo>
                      <a:lnTo>
                        <a:pt x="73" y="30"/>
                      </a:lnTo>
                      <a:lnTo>
                        <a:pt x="79" y="30"/>
                      </a:lnTo>
                      <a:lnTo>
                        <a:pt x="79" y="16"/>
                      </a:lnTo>
                      <a:lnTo>
                        <a:pt x="83" y="10"/>
                      </a:lnTo>
                      <a:lnTo>
                        <a:pt x="87" y="4"/>
                      </a:lnTo>
                      <a:lnTo>
                        <a:pt x="93" y="0"/>
                      </a:lnTo>
                      <a:lnTo>
                        <a:pt x="103" y="0"/>
                      </a:lnTo>
                      <a:lnTo>
                        <a:pt x="113" y="0"/>
                      </a:lnTo>
                      <a:lnTo>
                        <a:pt x="113" y="2"/>
                      </a:lnTo>
                      <a:lnTo>
                        <a:pt x="115" y="4"/>
                      </a:lnTo>
                      <a:lnTo>
                        <a:pt x="115" y="6"/>
                      </a:lnTo>
                      <a:lnTo>
                        <a:pt x="117" y="10"/>
                      </a:lnTo>
                      <a:lnTo>
                        <a:pt x="115" y="20"/>
                      </a:lnTo>
                      <a:lnTo>
                        <a:pt x="111" y="34"/>
                      </a:lnTo>
                      <a:lnTo>
                        <a:pt x="99" y="64"/>
                      </a:lnTo>
                      <a:lnTo>
                        <a:pt x="99" y="68"/>
                      </a:lnTo>
                      <a:lnTo>
                        <a:pt x="99" y="70"/>
                      </a:lnTo>
                      <a:lnTo>
                        <a:pt x="101" y="74"/>
                      </a:lnTo>
                      <a:lnTo>
                        <a:pt x="99" y="78"/>
                      </a:lnTo>
                      <a:lnTo>
                        <a:pt x="97" y="82"/>
                      </a:lnTo>
                      <a:lnTo>
                        <a:pt x="93" y="84"/>
                      </a:lnTo>
                      <a:lnTo>
                        <a:pt x="89" y="88"/>
                      </a:lnTo>
                      <a:lnTo>
                        <a:pt x="85" y="92"/>
                      </a:lnTo>
                      <a:lnTo>
                        <a:pt x="83" y="102"/>
                      </a:lnTo>
                      <a:lnTo>
                        <a:pt x="79" y="106"/>
                      </a:lnTo>
                      <a:lnTo>
                        <a:pt x="75" y="108"/>
                      </a:lnTo>
                      <a:lnTo>
                        <a:pt x="75" y="122"/>
                      </a:lnTo>
                      <a:lnTo>
                        <a:pt x="71" y="134"/>
                      </a:lnTo>
                      <a:lnTo>
                        <a:pt x="69" y="142"/>
                      </a:lnTo>
                      <a:lnTo>
                        <a:pt x="65" y="148"/>
                      </a:lnTo>
                      <a:lnTo>
                        <a:pt x="61" y="150"/>
                      </a:lnTo>
                      <a:lnTo>
                        <a:pt x="55" y="150"/>
                      </a:lnTo>
                      <a:lnTo>
                        <a:pt x="51" y="150"/>
                      </a:lnTo>
                      <a:lnTo>
                        <a:pt x="49" y="150"/>
                      </a:lnTo>
                      <a:lnTo>
                        <a:pt x="49" y="146"/>
                      </a:lnTo>
                      <a:lnTo>
                        <a:pt x="45" y="146"/>
                      </a:lnTo>
                      <a:lnTo>
                        <a:pt x="43" y="146"/>
                      </a:lnTo>
                      <a:lnTo>
                        <a:pt x="41" y="148"/>
                      </a:lnTo>
                      <a:lnTo>
                        <a:pt x="39" y="150"/>
                      </a:lnTo>
                      <a:lnTo>
                        <a:pt x="35" y="150"/>
                      </a:lnTo>
                      <a:lnTo>
                        <a:pt x="33" y="150"/>
                      </a:lnTo>
                      <a:lnTo>
                        <a:pt x="27" y="1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19" name="Freeform 149">
                  <a:extLst>
                    <a:ext uri="{FF2B5EF4-FFF2-40B4-BE49-F238E27FC236}">
                      <a16:creationId xmlns:a16="http://schemas.microsoft.com/office/drawing/2014/main" id="{B79E8FBD-FC6E-443D-8850-CBA405B24A1F}"/>
                    </a:ext>
                  </a:extLst>
                </p:cNvPr>
                <p:cNvSpPr>
                  <a:spLocks/>
                </p:cNvSpPr>
                <p:nvPr/>
              </p:nvSpPr>
              <p:spPr bwMode="ltGray">
                <a:xfrm>
                  <a:off x="2873" y="2452"/>
                  <a:ext cx="211" cy="216"/>
                </a:xfrm>
                <a:custGeom>
                  <a:avLst/>
                  <a:gdLst/>
                  <a:ahLst/>
                  <a:cxnLst>
                    <a:cxn ang="0">
                      <a:pos x="181" y="8"/>
                    </a:cxn>
                    <a:cxn ang="0">
                      <a:pos x="159" y="16"/>
                    </a:cxn>
                    <a:cxn ang="0">
                      <a:pos x="117" y="16"/>
                    </a:cxn>
                    <a:cxn ang="0">
                      <a:pos x="107" y="12"/>
                    </a:cxn>
                    <a:cxn ang="0">
                      <a:pos x="105" y="10"/>
                    </a:cxn>
                    <a:cxn ang="0">
                      <a:pos x="101" y="6"/>
                    </a:cxn>
                    <a:cxn ang="0">
                      <a:pos x="33" y="6"/>
                    </a:cxn>
                    <a:cxn ang="0">
                      <a:pos x="27" y="2"/>
                    </a:cxn>
                    <a:cxn ang="0">
                      <a:pos x="25" y="0"/>
                    </a:cxn>
                    <a:cxn ang="0">
                      <a:pos x="21" y="0"/>
                    </a:cxn>
                    <a:cxn ang="0">
                      <a:pos x="11" y="2"/>
                    </a:cxn>
                    <a:cxn ang="0">
                      <a:pos x="4" y="2"/>
                    </a:cxn>
                    <a:cxn ang="0">
                      <a:pos x="0" y="0"/>
                    </a:cxn>
                    <a:cxn ang="0">
                      <a:pos x="2" y="16"/>
                    </a:cxn>
                    <a:cxn ang="0">
                      <a:pos x="7" y="30"/>
                    </a:cxn>
                    <a:cxn ang="0">
                      <a:pos x="13" y="42"/>
                    </a:cxn>
                    <a:cxn ang="0">
                      <a:pos x="21" y="54"/>
                    </a:cxn>
                    <a:cxn ang="0">
                      <a:pos x="29" y="66"/>
                    </a:cxn>
                    <a:cxn ang="0">
                      <a:pos x="37" y="76"/>
                    </a:cxn>
                    <a:cxn ang="0">
                      <a:pos x="39" y="90"/>
                    </a:cxn>
                    <a:cxn ang="0">
                      <a:pos x="41" y="104"/>
                    </a:cxn>
                    <a:cxn ang="0">
                      <a:pos x="41" y="126"/>
                    </a:cxn>
                    <a:cxn ang="0">
                      <a:pos x="43" y="152"/>
                    </a:cxn>
                    <a:cxn ang="0">
                      <a:pos x="45" y="174"/>
                    </a:cxn>
                    <a:cxn ang="0">
                      <a:pos x="49" y="184"/>
                    </a:cxn>
                    <a:cxn ang="0">
                      <a:pos x="53" y="194"/>
                    </a:cxn>
                    <a:cxn ang="0">
                      <a:pos x="61" y="204"/>
                    </a:cxn>
                    <a:cxn ang="0">
                      <a:pos x="69" y="212"/>
                    </a:cxn>
                    <a:cxn ang="0">
                      <a:pos x="73" y="208"/>
                    </a:cxn>
                    <a:cxn ang="0">
                      <a:pos x="75" y="204"/>
                    </a:cxn>
                    <a:cxn ang="0">
                      <a:pos x="79" y="204"/>
                    </a:cxn>
                    <a:cxn ang="0">
                      <a:pos x="83" y="210"/>
                    </a:cxn>
                    <a:cxn ang="0">
                      <a:pos x="89" y="214"/>
                    </a:cxn>
                    <a:cxn ang="0">
                      <a:pos x="93" y="216"/>
                    </a:cxn>
                    <a:cxn ang="0">
                      <a:pos x="101" y="216"/>
                    </a:cxn>
                    <a:cxn ang="0">
                      <a:pos x="111" y="216"/>
                    </a:cxn>
                    <a:cxn ang="0">
                      <a:pos x="117" y="212"/>
                    </a:cxn>
                    <a:cxn ang="0">
                      <a:pos x="121" y="208"/>
                    </a:cxn>
                    <a:cxn ang="0">
                      <a:pos x="125" y="206"/>
                    </a:cxn>
                    <a:cxn ang="0">
                      <a:pos x="123" y="144"/>
                    </a:cxn>
                    <a:cxn ang="0">
                      <a:pos x="123" y="90"/>
                    </a:cxn>
                    <a:cxn ang="0">
                      <a:pos x="143" y="90"/>
                    </a:cxn>
                    <a:cxn ang="0">
                      <a:pos x="143" y="22"/>
                    </a:cxn>
                    <a:cxn ang="0">
                      <a:pos x="165" y="20"/>
                    </a:cxn>
                    <a:cxn ang="0">
                      <a:pos x="183" y="18"/>
                    </a:cxn>
                    <a:cxn ang="0">
                      <a:pos x="187" y="24"/>
                    </a:cxn>
                    <a:cxn ang="0">
                      <a:pos x="201" y="18"/>
                    </a:cxn>
                    <a:cxn ang="0">
                      <a:pos x="205" y="14"/>
                    </a:cxn>
                    <a:cxn ang="0">
                      <a:pos x="211" y="12"/>
                    </a:cxn>
                    <a:cxn ang="0">
                      <a:pos x="205" y="8"/>
                    </a:cxn>
                    <a:cxn ang="0">
                      <a:pos x="201" y="6"/>
                    </a:cxn>
                    <a:cxn ang="0">
                      <a:pos x="193" y="8"/>
                    </a:cxn>
                    <a:cxn ang="0">
                      <a:pos x="187" y="10"/>
                    </a:cxn>
                    <a:cxn ang="0">
                      <a:pos x="183" y="8"/>
                    </a:cxn>
                    <a:cxn ang="0">
                      <a:pos x="181" y="6"/>
                    </a:cxn>
                    <a:cxn ang="0">
                      <a:pos x="181" y="8"/>
                    </a:cxn>
                  </a:cxnLst>
                  <a:rect l="0" t="0" r="r" b="b"/>
                  <a:pathLst>
                    <a:path w="211" h="216">
                      <a:moveTo>
                        <a:pt x="181" y="8"/>
                      </a:moveTo>
                      <a:lnTo>
                        <a:pt x="159" y="16"/>
                      </a:lnTo>
                      <a:lnTo>
                        <a:pt x="117" y="16"/>
                      </a:lnTo>
                      <a:lnTo>
                        <a:pt x="107" y="12"/>
                      </a:lnTo>
                      <a:lnTo>
                        <a:pt x="105" y="10"/>
                      </a:lnTo>
                      <a:lnTo>
                        <a:pt x="101" y="6"/>
                      </a:lnTo>
                      <a:lnTo>
                        <a:pt x="33" y="6"/>
                      </a:lnTo>
                      <a:lnTo>
                        <a:pt x="27" y="2"/>
                      </a:lnTo>
                      <a:lnTo>
                        <a:pt x="25" y="0"/>
                      </a:lnTo>
                      <a:lnTo>
                        <a:pt x="21" y="0"/>
                      </a:lnTo>
                      <a:lnTo>
                        <a:pt x="11" y="2"/>
                      </a:lnTo>
                      <a:lnTo>
                        <a:pt x="4" y="2"/>
                      </a:lnTo>
                      <a:lnTo>
                        <a:pt x="0" y="0"/>
                      </a:lnTo>
                      <a:lnTo>
                        <a:pt x="2" y="16"/>
                      </a:lnTo>
                      <a:lnTo>
                        <a:pt x="7" y="30"/>
                      </a:lnTo>
                      <a:lnTo>
                        <a:pt x="13" y="42"/>
                      </a:lnTo>
                      <a:lnTo>
                        <a:pt x="21" y="54"/>
                      </a:lnTo>
                      <a:lnTo>
                        <a:pt x="29" y="66"/>
                      </a:lnTo>
                      <a:lnTo>
                        <a:pt x="37" y="76"/>
                      </a:lnTo>
                      <a:lnTo>
                        <a:pt x="39" y="90"/>
                      </a:lnTo>
                      <a:lnTo>
                        <a:pt x="41" y="104"/>
                      </a:lnTo>
                      <a:lnTo>
                        <a:pt x="41" y="126"/>
                      </a:lnTo>
                      <a:lnTo>
                        <a:pt x="43" y="152"/>
                      </a:lnTo>
                      <a:lnTo>
                        <a:pt x="45" y="174"/>
                      </a:lnTo>
                      <a:lnTo>
                        <a:pt x="49" y="184"/>
                      </a:lnTo>
                      <a:lnTo>
                        <a:pt x="53" y="194"/>
                      </a:lnTo>
                      <a:lnTo>
                        <a:pt x="61" y="204"/>
                      </a:lnTo>
                      <a:lnTo>
                        <a:pt x="69" y="212"/>
                      </a:lnTo>
                      <a:lnTo>
                        <a:pt x="73" y="208"/>
                      </a:lnTo>
                      <a:lnTo>
                        <a:pt x="75" y="204"/>
                      </a:lnTo>
                      <a:lnTo>
                        <a:pt x="79" y="204"/>
                      </a:lnTo>
                      <a:lnTo>
                        <a:pt x="83" y="210"/>
                      </a:lnTo>
                      <a:lnTo>
                        <a:pt x="89" y="214"/>
                      </a:lnTo>
                      <a:lnTo>
                        <a:pt x="93" y="216"/>
                      </a:lnTo>
                      <a:lnTo>
                        <a:pt x="101" y="216"/>
                      </a:lnTo>
                      <a:lnTo>
                        <a:pt x="111" y="216"/>
                      </a:lnTo>
                      <a:lnTo>
                        <a:pt x="117" y="212"/>
                      </a:lnTo>
                      <a:lnTo>
                        <a:pt x="121" y="208"/>
                      </a:lnTo>
                      <a:lnTo>
                        <a:pt x="125" y="206"/>
                      </a:lnTo>
                      <a:lnTo>
                        <a:pt x="123" y="144"/>
                      </a:lnTo>
                      <a:lnTo>
                        <a:pt x="123" y="90"/>
                      </a:lnTo>
                      <a:lnTo>
                        <a:pt x="143" y="90"/>
                      </a:lnTo>
                      <a:lnTo>
                        <a:pt x="143" y="22"/>
                      </a:lnTo>
                      <a:lnTo>
                        <a:pt x="165" y="20"/>
                      </a:lnTo>
                      <a:lnTo>
                        <a:pt x="183" y="18"/>
                      </a:lnTo>
                      <a:lnTo>
                        <a:pt x="187" y="24"/>
                      </a:lnTo>
                      <a:lnTo>
                        <a:pt x="201" y="18"/>
                      </a:lnTo>
                      <a:lnTo>
                        <a:pt x="205" y="14"/>
                      </a:lnTo>
                      <a:lnTo>
                        <a:pt x="211" y="12"/>
                      </a:lnTo>
                      <a:lnTo>
                        <a:pt x="205" y="8"/>
                      </a:lnTo>
                      <a:lnTo>
                        <a:pt x="201" y="6"/>
                      </a:lnTo>
                      <a:lnTo>
                        <a:pt x="193" y="8"/>
                      </a:lnTo>
                      <a:lnTo>
                        <a:pt x="187" y="10"/>
                      </a:lnTo>
                      <a:lnTo>
                        <a:pt x="183" y="8"/>
                      </a:lnTo>
                      <a:lnTo>
                        <a:pt x="181" y="6"/>
                      </a:lnTo>
                      <a:lnTo>
                        <a:pt x="181"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0" name="Freeform 150">
                  <a:extLst>
                    <a:ext uri="{FF2B5EF4-FFF2-40B4-BE49-F238E27FC236}">
                      <a16:creationId xmlns:a16="http://schemas.microsoft.com/office/drawing/2014/main" id="{6B28D3BA-B640-43C5-99AC-6889337E2322}"/>
                    </a:ext>
                  </a:extLst>
                </p:cNvPr>
                <p:cNvSpPr>
                  <a:spLocks/>
                </p:cNvSpPr>
                <p:nvPr/>
              </p:nvSpPr>
              <p:spPr bwMode="ltGray">
                <a:xfrm>
                  <a:off x="3266" y="1810"/>
                  <a:ext cx="106" cy="98"/>
                </a:xfrm>
                <a:custGeom>
                  <a:avLst/>
                  <a:gdLst/>
                  <a:ahLst/>
                  <a:cxnLst>
                    <a:cxn ang="0">
                      <a:pos x="32" y="0"/>
                    </a:cxn>
                    <a:cxn ang="0">
                      <a:pos x="28" y="4"/>
                    </a:cxn>
                    <a:cxn ang="0">
                      <a:pos x="22" y="10"/>
                    </a:cxn>
                    <a:cxn ang="0">
                      <a:pos x="14" y="14"/>
                    </a:cxn>
                    <a:cxn ang="0">
                      <a:pos x="6" y="16"/>
                    </a:cxn>
                    <a:cxn ang="0">
                      <a:pos x="6" y="26"/>
                    </a:cxn>
                    <a:cxn ang="0">
                      <a:pos x="4" y="34"/>
                    </a:cxn>
                    <a:cxn ang="0">
                      <a:pos x="0" y="46"/>
                    </a:cxn>
                    <a:cxn ang="0">
                      <a:pos x="0" y="62"/>
                    </a:cxn>
                    <a:cxn ang="0">
                      <a:pos x="18" y="62"/>
                    </a:cxn>
                    <a:cxn ang="0">
                      <a:pos x="24" y="64"/>
                    </a:cxn>
                    <a:cxn ang="0">
                      <a:pos x="28" y="54"/>
                    </a:cxn>
                    <a:cxn ang="0">
                      <a:pos x="38" y="58"/>
                    </a:cxn>
                    <a:cxn ang="0">
                      <a:pos x="54" y="58"/>
                    </a:cxn>
                    <a:cxn ang="0">
                      <a:pos x="68" y="62"/>
                    </a:cxn>
                    <a:cxn ang="0">
                      <a:pos x="82" y="76"/>
                    </a:cxn>
                    <a:cxn ang="0">
                      <a:pos x="96" y="92"/>
                    </a:cxn>
                    <a:cxn ang="0">
                      <a:pos x="102" y="98"/>
                    </a:cxn>
                    <a:cxn ang="0">
                      <a:pos x="106" y="94"/>
                    </a:cxn>
                    <a:cxn ang="0">
                      <a:pos x="96" y="80"/>
                    </a:cxn>
                    <a:cxn ang="0">
                      <a:pos x="86" y="68"/>
                    </a:cxn>
                    <a:cxn ang="0">
                      <a:pos x="74" y="56"/>
                    </a:cxn>
                    <a:cxn ang="0">
                      <a:pos x="62" y="48"/>
                    </a:cxn>
                    <a:cxn ang="0">
                      <a:pos x="52" y="42"/>
                    </a:cxn>
                    <a:cxn ang="0">
                      <a:pos x="46" y="30"/>
                    </a:cxn>
                    <a:cxn ang="0">
                      <a:pos x="40" y="14"/>
                    </a:cxn>
                    <a:cxn ang="0">
                      <a:pos x="32" y="0"/>
                    </a:cxn>
                  </a:cxnLst>
                  <a:rect l="0" t="0" r="r" b="b"/>
                  <a:pathLst>
                    <a:path w="106" h="98">
                      <a:moveTo>
                        <a:pt x="32" y="0"/>
                      </a:moveTo>
                      <a:lnTo>
                        <a:pt x="28" y="4"/>
                      </a:lnTo>
                      <a:lnTo>
                        <a:pt x="22" y="10"/>
                      </a:lnTo>
                      <a:lnTo>
                        <a:pt x="14" y="14"/>
                      </a:lnTo>
                      <a:lnTo>
                        <a:pt x="6" y="16"/>
                      </a:lnTo>
                      <a:lnTo>
                        <a:pt x="6" y="26"/>
                      </a:lnTo>
                      <a:lnTo>
                        <a:pt x="4" y="34"/>
                      </a:lnTo>
                      <a:lnTo>
                        <a:pt x="0" y="46"/>
                      </a:lnTo>
                      <a:lnTo>
                        <a:pt x="0" y="62"/>
                      </a:lnTo>
                      <a:lnTo>
                        <a:pt x="18" y="62"/>
                      </a:lnTo>
                      <a:lnTo>
                        <a:pt x="24" y="64"/>
                      </a:lnTo>
                      <a:lnTo>
                        <a:pt x="28" y="54"/>
                      </a:lnTo>
                      <a:lnTo>
                        <a:pt x="38" y="58"/>
                      </a:lnTo>
                      <a:lnTo>
                        <a:pt x="54" y="58"/>
                      </a:lnTo>
                      <a:lnTo>
                        <a:pt x="68" y="62"/>
                      </a:lnTo>
                      <a:lnTo>
                        <a:pt x="82" y="76"/>
                      </a:lnTo>
                      <a:lnTo>
                        <a:pt x="96" y="92"/>
                      </a:lnTo>
                      <a:lnTo>
                        <a:pt x="102" y="98"/>
                      </a:lnTo>
                      <a:lnTo>
                        <a:pt x="106" y="94"/>
                      </a:lnTo>
                      <a:lnTo>
                        <a:pt x="96" y="80"/>
                      </a:lnTo>
                      <a:lnTo>
                        <a:pt x="86" y="68"/>
                      </a:lnTo>
                      <a:lnTo>
                        <a:pt x="74" y="56"/>
                      </a:lnTo>
                      <a:lnTo>
                        <a:pt x="62" y="48"/>
                      </a:lnTo>
                      <a:lnTo>
                        <a:pt x="52" y="42"/>
                      </a:lnTo>
                      <a:lnTo>
                        <a:pt x="46" y="30"/>
                      </a:lnTo>
                      <a:lnTo>
                        <a:pt x="40" y="14"/>
                      </a:lnTo>
                      <a:lnTo>
                        <a:pt x="3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1" name="Freeform 152">
                  <a:extLst>
                    <a:ext uri="{FF2B5EF4-FFF2-40B4-BE49-F238E27FC236}">
                      <a16:creationId xmlns:a16="http://schemas.microsoft.com/office/drawing/2014/main" id="{CCF83808-24F7-4200-B692-EEDF6B32A59F}"/>
                    </a:ext>
                  </a:extLst>
                </p:cNvPr>
                <p:cNvSpPr>
                  <a:spLocks/>
                </p:cNvSpPr>
                <p:nvPr/>
              </p:nvSpPr>
              <p:spPr bwMode="ltGray">
                <a:xfrm>
                  <a:off x="2425" y="1886"/>
                  <a:ext cx="46" cy="12"/>
                </a:xfrm>
                <a:custGeom>
                  <a:avLst/>
                  <a:gdLst/>
                  <a:ahLst/>
                  <a:cxnLst>
                    <a:cxn ang="0">
                      <a:pos x="4" y="6"/>
                    </a:cxn>
                    <a:cxn ang="0">
                      <a:pos x="14" y="8"/>
                    </a:cxn>
                    <a:cxn ang="0">
                      <a:pos x="18" y="6"/>
                    </a:cxn>
                    <a:cxn ang="0">
                      <a:pos x="20" y="4"/>
                    </a:cxn>
                    <a:cxn ang="0">
                      <a:pos x="22" y="2"/>
                    </a:cxn>
                    <a:cxn ang="0">
                      <a:pos x="26" y="0"/>
                    </a:cxn>
                    <a:cxn ang="0">
                      <a:pos x="28" y="4"/>
                    </a:cxn>
                    <a:cxn ang="0">
                      <a:pos x="34" y="6"/>
                    </a:cxn>
                    <a:cxn ang="0">
                      <a:pos x="46" y="8"/>
                    </a:cxn>
                    <a:cxn ang="0">
                      <a:pos x="42" y="10"/>
                    </a:cxn>
                    <a:cxn ang="0">
                      <a:pos x="38" y="12"/>
                    </a:cxn>
                    <a:cxn ang="0">
                      <a:pos x="30" y="10"/>
                    </a:cxn>
                    <a:cxn ang="0">
                      <a:pos x="24" y="8"/>
                    </a:cxn>
                    <a:cxn ang="0">
                      <a:pos x="24" y="10"/>
                    </a:cxn>
                    <a:cxn ang="0">
                      <a:pos x="12" y="12"/>
                    </a:cxn>
                    <a:cxn ang="0">
                      <a:pos x="0" y="12"/>
                    </a:cxn>
                    <a:cxn ang="0">
                      <a:pos x="2" y="8"/>
                    </a:cxn>
                    <a:cxn ang="0">
                      <a:pos x="2" y="6"/>
                    </a:cxn>
                    <a:cxn ang="0">
                      <a:pos x="4" y="6"/>
                    </a:cxn>
                  </a:cxnLst>
                  <a:rect l="0" t="0" r="r" b="b"/>
                  <a:pathLst>
                    <a:path w="46" h="12">
                      <a:moveTo>
                        <a:pt x="4" y="6"/>
                      </a:moveTo>
                      <a:lnTo>
                        <a:pt x="14" y="8"/>
                      </a:lnTo>
                      <a:lnTo>
                        <a:pt x="18" y="6"/>
                      </a:lnTo>
                      <a:lnTo>
                        <a:pt x="20" y="4"/>
                      </a:lnTo>
                      <a:lnTo>
                        <a:pt x="22" y="2"/>
                      </a:lnTo>
                      <a:lnTo>
                        <a:pt x="26" y="0"/>
                      </a:lnTo>
                      <a:lnTo>
                        <a:pt x="28" y="4"/>
                      </a:lnTo>
                      <a:lnTo>
                        <a:pt x="34" y="6"/>
                      </a:lnTo>
                      <a:lnTo>
                        <a:pt x="46" y="8"/>
                      </a:lnTo>
                      <a:lnTo>
                        <a:pt x="42" y="10"/>
                      </a:lnTo>
                      <a:lnTo>
                        <a:pt x="38" y="12"/>
                      </a:lnTo>
                      <a:lnTo>
                        <a:pt x="30" y="10"/>
                      </a:lnTo>
                      <a:lnTo>
                        <a:pt x="24" y="8"/>
                      </a:lnTo>
                      <a:lnTo>
                        <a:pt x="24" y="10"/>
                      </a:lnTo>
                      <a:lnTo>
                        <a:pt x="12" y="12"/>
                      </a:lnTo>
                      <a:lnTo>
                        <a:pt x="0" y="12"/>
                      </a:lnTo>
                      <a:lnTo>
                        <a:pt x="2" y="8"/>
                      </a:lnTo>
                      <a:lnTo>
                        <a:pt x="2" y="6"/>
                      </a:lnTo>
                      <a:lnTo>
                        <a:pt x="4"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722" name="Freeform 155">
                  <a:extLst>
                    <a:ext uri="{FF2B5EF4-FFF2-40B4-BE49-F238E27FC236}">
                      <a16:creationId xmlns:a16="http://schemas.microsoft.com/office/drawing/2014/main" id="{E9828C51-A729-423D-813C-9FE7F4421169}"/>
                    </a:ext>
                  </a:extLst>
                </p:cNvPr>
                <p:cNvSpPr>
                  <a:spLocks/>
                </p:cNvSpPr>
                <p:nvPr/>
              </p:nvSpPr>
              <p:spPr bwMode="ltGray">
                <a:xfrm>
                  <a:off x="2880" y="2220"/>
                  <a:ext cx="14" cy="22"/>
                </a:xfrm>
                <a:custGeom>
                  <a:avLst/>
                  <a:gdLst/>
                  <a:ahLst/>
                  <a:cxnLst>
                    <a:cxn ang="0">
                      <a:pos x="6" y="22"/>
                    </a:cxn>
                    <a:cxn ang="0">
                      <a:pos x="0" y="8"/>
                    </a:cxn>
                    <a:cxn ang="0">
                      <a:pos x="4" y="4"/>
                    </a:cxn>
                    <a:cxn ang="0">
                      <a:pos x="8" y="2"/>
                    </a:cxn>
                    <a:cxn ang="0">
                      <a:pos x="12" y="0"/>
                    </a:cxn>
                    <a:cxn ang="0">
                      <a:pos x="14" y="2"/>
                    </a:cxn>
                    <a:cxn ang="0">
                      <a:pos x="14" y="4"/>
                    </a:cxn>
                    <a:cxn ang="0">
                      <a:pos x="10" y="6"/>
                    </a:cxn>
                    <a:cxn ang="0">
                      <a:pos x="8" y="10"/>
                    </a:cxn>
                    <a:cxn ang="0">
                      <a:pos x="8" y="20"/>
                    </a:cxn>
                    <a:cxn ang="0">
                      <a:pos x="6" y="22"/>
                    </a:cxn>
                  </a:cxnLst>
                  <a:rect l="0" t="0" r="r" b="b"/>
                  <a:pathLst>
                    <a:path w="14" h="22">
                      <a:moveTo>
                        <a:pt x="6" y="22"/>
                      </a:moveTo>
                      <a:lnTo>
                        <a:pt x="0" y="8"/>
                      </a:lnTo>
                      <a:lnTo>
                        <a:pt x="4" y="4"/>
                      </a:lnTo>
                      <a:lnTo>
                        <a:pt x="8" y="2"/>
                      </a:lnTo>
                      <a:lnTo>
                        <a:pt x="12" y="0"/>
                      </a:lnTo>
                      <a:lnTo>
                        <a:pt x="14" y="2"/>
                      </a:lnTo>
                      <a:lnTo>
                        <a:pt x="14" y="4"/>
                      </a:lnTo>
                      <a:lnTo>
                        <a:pt x="10" y="6"/>
                      </a:lnTo>
                      <a:lnTo>
                        <a:pt x="8" y="10"/>
                      </a:lnTo>
                      <a:lnTo>
                        <a:pt x="8" y="20"/>
                      </a:lnTo>
                      <a:lnTo>
                        <a:pt x="6"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sp>
            <p:nvSpPr>
              <p:cNvPr id="531" name="Freeform 157">
                <a:extLst>
                  <a:ext uri="{FF2B5EF4-FFF2-40B4-BE49-F238E27FC236}">
                    <a16:creationId xmlns:a16="http://schemas.microsoft.com/office/drawing/2014/main" id="{8A1BD6AD-A2EC-477E-BD2F-C004504E5B6B}"/>
                  </a:ext>
                </a:extLst>
              </p:cNvPr>
              <p:cNvSpPr>
                <a:spLocks/>
              </p:cNvSpPr>
              <p:nvPr/>
            </p:nvSpPr>
            <p:spPr bwMode="ltGray">
              <a:xfrm>
                <a:off x="3099323" y="722229"/>
                <a:ext cx="939245" cy="448333"/>
              </a:xfrm>
              <a:custGeom>
                <a:avLst/>
                <a:gdLst/>
                <a:ahLst/>
                <a:cxnLst>
                  <a:cxn ang="0">
                    <a:pos x="390" y="210"/>
                  </a:cxn>
                  <a:cxn ang="0">
                    <a:pos x="360" y="212"/>
                  </a:cxn>
                  <a:cxn ang="0">
                    <a:pos x="324" y="240"/>
                  </a:cxn>
                  <a:cxn ang="0">
                    <a:pos x="292" y="250"/>
                  </a:cxn>
                  <a:cxn ang="0">
                    <a:pos x="252" y="258"/>
                  </a:cxn>
                  <a:cxn ang="0">
                    <a:pos x="248" y="266"/>
                  </a:cxn>
                  <a:cxn ang="0">
                    <a:pos x="222" y="298"/>
                  </a:cxn>
                  <a:cxn ang="0">
                    <a:pos x="206" y="316"/>
                  </a:cxn>
                  <a:cxn ang="0">
                    <a:pos x="190" y="344"/>
                  </a:cxn>
                  <a:cxn ang="0">
                    <a:pos x="162" y="338"/>
                  </a:cxn>
                  <a:cxn ang="0">
                    <a:pos x="136" y="326"/>
                  </a:cxn>
                  <a:cxn ang="0">
                    <a:pos x="124" y="304"/>
                  </a:cxn>
                  <a:cxn ang="0">
                    <a:pos x="112" y="278"/>
                  </a:cxn>
                  <a:cxn ang="0">
                    <a:pos x="108" y="266"/>
                  </a:cxn>
                  <a:cxn ang="0">
                    <a:pos x="122" y="252"/>
                  </a:cxn>
                  <a:cxn ang="0">
                    <a:pos x="124" y="236"/>
                  </a:cxn>
                  <a:cxn ang="0">
                    <a:pos x="114" y="222"/>
                  </a:cxn>
                  <a:cxn ang="0">
                    <a:pos x="152" y="198"/>
                  </a:cxn>
                  <a:cxn ang="0">
                    <a:pos x="132" y="180"/>
                  </a:cxn>
                  <a:cxn ang="0">
                    <a:pos x="126" y="192"/>
                  </a:cxn>
                  <a:cxn ang="0">
                    <a:pos x="114" y="180"/>
                  </a:cxn>
                  <a:cxn ang="0">
                    <a:pos x="156" y="170"/>
                  </a:cxn>
                  <a:cxn ang="0">
                    <a:pos x="134" y="156"/>
                  </a:cxn>
                  <a:cxn ang="0">
                    <a:pos x="134" y="126"/>
                  </a:cxn>
                  <a:cxn ang="0">
                    <a:pos x="126" y="110"/>
                  </a:cxn>
                  <a:cxn ang="0">
                    <a:pos x="98" y="96"/>
                  </a:cxn>
                  <a:cxn ang="0">
                    <a:pos x="38" y="96"/>
                  </a:cxn>
                  <a:cxn ang="0">
                    <a:pos x="18" y="88"/>
                  </a:cxn>
                  <a:cxn ang="0">
                    <a:pos x="12" y="76"/>
                  </a:cxn>
                  <a:cxn ang="0">
                    <a:pos x="54" y="70"/>
                  </a:cxn>
                  <a:cxn ang="0">
                    <a:pos x="0" y="68"/>
                  </a:cxn>
                  <a:cxn ang="0">
                    <a:pos x="24" y="56"/>
                  </a:cxn>
                  <a:cxn ang="0">
                    <a:pos x="104" y="44"/>
                  </a:cxn>
                  <a:cxn ang="0">
                    <a:pos x="138" y="34"/>
                  </a:cxn>
                  <a:cxn ang="0">
                    <a:pos x="184" y="20"/>
                  </a:cxn>
                  <a:cxn ang="0">
                    <a:pos x="256" y="20"/>
                  </a:cxn>
                  <a:cxn ang="0">
                    <a:pos x="308" y="6"/>
                  </a:cxn>
                  <a:cxn ang="0">
                    <a:pos x="392" y="4"/>
                  </a:cxn>
                  <a:cxn ang="0">
                    <a:pos x="438" y="6"/>
                  </a:cxn>
                  <a:cxn ang="0">
                    <a:pos x="500" y="6"/>
                  </a:cxn>
                  <a:cxn ang="0">
                    <a:pos x="492" y="18"/>
                  </a:cxn>
                  <a:cxn ang="0">
                    <a:pos x="524" y="22"/>
                  </a:cxn>
                  <a:cxn ang="0">
                    <a:pos x="618" y="30"/>
                  </a:cxn>
                  <a:cxn ang="0">
                    <a:pos x="556" y="40"/>
                  </a:cxn>
                  <a:cxn ang="0">
                    <a:pos x="534" y="54"/>
                  </a:cxn>
                  <a:cxn ang="0">
                    <a:pos x="546" y="68"/>
                  </a:cxn>
                  <a:cxn ang="0">
                    <a:pos x="552" y="80"/>
                  </a:cxn>
                  <a:cxn ang="0">
                    <a:pos x="514" y="88"/>
                  </a:cxn>
                  <a:cxn ang="0">
                    <a:pos x="544" y="100"/>
                  </a:cxn>
                  <a:cxn ang="0">
                    <a:pos x="522" y="106"/>
                  </a:cxn>
                  <a:cxn ang="0">
                    <a:pos x="504" y="116"/>
                  </a:cxn>
                  <a:cxn ang="0">
                    <a:pos x="480" y="128"/>
                  </a:cxn>
                  <a:cxn ang="0">
                    <a:pos x="502" y="144"/>
                  </a:cxn>
                  <a:cxn ang="0">
                    <a:pos x="474" y="138"/>
                  </a:cxn>
                  <a:cxn ang="0">
                    <a:pos x="498" y="154"/>
                  </a:cxn>
                  <a:cxn ang="0">
                    <a:pos x="492" y="174"/>
                  </a:cxn>
                  <a:cxn ang="0">
                    <a:pos x="466" y="160"/>
                  </a:cxn>
                  <a:cxn ang="0">
                    <a:pos x="450" y="166"/>
                  </a:cxn>
                  <a:cxn ang="0">
                    <a:pos x="474" y="180"/>
                  </a:cxn>
                </a:cxnLst>
                <a:rect l="0" t="0" r="r" b="b"/>
                <a:pathLst>
                  <a:path w="628" h="344">
                    <a:moveTo>
                      <a:pt x="488" y="180"/>
                    </a:moveTo>
                    <a:lnTo>
                      <a:pt x="464" y="192"/>
                    </a:lnTo>
                    <a:lnTo>
                      <a:pt x="436" y="202"/>
                    </a:lnTo>
                    <a:lnTo>
                      <a:pt x="406" y="208"/>
                    </a:lnTo>
                    <a:lnTo>
                      <a:pt x="390" y="210"/>
                    </a:lnTo>
                    <a:lnTo>
                      <a:pt x="376" y="210"/>
                    </a:lnTo>
                    <a:lnTo>
                      <a:pt x="372" y="210"/>
                    </a:lnTo>
                    <a:lnTo>
                      <a:pt x="370" y="208"/>
                    </a:lnTo>
                    <a:lnTo>
                      <a:pt x="364" y="206"/>
                    </a:lnTo>
                    <a:lnTo>
                      <a:pt x="360" y="212"/>
                    </a:lnTo>
                    <a:lnTo>
                      <a:pt x="356" y="220"/>
                    </a:lnTo>
                    <a:lnTo>
                      <a:pt x="350" y="226"/>
                    </a:lnTo>
                    <a:lnTo>
                      <a:pt x="340" y="232"/>
                    </a:lnTo>
                    <a:lnTo>
                      <a:pt x="334" y="236"/>
                    </a:lnTo>
                    <a:lnTo>
                      <a:pt x="324" y="240"/>
                    </a:lnTo>
                    <a:lnTo>
                      <a:pt x="314" y="242"/>
                    </a:lnTo>
                    <a:lnTo>
                      <a:pt x="306" y="244"/>
                    </a:lnTo>
                    <a:lnTo>
                      <a:pt x="300" y="244"/>
                    </a:lnTo>
                    <a:lnTo>
                      <a:pt x="296" y="246"/>
                    </a:lnTo>
                    <a:lnTo>
                      <a:pt x="292" y="250"/>
                    </a:lnTo>
                    <a:lnTo>
                      <a:pt x="286" y="250"/>
                    </a:lnTo>
                    <a:lnTo>
                      <a:pt x="274" y="250"/>
                    </a:lnTo>
                    <a:lnTo>
                      <a:pt x="260" y="252"/>
                    </a:lnTo>
                    <a:lnTo>
                      <a:pt x="252" y="256"/>
                    </a:lnTo>
                    <a:lnTo>
                      <a:pt x="252" y="258"/>
                    </a:lnTo>
                    <a:lnTo>
                      <a:pt x="252" y="260"/>
                    </a:lnTo>
                    <a:lnTo>
                      <a:pt x="252" y="262"/>
                    </a:lnTo>
                    <a:lnTo>
                      <a:pt x="256" y="266"/>
                    </a:lnTo>
                    <a:lnTo>
                      <a:pt x="252" y="270"/>
                    </a:lnTo>
                    <a:lnTo>
                      <a:pt x="248" y="266"/>
                    </a:lnTo>
                    <a:lnTo>
                      <a:pt x="248" y="278"/>
                    </a:lnTo>
                    <a:lnTo>
                      <a:pt x="244" y="282"/>
                    </a:lnTo>
                    <a:lnTo>
                      <a:pt x="240" y="286"/>
                    </a:lnTo>
                    <a:lnTo>
                      <a:pt x="230" y="290"/>
                    </a:lnTo>
                    <a:lnTo>
                      <a:pt x="222" y="298"/>
                    </a:lnTo>
                    <a:lnTo>
                      <a:pt x="218" y="302"/>
                    </a:lnTo>
                    <a:lnTo>
                      <a:pt x="214" y="308"/>
                    </a:lnTo>
                    <a:lnTo>
                      <a:pt x="212" y="312"/>
                    </a:lnTo>
                    <a:lnTo>
                      <a:pt x="208" y="316"/>
                    </a:lnTo>
                    <a:lnTo>
                      <a:pt x="206" y="316"/>
                    </a:lnTo>
                    <a:lnTo>
                      <a:pt x="202" y="318"/>
                    </a:lnTo>
                    <a:lnTo>
                      <a:pt x="198" y="326"/>
                    </a:lnTo>
                    <a:lnTo>
                      <a:pt x="196" y="336"/>
                    </a:lnTo>
                    <a:lnTo>
                      <a:pt x="194" y="340"/>
                    </a:lnTo>
                    <a:lnTo>
                      <a:pt x="190" y="344"/>
                    </a:lnTo>
                    <a:lnTo>
                      <a:pt x="184" y="344"/>
                    </a:lnTo>
                    <a:lnTo>
                      <a:pt x="178" y="344"/>
                    </a:lnTo>
                    <a:lnTo>
                      <a:pt x="172" y="344"/>
                    </a:lnTo>
                    <a:lnTo>
                      <a:pt x="170" y="344"/>
                    </a:lnTo>
                    <a:lnTo>
                      <a:pt x="162" y="338"/>
                    </a:lnTo>
                    <a:lnTo>
                      <a:pt x="156" y="332"/>
                    </a:lnTo>
                    <a:lnTo>
                      <a:pt x="152" y="330"/>
                    </a:lnTo>
                    <a:lnTo>
                      <a:pt x="144" y="330"/>
                    </a:lnTo>
                    <a:lnTo>
                      <a:pt x="140" y="328"/>
                    </a:lnTo>
                    <a:lnTo>
                      <a:pt x="136" y="326"/>
                    </a:lnTo>
                    <a:lnTo>
                      <a:pt x="132" y="320"/>
                    </a:lnTo>
                    <a:lnTo>
                      <a:pt x="132" y="318"/>
                    </a:lnTo>
                    <a:lnTo>
                      <a:pt x="130" y="314"/>
                    </a:lnTo>
                    <a:lnTo>
                      <a:pt x="126" y="310"/>
                    </a:lnTo>
                    <a:lnTo>
                      <a:pt x="124" y="304"/>
                    </a:lnTo>
                    <a:lnTo>
                      <a:pt x="122" y="298"/>
                    </a:lnTo>
                    <a:lnTo>
                      <a:pt x="116" y="296"/>
                    </a:lnTo>
                    <a:lnTo>
                      <a:pt x="114" y="290"/>
                    </a:lnTo>
                    <a:lnTo>
                      <a:pt x="112" y="284"/>
                    </a:lnTo>
                    <a:lnTo>
                      <a:pt x="112" y="278"/>
                    </a:lnTo>
                    <a:lnTo>
                      <a:pt x="118" y="276"/>
                    </a:lnTo>
                    <a:lnTo>
                      <a:pt x="124" y="272"/>
                    </a:lnTo>
                    <a:lnTo>
                      <a:pt x="114" y="272"/>
                    </a:lnTo>
                    <a:lnTo>
                      <a:pt x="110" y="270"/>
                    </a:lnTo>
                    <a:lnTo>
                      <a:pt x="108" y="266"/>
                    </a:lnTo>
                    <a:lnTo>
                      <a:pt x="110" y="262"/>
                    </a:lnTo>
                    <a:lnTo>
                      <a:pt x="110" y="260"/>
                    </a:lnTo>
                    <a:lnTo>
                      <a:pt x="108" y="256"/>
                    </a:lnTo>
                    <a:lnTo>
                      <a:pt x="116" y="256"/>
                    </a:lnTo>
                    <a:lnTo>
                      <a:pt x="122" y="252"/>
                    </a:lnTo>
                    <a:lnTo>
                      <a:pt x="116" y="250"/>
                    </a:lnTo>
                    <a:lnTo>
                      <a:pt x="112" y="248"/>
                    </a:lnTo>
                    <a:lnTo>
                      <a:pt x="100" y="244"/>
                    </a:lnTo>
                    <a:lnTo>
                      <a:pt x="114" y="240"/>
                    </a:lnTo>
                    <a:lnTo>
                      <a:pt x="124" y="236"/>
                    </a:lnTo>
                    <a:lnTo>
                      <a:pt x="114" y="236"/>
                    </a:lnTo>
                    <a:lnTo>
                      <a:pt x="106" y="236"/>
                    </a:lnTo>
                    <a:lnTo>
                      <a:pt x="108" y="230"/>
                    </a:lnTo>
                    <a:lnTo>
                      <a:pt x="110" y="226"/>
                    </a:lnTo>
                    <a:lnTo>
                      <a:pt x="114" y="222"/>
                    </a:lnTo>
                    <a:lnTo>
                      <a:pt x="120" y="218"/>
                    </a:lnTo>
                    <a:lnTo>
                      <a:pt x="132" y="212"/>
                    </a:lnTo>
                    <a:lnTo>
                      <a:pt x="142" y="208"/>
                    </a:lnTo>
                    <a:lnTo>
                      <a:pt x="146" y="204"/>
                    </a:lnTo>
                    <a:lnTo>
                      <a:pt x="152" y="198"/>
                    </a:lnTo>
                    <a:lnTo>
                      <a:pt x="158" y="182"/>
                    </a:lnTo>
                    <a:lnTo>
                      <a:pt x="152" y="180"/>
                    </a:lnTo>
                    <a:lnTo>
                      <a:pt x="142" y="180"/>
                    </a:lnTo>
                    <a:lnTo>
                      <a:pt x="138" y="180"/>
                    </a:lnTo>
                    <a:lnTo>
                      <a:pt x="132" y="180"/>
                    </a:lnTo>
                    <a:lnTo>
                      <a:pt x="142" y="182"/>
                    </a:lnTo>
                    <a:lnTo>
                      <a:pt x="140" y="188"/>
                    </a:lnTo>
                    <a:lnTo>
                      <a:pt x="136" y="190"/>
                    </a:lnTo>
                    <a:lnTo>
                      <a:pt x="132" y="192"/>
                    </a:lnTo>
                    <a:lnTo>
                      <a:pt x="126" y="192"/>
                    </a:lnTo>
                    <a:lnTo>
                      <a:pt x="120" y="192"/>
                    </a:lnTo>
                    <a:lnTo>
                      <a:pt x="116" y="190"/>
                    </a:lnTo>
                    <a:lnTo>
                      <a:pt x="114" y="188"/>
                    </a:lnTo>
                    <a:lnTo>
                      <a:pt x="114" y="182"/>
                    </a:lnTo>
                    <a:lnTo>
                      <a:pt x="114" y="180"/>
                    </a:lnTo>
                    <a:lnTo>
                      <a:pt x="118" y="176"/>
                    </a:lnTo>
                    <a:lnTo>
                      <a:pt x="124" y="174"/>
                    </a:lnTo>
                    <a:lnTo>
                      <a:pt x="132" y="172"/>
                    </a:lnTo>
                    <a:lnTo>
                      <a:pt x="146" y="172"/>
                    </a:lnTo>
                    <a:lnTo>
                      <a:pt x="156" y="170"/>
                    </a:lnTo>
                    <a:lnTo>
                      <a:pt x="148" y="162"/>
                    </a:lnTo>
                    <a:lnTo>
                      <a:pt x="144" y="156"/>
                    </a:lnTo>
                    <a:lnTo>
                      <a:pt x="142" y="154"/>
                    </a:lnTo>
                    <a:lnTo>
                      <a:pt x="136" y="154"/>
                    </a:lnTo>
                    <a:lnTo>
                      <a:pt x="134" y="156"/>
                    </a:lnTo>
                    <a:lnTo>
                      <a:pt x="130" y="160"/>
                    </a:lnTo>
                    <a:lnTo>
                      <a:pt x="126" y="160"/>
                    </a:lnTo>
                    <a:lnTo>
                      <a:pt x="120" y="158"/>
                    </a:lnTo>
                    <a:lnTo>
                      <a:pt x="118" y="154"/>
                    </a:lnTo>
                    <a:lnTo>
                      <a:pt x="134" y="126"/>
                    </a:lnTo>
                    <a:lnTo>
                      <a:pt x="130" y="126"/>
                    </a:lnTo>
                    <a:lnTo>
                      <a:pt x="128" y="120"/>
                    </a:lnTo>
                    <a:lnTo>
                      <a:pt x="130" y="114"/>
                    </a:lnTo>
                    <a:lnTo>
                      <a:pt x="132" y="110"/>
                    </a:lnTo>
                    <a:lnTo>
                      <a:pt x="126" y="110"/>
                    </a:lnTo>
                    <a:lnTo>
                      <a:pt x="122" y="108"/>
                    </a:lnTo>
                    <a:lnTo>
                      <a:pt x="118" y="104"/>
                    </a:lnTo>
                    <a:lnTo>
                      <a:pt x="116" y="98"/>
                    </a:lnTo>
                    <a:lnTo>
                      <a:pt x="108" y="98"/>
                    </a:lnTo>
                    <a:lnTo>
                      <a:pt x="98" y="96"/>
                    </a:lnTo>
                    <a:lnTo>
                      <a:pt x="88" y="92"/>
                    </a:lnTo>
                    <a:lnTo>
                      <a:pt x="78" y="90"/>
                    </a:lnTo>
                    <a:lnTo>
                      <a:pt x="62" y="92"/>
                    </a:lnTo>
                    <a:lnTo>
                      <a:pt x="50" y="94"/>
                    </a:lnTo>
                    <a:lnTo>
                      <a:pt x="38" y="96"/>
                    </a:lnTo>
                    <a:lnTo>
                      <a:pt x="28" y="96"/>
                    </a:lnTo>
                    <a:lnTo>
                      <a:pt x="24" y="96"/>
                    </a:lnTo>
                    <a:lnTo>
                      <a:pt x="22" y="92"/>
                    </a:lnTo>
                    <a:lnTo>
                      <a:pt x="16" y="88"/>
                    </a:lnTo>
                    <a:lnTo>
                      <a:pt x="18" y="88"/>
                    </a:lnTo>
                    <a:lnTo>
                      <a:pt x="10" y="86"/>
                    </a:lnTo>
                    <a:lnTo>
                      <a:pt x="8" y="84"/>
                    </a:lnTo>
                    <a:lnTo>
                      <a:pt x="6" y="80"/>
                    </a:lnTo>
                    <a:lnTo>
                      <a:pt x="8" y="78"/>
                    </a:lnTo>
                    <a:lnTo>
                      <a:pt x="12" y="76"/>
                    </a:lnTo>
                    <a:lnTo>
                      <a:pt x="18" y="74"/>
                    </a:lnTo>
                    <a:lnTo>
                      <a:pt x="36" y="76"/>
                    </a:lnTo>
                    <a:lnTo>
                      <a:pt x="46" y="74"/>
                    </a:lnTo>
                    <a:lnTo>
                      <a:pt x="50" y="72"/>
                    </a:lnTo>
                    <a:lnTo>
                      <a:pt x="54" y="70"/>
                    </a:lnTo>
                    <a:lnTo>
                      <a:pt x="22" y="70"/>
                    </a:lnTo>
                    <a:lnTo>
                      <a:pt x="8" y="72"/>
                    </a:lnTo>
                    <a:lnTo>
                      <a:pt x="6" y="72"/>
                    </a:lnTo>
                    <a:lnTo>
                      <a:pt x="2" y="72"/>
                    </a:lnTo>
                    <a:lnTo>
                      <a:pt x="0" y="68"/>
                    </a:lnTo>
                    <a:lnTo>
                      <a:pt x="0" y="62"/>
                    </a:lnTo>
                    <a:lnTo>
                      <a:pt x="0" y="60"/>
                    </a:lnTo>
                    <a:lnTo>
                      <a:pt x="4" y="58"/>
                    </a:lnTo>
                    <a:lnTo>
                      <a:pt x="10" y="56"/>
                    </a:lnTo>
                    <a:lnTo>
                      <a:pt x="24" y="56"/>
                    </a:lnTo>
                    <a:lnTo>
                      <a:pt x="42" y="56"/>
                    </a:lnTo>
                    <a:lnTo>
                      <a:pt x="66" y="54"/>
                    </a:lnTo>
                    <a:lnTo>
                      <a:pt x="88" y="50"/>
                    </a:lnTo>
                    <a:lnTo>
                      <a:pt x="98" y="48"/>
                    </a:lnTo>
                    <a:lnTo>
                      <a:pt x="104" y="44"/>
                    </a:lnTo>
                    <a:lnTo>
                      <a:pt x="92" y="42"/>
                    </a:lnTo>
                    <a:lnTo>
                      <a:pt x="100" y="38"/>
                    </a:lnTo>
                    <a:lnTo>
                      <a:pt x="110" y="36"/>
                    </a:lnTo>
                    <a:lnTo>
                      <a:pt x="130" y="34"/>
                    </a:lnTo>
                    <a:lnTo>
                      <a:pt x="138" y="34"/>
                    </a:lnTo>
                    <a:lnTo>
                      <a:pt x="144" y="32"/>
                    </a:lnTo>
                    <a:lnTo>
                      <a:pt x="158" y="28"/>
                    </a:lnTo>
                    <a:lnTo>
                      <a:pt x="170" y="22"/>
                    </a:lnTo>
                    <a:lnTo>
                      <a:pt x="176" y="20"/>
                    </a:lnTo>
                    <a:lnTo>
                      <a:pt x="184" y="20"/>
                    </a:lnTo>
                    <a:lnTo>
                      <a:pt x="208" y="16"/>
                    </a:lnTo>
                    <a:lnTo>
                      <a:pt x="234" y="16"/>
                    </a:lnTo>
                    <a:lnTo>
                      <a:pt x="232" y="22"/>
                    </a:lnTo>
                    <a:lnTo>
                      <a:pt x="244" y="22"/>
                    </a:lnTo>
                    <a:lnTo>
                      <a:pt x="256" y="20"/>
                    </a:lnTo>
                    <a:lnTo>
                      <a:pt x="270" y="16"/>
                    </a:lnTo>
                    <a:lnTo>
                      <a:pt x="282" y="16"/>
                    </a:lnTo>
                    <a:lnTo>
                      <a:pt x="288" y="16"/>
                    </a:lnTo>
                    <a:lnTo>
                      <a:pt x="294" y="14"/>
                    </a:lnTo>
                    <a:lnTo>
                      <a:pt x="308" y="6"/>
                    </a:lnTo>
                    <a:lnTo>
                      <a:pt x="360" y="6"/>
                    </a:lnTo>
                    <a:lnTo>
                      <a:pt x="364" y="8"/>
                    </a:lnTo>
                    <a:lnTo>
                      <a:pt x="368" y="10"/>
                    </a:lnTo>
                    <a:lnTo>
                      <a:pt x="380" y="8"/>
                    </a:lnTo>
                    <a:lnTo>
                      <a:pt x="392" y="4"/>
                    </a:lnTo>
                    <a:lnTo>
                      <a:pt x="408" y="2"/>
                    </a:lnTo>
                    <a:lnTo>
                      <a:pt x="420" y="0"/>
                    </a:lnTo>
                    <a:lnTo>
                      <a:pt x="426" y="0"/>
                    </a:lnTo>
                    <a:lnTo>
                      <a:pt x="432" y="2"/>
                    </a:lnTo>
                    <a:lnTo>
                      <a:pt x="438" y="6"/>
                    </a:lnTo>
                    <a:lnTo>
                      <a:pt x="440" y="12"/>
                    </a:lnTo>
                    <a:lnTo>
                      <a:pt x="482" y="12"/>
                    </a:lnTo>
                    <a:lnTo>
                      <a:pt x="486" y="8"/>
                    </a:lnTo>
                    <a:lnTo>
                      <a:pt x="492" y="6"/>
                    </a:lnTo>
                    <a:lnTo>
                      <a:pt x="500" y="6"/>
                    </a:lnTo>
                    <a:lnTo>
                      <a:pt x="520" y="8"/>
                    </a:lnTo>
                    <a:lnTo>
                      <a:pt x="538" y="12"/>
                    </a:lnTo>
                    <a:lnTo>
                      <a:pt x="538" y="16"/>
                    </a:lnTo>
                    <a:lnTo>
                      <a:pt x="492" y="16"/>
                    </a:lnTo>
                    <a:lnTo>
                      <a:pt x="492" y="18"/>
                    </a:lnTo>
                    <a:lnTo>
                      <a:pt x="524" y="18"/>
                    </a:lnTo>
                    <a:lnTo>
                      <a:pt x="524" y="16"/>
                    </a:lnTo>
                    <a:lnTo>
                      <a:pt x="532" y="16"/>
                    </a:lnTo>
                    <a:lnTo>
                      <a:pt x="528" y="20"/>
                    </a:lnTo>
                    <a:lnTo>
                      <a:pt x="524" y="22"/>
                    </a:lnTo>
                    <a:lnTo>
                      <a:pt x="628" y="22"/>
                    </a:lnTo>
                    <a:lnTo>
                      <a:pt x="626" y="26"/>
                    </a:lnTo>
                    <a:lnTo>
                      <a:pt x="624" y="28"/>
                    </a:lnTo>
                    <a:lnTo>
                      <a:pt x="622" y="30"/>
                    </a:lnTo>
                    <a:lnTo>
                      <a:pt x="618" y="30"/>
                    </a:lnTo>
                    <a:lnTo>
                      <a:pt x="602" y="32"/>
                    </a:lnTo>
                    <a:lnTo>
                      <a:pt x="590" y="32"/>
                    </a:lnTo>
                    <a:lnTo>
                      <a:pt x="580" y="34"/>
                    </a:lnTo>
                    <a:lnTo>
                      <a:pt x="570" y="36"/>
                    </a:lnTo>
                    <a:lnTo>
                      <a:pt x="556" y="40"/>
                    </a:lnTo>
                    <a:lnTo>
                      <a:pt x="564" y="40"/>
                    </a:lnTo>
                    <a:lnTo>
                      <a:pt x="554" y="42"/>
                    </a:lnTo>
                    <a:lnTo>
                      <a:pt x="550" y="44"/>
                    </a:lnTo>
                    <a:lnTo>
                      <a:pt x="552" y="46"/>
                    </a:lnTo>
                    <a:lnTo>
                      <a:pt x="534" y="54"/>
                    </a:lnTo>
                    <a:lnTo>
                      <a:pt x="526" y="60"/>
                    </a:lnTo>
                    <a:lnTo>
                      <a:pt x="522" y="68"/>
                    </a:lnTo>
                    <a:lnTo>
                      <a:pt x="532" y="66"/>
                    </a:lnTo>
                    <a:lnTo>
                      <a:pt x="544" y="64"/>
                    </a:lnTo>
                    <a:lnTo>
                      <a:pt x="546" y="68"/>
                    </a:lnTo>
                    <a:lnTo>
                      <a:pt x="546" y="72"/>
                    </a:lnTo>
                    <a:lnTo>
                      <a:pt x="552" y="72"/>
                    </a:lnTo>
                    <a:lnTo>
                      <a:pt x="554" y="74"/>
                    </a:lnTo>
                    <a:lnTo>
                      <a:pt x="558" y="76"/>
                    </a:lnTo>
                    <a:lnTo>
                      <a:pt x="552" y="80"/>
                    </a:lnTo>
                    <a:lnTo>
                      <a:pt x="548" y="80"/>
                    </a:lnTo>
                    <a:lnTo>
                      <a:pt x="532" y="82"/>
                    </a:lnTo>
                    <a:lnTo>
                      <a:pt x="520" y="82"/>
                    </a:lnTo>
                    <a:lnTo>
                      <a:pt x="516" y="84"/>
                    </a:lnTo>
                    <a:lnTo>
                      <a:pt x="514" y="88"/>
                    </a:lnTo>
                    <a:lnTo>
                      <a:pt x="524" y="90"/>
                    </a:lnTo>
                    <a:lnTo>
                      <a:pt x="534" y="90"/>
                    </a:lnTo>
                    <a:lnTo>
                      <a:pt x="536" y="96"/>
                    </a:lnTo>
                    <a:lnTo>
                      <a:pt x="540" y="98"/>
                    </a:lnTo>
                    <a:lnTo>
                      <a:pt x="544" y="100"/>
                    </a:lnTo>
                    <a:lnTo>
                      <a:pt x="550" y="102"/>
                    </a:lnTo>
                    <a:lnTo>
                      <a:pt x="542" y="106"/>
                    </a:lnTo>
                    <a:lnTo>
                      <a:pt x="536" y="108"/>
                    </a:lnTo>
                    <a:lnTo>
                      <a:pt x="532" y="106"/>
                    </a:lnTo>
                    <a:lnTo>
                      <a:pt x="522" y="106"/>
                    </a:lnTo>
                    <a:lnTo>
                      <a:pt x="526" y="108"/>
                    </a:lnTo>
                    <a:lnTo>
                      <a:pt x="530" y="110"/>
                    </a:lnTo>
                    <a:lnTo>
                      <a:pt x="524" y="114"/>
                    </a:lnTo>
                    <a:lnTo>
                      <a:pt x="520" y="116"/>
                    </a:lnTo>
                    <a:lnTo>
                      <a:pt x="504" y="116"/>
                    </a:lnTo>
                    <a:lnTo>
                      <a:pt x="514" y="120"/>
                    </a:lnTo>
                    <a:lnTo>
                      <a:pt x="516" y="124"/>
                    </a:lnTo>
                    <a:lnTo>
                      <a:pt x="520" y="126"/>
                    </a:lnTo>
                    <a:lnTo>
                      <a:pt x="476" y="126"/>
                    </a:lnTo>
                    <a:lnTo>
                      <a:pt x="480" y="128"/>
                    </a:lnTo>
                    <a:lnTo>
                      <a:pt x="484" y="130"/>
                    </a:lnTo>
                    <a:lnTo>
                      <a:pt x="492" y="134"/>
                    </a:lnTo>
                    <a:lnTo>
                      <a:pt x="498" y="138"/>
                    </a:lnTo>
                    <a:lnTo>
                      <a:pt x="500" y="140"/>
                    </a:lnTo>
                    <a:lnTo>
                      <a:pt x="502" y="144"/>
                    </a:lnTo>
                    <a:lnTo>
                      <a:pt x="500" y="148"/>
                    </a:lnTo>
                    <a:lnTo>
                      <a:pt x="498" y="150"/>
                    </a:lnTo>
                    <a:lnTo>
                      <a:pt x="490" y="148"/>
                    </a:lnTo>
                    <a:lnTo>
                      <a:pt x="482" y="144"/>
                    </a:lnTo>
                    <a:lnTo>
                      <a:pt x="474" y="138"/>
                    </a:lnTo>
                    <a:lnTo>
                      <a:pt x="470" y="138"/>
                    </a:lnTo>
                    <a:lnTo>
                      <a:pt x="466" y="138"/>
                    </a:lnTo>
                    <a:lnTo>
                      <a:pt x="472" y="142"/>
                    </a:lnTo>
                    <a:lnTo>
                      <a:pt x="486" y="148"/>
                    </a:lnTo>
                    <a:lnTo>
                      <a:pt x="498" y="154"/>
                    </a:lnTo>
                    <a:lnTo>
                      <a:pt x="500" y="156"/>
                    </a:lnTo>
                    <a:lnTo>
                      <a:pt x="502" y="160"/>
                    </a:lnTo>
                    <a:lnTo>
                      <a:pt x="500" y="168"/>
                    </a:lnTo>
                    <a:lnTo>
                      <a:pt x="498" y="172"/>
                    </a:lnTo>
                    <a:lnTo>
                      <a:pt x="492" y="174"/>
                    </a:lnTo>
                    <a:lnTo>
                      <a:pt x="484" y="176"/>
                    </a:lnTo>
                    <a:lnTo>
                      <a:pt x="476" y="174"/>
                    </a:lnTo>
                    <a:lnTo>
                      <a:pt x="470" y="172"/>
                    </a:lnTo>
                    <a:lnTo>
                      <a:pt x="468" y="168"/>
                    </a:lnTo>
                    <a:lnTo>
                      <a:pt x="466" y="160"/>
                    </a:lnTo>
                    <a:lnTo>
                      <a:pt x="448" y="158"/>
                    </a:lnTo>
                    <a:lnTo>
                      <a:pt x="434" y="154"/>
                    </a:lnTo>
                    <a:lnTo>
                      <a:pt x="444" y="158"/>
                    </a:lnTo>
                    <a:lnTo>
                      <a:pt x="454" y="162"/>
                    </a:lnTo>
                    <a:lnTo>
                      <a:pt x="450" y="166"/>
                    </a:lnTo>
                    <a:lnTo>
                      <a:pt x="444" y="170"/>
                    </a:lnTo>
                    <a:lnTo>
                      <a:pt x="446" y="174"/>
                    </a:lnTo>
                    <a:lnTo>
                      <a:pt x="450" y="178"/>
                    </a:lnTo>
                    <a:lnTo>
                      <a:pt x="462" y="180"/>
                    </a:lnTo>
                    <a:lnTo>
                      <a:pt x="474" y="180"/>
                    </a:lnTo>
                    <a:lnTo>
                      <a:pt x="490" y="180"/>
                    </a:lnTo>
                    <a:lnTo>
                      <a:pt x="488" y="18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32" name="Freeform 158">
                <a:extLst>
                  <a:ext uri="{FF2B5EF4-FFF2-40B4-BE49-F238E27FC236}">
                    <a16:creationId xmlns:a16="http://schemas.microsoft.com/office/drawing/2014/main" id="{51BAE2C3-A81A-41D7-A928-CACEB817B25B}"/>
                  </a:ext>
                </a:extLst>
              </p:cNvPr>
              <p:cNvSpPr>
                <a:spLocks/>
              </p:cNvSpPr>
              <p:nvPr/>
            </p:nvSpPr>
            <p:spPr bwMode="ltGray">
              <a:xfrm>
                <a:off x="3784312" y="1035020"/>
                <a:ext cx="188447" cy="70378"/>
              </a:xfrm>
              <a:custGeom>
                <a:avLst/>
                <a:gdLst/>
                <a:ahLst/>
                <a:cxnLst>
                  <a:cxn ang="0">
                    <a:pos x="0" y="16"/>
                  </a:cxn>
                  <a:cxn ang="0">
                    <a:pos x="6" y="12"/>
                  </a:cxn>
                  <a:cxn ang="0">
                    <a:pos x="10" y="8"/>
                  </a:cxn>
                  <a:cxn ang="0">
                    <a:pos x="12" y="4"/>
                  </a:cxn>
                  <a:cxn ang="0">
                    <a:pos x="18" y="2"/>
                  </a:cxn>
                  <a:cxn ang="0">
                    <a:pos x="22" y="2"/>
                  </a:cxn>
                  <a:cxn ang="0">
                    <a:pos x="26" y="4"/>
                  </a:cxn>
                  <a:cxn ang="0">
                    <a:pos x="30" y="6"/>
                  </a:cxn>
                  <a:cxn ang="0">
                    <a:pos x="34" y="8"/>
                  </a:cxn>
                  <a:cxn ang="0">
                    <a:pos x="32" y="14"/>
                  </a:cxn>
                  <a:cxn ang="0">
                    <a:pos x="30" y="18"/>
                  </a:cxn>
                  <a:cxn ang="0">
                    <a:pos x="36" y="18"/>
                  </a:cxn>
                  <a:cxn ang="0">
                    <a:pos x="40" y="14"/>
                  </a:cxn>
                  <a:cxn ang="0">
                    <a:pos x="48" y="6"/>
                  </a:cxn>
                  <a:cxn ang="0">
                    <a:pos x="52" y="12"/>
                  </a:cxn>
                  <a:cxn ang="0">
                    <a:pos x="64" y="10"/>
                  </a:cxn>
                  <a:cxn ang="0">
                    <a:pos x="76" y="6"/>
                  </a:cxn>
                  <a:cxn ang="0">
                    <a:pos x="90" y="2"/>
                  </a:cxn>
                  <a:cxn ang="0">
                    <a:pos x="96" y="0"/>
                  </a:cxn>
                  <a:cxn ang="0">
                    <a:pos x="106" y="2"/>
                  </a:cxn>
                  <a:cxn ang="0">
                    <a:pos x="114" y="8"/>
                  </a:cxn>
                  <a:cxn ang="0">
                    <a:pos x="126" y="22"/>
                  </a:cxn>
                  <a:cxn ang="0">
                    <a:pos x="126" y="26"/>
                  </a:cxn>
                  <a:cxn ang="0">
                    <a:pos x="120" y="28"/>
                  </a:cxn>
                  <a:cxn ang="0">
                    <a:pos x="112" y="30"/>
                  </a:cxn>
                  <a:cxn ang="0">
                    <a:pos x="102" y="36"/>
                  </a:cxn>
                  <a:cxn ang="0">
                    <a:pos x="92" y="44"/>
                  </a:cxn>
                  <a:cxn ang="0">
                    <a:pos x="86" y="46"/>
                  </a:cxn>
                  <a:cxn ang="0">
                    <a:pos x="78" y="46"/>
                  </a:cxn>
                  <a:cxn ang="0">
                    <a:pos x="72" y="46"/>
                  </a:cxn>
                  <a:cxn ang="0">
                    <a:pos x="66" y="44"/>
                  </a:cxn>
                  <a:cxn ang="0">
                    <a:pos x="74" y="50"/>
                  </a:cxn>
                  <a:cxn ang="0">
                    <a:pos x="66" y="52"/>
                  </a:cxn>
                  <a:cxn ang="0">
                    <a:pos x="62" y="54"/>
                  </a:cxn>
                  <a:cxn ang="0">
                    <a:pos x="52" y="54"/>
                  </a:cxn>
                  <a:cxn ang="0">
                    <a:pos x="44" y="54"/>
                  </a:cxn>
                  <a:cxn ang="0">
                    <a:pos x="26" y="50"/>
                  </a:cxn>
                  <a:cxn ang="0">
                    <a:pos x="10" y="48"/>
                  </a:cxn>
                  <a:cxn ang="0">
                    <a:pos x="16" y="44"/>
                  </a:cxn>
                  <a:cxn ang="0">
                    <a:pos x="24" y="40"/>
                  </a:cxn>
                  <a:cxn ang="0">
                    <a:pos x="16" y="36"/>
                  </a:cxn>
                  <a:cxn ang="0">
                    <a:pos x="12" y="34"/>
                  </a:cxn>
                  <a:cxn ang="0">
                    <a:pos x="0" y="28"/>
                  </a:cxn>
                  <a:cxn ang="0">
                    <a:pos x="8" y="24"/>
                  </a:cxn>
                  <a:cxn ang="0">
                    <a:pos x="12" y="22"/>
                  </a:cxn>
                  <a:cxn ang="0">
                    <a:pos x="6" y="20"/>
                  </a:cxn>
                  <a:cxn ang="0">
                    <a:pos x="0" y="16"/>
                  </a:cxn>
                </a:cxnLst>
                <a:rect l="0" t="0" r="r" b="b"/>
                <a:pathLst>
                  <a:path w="126" h="54">
                    <a:moveTo>
                      <a:pt x="0" y="16"/>
                    </a:moveTo>
                    <a:lnTo>
                      <a:pt x="6" y="12"/>
                    </a:lnTo>
                    <a:lnTo>
                      <a:pt x="10" y="8"/>
                    </a:lnTo>
                    <a:lnTo>
                      <a:pt x="12" y="4"/>
                    </a:lnTo>
                    <a:lnTo>
                      <a:pt x="18" y="2"/>
                    </a:lnTo>
                    <a:lnTo>
                      <a:pt x="22" y="2"/>
                    </a:lnTo>
                    <a:lnTo>
                      <a:pt x="26" y="4"/>
                    </a:lnTo>
                    <a:lnTo>
                      <a:pt x="30" y="6"/>
                    </a:lnTo>
                    <a:lnTo>
                      <a:pt x="34" y="8"/>
                    </a:lnTo>
                    <a:lnTo>
                      <a:pt x="32" y="14"/>
                    </a:lnTo>
                    <a:lnTo>
                      <a:pt x="30" y="18"/>
                    </a:lnTo>
                    <a:lnTo>
                      <a:pt x="36" y="18"/>
                    </a:lnTo>
                    <a:lnTo>
                      <a:pt x="40" y="14"/>
                    </a:lnTo>
                    <a:lnTo>
                      <a:pt x="48" y="6"/>
                    </a:lnTo>
                    <a:lnTo>
                      <a:pt x="52" y="12"/>
                    </a:lnTo>
                    <a:lnTo>
                      <a:pt x="64" y="10"/>
                    </a:lnTo>
                    <a:lnTo>
                      <a:pt x="76" y="6"/>
                    </a:lnTo>
                    <a:lnTo>
                      <a:pt x="90" y="2"/>
                    </a:lnTo>
                    <a:lnTo>
                      <a:pt x="96" y="0"/>
                    </a:lnTo>
                    <a:lnTo>
                      <a:pt x="106" y="2"/>
                    </a:lnTo>
                    <a:lnTo>
                      <a:pt x="114" y="8"/>
                    </a:lnTo>
                    <a:lnTo>
                      <a:pt x="126" y="22"/>
                    </a:lnTo>
                    <a:lnTo>
                      <a:pt x="126" y="26"/>
                    </a:lnTo>
                    <a:lnTo>
                      <a:pt x="120" y="28"/>
                    </a:lnTo>
                    <a:lnTo>
                      <a:pt x="112" y="30"/>
                    </a:lnTo>
                    <a:lnTo>
                      <a:pt x="102" y="36"/>
                    </a:lnTo>
                    <a:lnTo>
                      <a:pt x="92" y="44"/>
                    </a:lnTo>
                    <a:lnTo>
                      <a:pt x="86" y="46"/>
                    </a:lnTo>
                    <a:lnTo>
                      <a:pt x="78" y="46"/>
                    </a:lnTo>
                    <a:lnTo>
                      <a:pt x="72" y="46"/>
                    </a:lnTo>
                    <a:lnTo>
                      <a:pt x="66" y="44"/>
                    </a:lnTo>
                    <a:lnTo>
                      <a:pt x="74" y="50"/>
                    </a:lnTo>
                    <a:lnTo>
                      <a:pt x="66" y="52"/>
                    </a:lnTo>
                    <a:lnTo>
                      <a:pt x="62" y="54"/>
                    </a:lnTo>
                    <a:lnTo>
                      <a:pt x="52" y="54"/>
                    </a:lnTo>
                    <a:lnTo>
                      <a:pt x="44" y="54"/>
                    </a:lnTo>
                    <a:lnTo>
                      <a:pt x="26" y="50"/>
                    </a:lnTo>
                    <a:lnTo>
                      <a:pt x="10" y="48"/>
                    </a:lnTo>
                    <a:lnTo>
                      <a:pt x="16" y="44"/>
                    </a:lnTo>
                    <a:lnTo>
                      <a:pt x="24" y="40"/>
                    </a:lnTo>
                    <a:lnTo>
                      <a:pt x="16" y="36"/>
                    </a:lnTo>
                    <a:lnTo>
                      <a:pt x="12" y="34"/>
                    </a:lnTo>
                    <a:lnTo>
                      <a:pt x="0" y="28"/>
                    </a:lnTo>
                    <a:lnTo>
                      <a:pt x="8" y="24"/>
                    </a:lnTo>
                    <a:lnTo>
                      <a:pt x="12" y="22"/>
                    </a:lnTo>
                    <a:lnTo>
                      <a:pt x="6" y="20"/>
                    </a:lnTo>
                    <a:lnTo>
                      <a:pt x="0"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33" name="Freeform 159">
                <a:extLst>
                  <a:ext uri="{FF2B5EF4-FFF2-40B4-BE49-F238E27FC236}">
                    <a16:creationId xmlns:a16="http://schemas.microsoft.com/office/drawing/2014/main" id="{1FEAF817-D2AB-46D2-8E9B-C069CB016CAF}"/>
                  </a:ext>
                </a:extLst>
              </p:cNvPr>
              <p:cNvSpPr>
                <a:spLocks/>
              </p:cNvSpPr>
              <p:nvPr/>
            </p:nvSpPr>
            <p:spPr bwMode="ltGray">
              <a:xfrm>
                <a:off x="4364611" y="776968"/>
                <a:ext cx="213872" cy="65165"/>
              </a:xfrm>
              <a:custGeom>
                <a:avLst/>
                <a:gdLst/>
                <a:ahLst/>
                <a:cxnLst>
                  <a:cxn ang="0">
                    <a:pos x="8" y="20"/>
                  </a:cxn>
                  <a:cxn ang="0">
                    <a:pos x="6" y="20"/>
                  </a:cxn>
                  <a:cxn ang="0">
                    <a:pos x="2" y="16"/>
                  </a:cxn>
                  <a:cxn ang="0">
                    <a:pos x="0" y="8"/>
                  </a:cxn>
                  <a:cxn ang="0">
                    <a:pos x="0" y="2"/>
                  </a:cxn>
                  <a:cxn ang="0">
                    <a:pos x="4" y="2"/>
                  </a:cxn>
                  <a:cxn ang="0">
                    <a:pos x="12" y="2"/>
                  </a:cxn>
                  <a:cxn ang="0">
                    <a:pos x="26" y="2"/>
                  </a:cxn>
                  <a:cxn ang="0">
                    <a:pos x="36" y="4"/>
                  </a:cxn>
                  <a:cxn ang="0">
                    <a:pos x="54" y="10"/>
                  </a:cxn>
                  <a:cxn ang="0">
                    <a:pos x="50" y="4"/>
                  </a:cxn>
                  <a:cxn ang="0">
                    <a:pos x="54" y="2"/>
                  </a:cxn>
                  <a:cxn ang="0">
                    <a:pos x="60" y="0"/>
                  </a:cxn>
                  <a:cxn ang="0">
                    <a:pos x="62" y="0"/>
                  </a:cxn>
                  <a:cxn ang="0">
                    <a:pos x="66" y="2"/>
                  </a:cxn>
                  <a:cxn ang="0">
                    <a:pos x="70" y="2"/>
                  </a:cxn>
                  <a:cxn ang="0">
                    <a:pos x="74" y="2"/>
                  </a:cxn>
                  <a:cxn ang="0">
                    <a:pos x="78" y="10"/>
                  </a:cxn>
                  <a:cxn ang="0">
                    <a:pos x="82" y="12"/>
                  </a:cxn>
                  <a:cxn ang="0">
                    <a:pos x="93" y="12"/>
                  </a:cxn>
                  <a:cxn ang="0">
                    <a:pos x="119" y="20"/>
                  </a:cxn>
                  <a:cxn ang="0">
                    <a:pos x="133" y="26"/>
                  </a:cxn>
                  <a:cxn ang="0">
                    <a:pos x="143" y="30"/>
                  </a:cxn>
                  <a:cxn ang="0">
                    <a:pos x="135" y="36"/>
                  </a:cxn>
                  <a:cxn ang="0">
                    <a:pos x="127" y="38"/>
                  </a:cxn>
                  <a:cxn ang="0">
                    <a:pos x="119" y="38"/>
                  </a:cxn>
                  <a:cxn ang="0">
                    <a:pos x="115" y="34"/>
                  </a:cxn>
                  <a:cxn ang="0">
                    <a:pos x="107" y="28"/>
                  </a:cxn>
                  <a:cxn ang="0">
                    <a:pos x="97" y="20"/>
                  </a:cxn>
                  <a:cxn ang="0">
                    <a:pos x="93" y="18"/>
                  </a:cxn>
                  <a:cxn ang="0">
                    <a:pos x="89" y="16"/>
                  </a:cxn>
                  <a:cxn ang="0">
                    <a:pos x="82" y="18"/>
                  </a:cxn>
                  <a:cxn ang="0">
                    <a:pos x="80" y="22"/>
                  </a:cxn>
                  <a:cxn ang="0">
                    <a:pos x="80" y="34"/>
                  </a:cxn>
                  <a:cxn ang="0">
                    <a:pos x="76" y="34"/>
                  </a:cxn>
                  <a:cxn ang="0">
                    <a:pos x="74" y="36"/>
                  </a:cxn>
                  <a:cxn ang="0">
                    <a:pos x="70" y="42"/>
                  </a:cxn>
                  <a:cxn ang="0">
                    <a:pos x="68" y="48"/>
                  </a:cxn>
                  <a:cxn ang="0">
                    <a:pos x="66" y="50"/>
                  </a:cxn>
                  <a:cxn ang="0">
                    <a:pos x="62" y="50"/>
                  </a:cxn>
                  <a:cxn ang="0">
                    <a:pos x="56" y="48"/>
                  </a:cxn>
                  <a:cxn ang="0">
                    <a:pos x="48" y="46"/>
                  </a:cxn>
                  <a:cxn ang="0">
                    <a:pos x="34" y="34"/>
                  </a:cxn>
                  <a:cxn ang="0">
                    <a:pos x="24" y="26"/>
                  </a:cxn>
                  <a:cxn ang="0">
                    <a:pos x="16" y="22"/>
                  </a:cxn>
                  <a:cxn ang="0">
                    <a:pos x="8" y="20"/>
                  </a:cxn>
                </a:cxnLst>
                <a:rect l="0" t="0" r="r" b="b"/>
                <a:pathLst>
                  <a:path w="143" h="50">
                    <a:moveTo>
                      <a:pt x="8" y="20"/>
                    </a:moveTo>
                    <a:lnTo>
                      <a:pt x="6" y="20"/>
                    </a:lnTo>
                    <a:lnTo>
                      <a:pt x="2" y="16"/>
                    </a:lnTo>
                    <a:lnTo>
                      <a:pt x="0" y="8"/>
                    </a:lnTo>
                    <a:lnTo>
                      <a:pt x="0" y="2"/>
                    </a:lnTo>
                    <a:lnTo>
                      <a:pt x="4" y="2"/>
                    </a:lnTo>
                    <a:lnTo>
                      <a:pt x="12" y="2"/>
                    </a:lnTo>
                    <a:lnTo>
                      <a:pt x="26" y="2"/>
                    </a:lnTo>
                    <a:lnTo>
                      <a:pt x="36" y="4"/>
                    </a:lnTo>
                    <a:lnTo>
                      <a:pt x="54" y="10"/>
                    </a:lnTo>
                    <a:lnTo>
                      <a:pt x="50" y="4"/>
                    </a:lnTo>
                    <a:lnTo>
                      <a:pt x="54" y="2"/>
                    </a:lnTo>
                    <a:lnTo>
                      <a:pt x="60" y="0"/>
                    </a:lnTo>
                    <a:lnTo>
                      <a:pt x="62" y="0"/>
                    </a:lnTo>
                    <a:lnTo>
                      <a:pt x="66" y="2"/>
                    </a:lnTo>
                    <a:lnTo>
                      <a:pt x="70" y="2"/>
                    </a:lnTo>
                    <a:lnTo>
                      <a:pt x="74" y="2"/>
                    </a:lnTo>
                    <a:lnTo>
                      <a:pt x="78" y="10"/>
                    </a:lnTo>
                    <a:lnTo>
                      <a:pt x="82" y="12"/>
                    </a:lnTo>
                    <a:lnTo>
                      <a:pt x="93" y="12"/>
                    </a:lnTo>
                    <a:lnTo>
                      <a:pt x="119" y="20"/>
                    </a:lnTo>
                    <a:lnTo>
                      <a:pt x="133" y="26"/>
                    </a:lnTo>
                    <a:lnTo>
                      <a:pt x="143" y="30"/>
                    </a:lnTo>
                    <a:lnTo>
                      <a:pt x="135" y="36"/>
                    </a:lnTo>
                    <a:lnTo>
                      <a:pt x="127" y="38"/>
                    </a:lnTo>
                    <a:lnTo>
                      <a:pt x="119" y="38"/>
                    </a:lnTo>
                    <a:lnTo>
                      <a:pt x="115" y="34"/>
                    </a:lnTo>
                    <a:lnTo>
                      <a:pt x="107" y="28"/>
                    </a:lnTo>
                    <a:lnTo>
                      <a:pt x="97" y="20"/>
                    </a:lnTo>
                    <a:lnTo>
                      <a:pt x="93" y="18"/>
                    </a:lnTo>
                    <a:lnTo>
                      <a:pt x="89" y="16"/>
                    </a:lnTo>
                    <a:lnTo>
                      <a:pt x="82" y="18"/>
                    </a:lnTo>
                    <a:lnTo>
                      <a:pt x="80" y="22"/>
                    </a:lnTo>
                    <a:lnTo>
                      <a:pt x="80" y="34"/>
                    </a:lnTo>
                    <a:lnTo>
                      <a:pt x="76" y="34"/>
                    </a:lnTo>
                    <a:lnTo>
                      <a:pt x="74" y="36"/>
                    </a:lnTo>
                    <a:lnTo>
                      <a:pt x="70" y="42"/>
                    </a:lnTo>
                    <a:lnTo>
                      <a:pt x="68" y="48"/>
                    </a:lnTo>
                    <a:lnTo>
                      <a:pt x="66" y="50"/>
                    </a:lnTo>
                    <a:lnTo>
                      <a:pt x="62" y="50"/>
                    </a:lnTo>
                    <a:lnTo>
                      <a:pt x="56" y="48"/>
                    </a:lnTo>
                    <a:lnTo>
                      <a:pt x="48" y="46"/>
                    </a:lnTo>
                    <a:lnTo>
                      <a:pt x="34" y="34"/>
                    </a:lnTo>
                    <a:lnTo>
                      <a:pt x="24" y="26"/>
                    </a:lnTo>
                    <a:lnTo>
                      <a:pt x="16" y="22"/>
                    </a:lnTo>
                    <a:lnTo>
                      <a:pt x="8"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34" name="Freeform 160">
                <a:extLst>
                  <a:ext uri="{FF2B5EF4-FFF2-40B4-BE49-F238E27FC236}">
                    <a16:creationId xmlns:a16="http://schemas.microsoft.com/office/drawing/2014/main" id="{3C807CF9-4B1E-4730-A5CB-B18C20CAA009}"/>
                  </a:ext>
                </a:extLst>
              </p:cNvPr>
              <p:cNvSpPr>
                <a:spLocks/>
              </p:cNvSpPr>
              <p:nvPr/>
            </p:nvSpPr>
            <p:spPr bwMode="ltGray">
              <a:xfrm>
                <a:off x="4478277" y="766541"/>
                <a:ext cx="127127" cy="23460"/>
              </a:xfrm>
              <a:custGeom>
                <a:avLst/>
                <a:gdLst/>
                <a:ahLst/>
                <a:cxnLst>
                  <a:cxn ang="0">
                    <a:pos x="31" y="18"/>
                  </a:cxn>
                  <a:cxn ang="0">
                    <a:pos x="23" y="16"/>
                  </a:cxn>
                  <a:cxn ang="0">
                    <a:pos x="15" y="14"/>
                  </a:cxn>
                  <a:cxn ang="0">
                    <a:pos x="6" y="10"/>
                  </a:cxn>
                  <a:cxn ang="0">
                    <a:pos x="0" y="6"/>
                  </a:cxn>
                  <a:cxn ang="0">
                    <a:pos x="6" y="4"/>
                  </a:cxn>
                  <a:cxn ang="0">
                    <a:pos x="13" y="2"/>
                  </a:cxn>
                  <a:cxn ang="0">
                    <a:pos x="21" y="0"/>
                  </a:cxn>
                  <a:cxn ang="0">
                    <a:pos x="27" y="2"/>
                  </a:cxn>
                  <a:cxn ang="0">
                    <a:pos x="41" y="4"/>
                  </a:cxn>
                  <a:cxn ang="0">
                    <a:pos x="55" y="4"/>
                  </a:cxn>
                  <a:cxn ang="0">
                    <a:pos x="71" y="6"/>
                  </a:cxn>
                  <a:cxn ang="0">
                    <a:pos x="85" y="8"/>
                  </a:cxn>
                  <a:cxn ang="0">
                    <a:pos x="79" y="12"/>
                  </a:cxn>
                  <a:cxn ang="0">
                    <a:pos x="73" y="14"/>
                  </a:cxn>
                  <a:cxn ang="0">
                    <a:pos x="67" y="18"/>
                  </a:cxn>
                  <a:cxn ang="0">
                    <a:pos x="63" y="18"/>
                  </a:cxn>
                  <a:cxn ang="0">
                    <a:pos x="47" y="18"/>
                  </a:cxn>
                  <a:cxn ang="0">
                    <a:pos x="31" y="18"/>
                  </a:cxn>
                </a:cxnLst>
                <a:rect l="0" t="0" r="r" b="b"/>
                <a:pathLst>
                  <a:path w="85" h="18">
                    <a:moveTo>
                      <a:pt x="31" y="18"/>
                    </a:moveTo>
                    <a:lnTo>
                      <a:pt x="23" y="16"/>
                    </a:lnTo>
                    <a:lnTo>
                      <a:pt x="15" y="14"/>
                    </a:lnTo>
                    <a:lnTo>
                      <a:pt x="6" y="10"/>
                    </a:lnTo>
                    <a:lnTo>
                      <a:pt x="0" y="6"/>
                    </a:lnTo>
                    <a:lnTo>
                      <a:pt x="6" y="4"/>
                    </a:lnTo>
                    <a:lnTo>
                      <a:pt x="13" y="2"/>
                    </a:lnTo>
                    <a:lnTo>
                      <a:pt x="21" y="0"/>
                    </a:lnTo>
                    <a:lnTo>
                      <a:pt x="27" y="2"/>
                    </a:lnTo>
                    <a:lnTo>
                      <a:pt x="41" y="4"/>
                    </a:lnTo>
                    <a:lnTo>
                      <a:pt x="55" y="4"/>
                    </a:lnTo>
                    <a:lnTo>
                      <a:pt x="71" y="6"/>
                    </a:lnTo>
                    <a:lnTo>
                      <a:pt x="85" y="8"/>
                    </a:lnTo>
                    <a:lnTo>
                      <a:pt x="79" y="12"/>
                    </a:lnTo>
                    <a:lnTo>
                      <a:pt x="73" y="14"/>
                    </a:lnTo>
                    <a:lnTo>
                      <a:pt x="67" y="18"/>
                    </a:lnTo>
                    <a:lnTo>
                      <a:pt x="63" y="18"/>
                    </a:lnTo>
                    <a:lnTo>
                      <a:pt x="47" y="18"/>
                    </a:lnTo>
                    <a:lnTo>
                      <a:pt x="31"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nvGrpSpPr>
              <p:cNvPr id="535" name="Group 205">
                <a:extLst>
                  <a:ext uri="{FF2B5EF4-FFF2-40B4-BE49-F238E27FC236}">
                    <a16:creationId xmlns:a16="http://schemas.microsoft.com/office/drawing/2014/main" id="{CD1D7837-E0C2-4BD5-8254-0941272552C6}"/>
                  </a:ext>
                </a:extLst>
              </p:cNvPr>
              <p:cNvGrpSpPr>
                <a:grpSpLocks/>
              </p:cNvGrpSpPr>
              <p:nvPr/>
            </p:nvGrpSpPr>
            <p:grpSpPr bwMode="ltGray">
              <a:xfrm>
                <a:off x="3996694" y="941183"/>
                <a:ext cx="1057399" cy="813255"/>
                <a:chOff x="2549" y="872"/>
                <a:chExt cx="707" cy="624"/>
              </a:xfrm>
              <a:grpFill/>
            </p:grpSpPr>
            <p:sp>
              <p:nvSpPr>
                <p:cNvPr id="629" name="Freeform 161">
                  <a:extLst>
                    <a:ext uri="{FF2B5EF4-FFF2-40B4-BE49-F238E27FC236}">
                      <a16:creationId xmlns:a16="http://schemas.microsoft.com/office/drawing/2014/main" id="{8004B21E-6264-4C2C-A6D5-40DC56189A19}"/>
                    </a:ext>
                  </a:extLst>
                </p:cNvPr>
                <p:cNvSpPr>
                  <a:spLocks/>
                </p:cNvSpPr>
                <p:nvPr/>
              </p:nvSpPr>
              <p:spPr bwMode="ltGray">
                <a:xfrm>
                  <a:off x="2910" y="1314"/>
                  <a:ext cx="54" cy="38"/>
                </a:xfrm>
                <a:custGeom>
                  <a:avLst/>
                  <a:gdLst/>
                  <a:ahLst/>
                  <a:cxnLst>
                    <a:cxn ang="0">
                      <a:pos x="46" y="6"/>
                    </a:cxn>
                    <a:cxn ang="0">
                      <a:pos x="48" y="16"/>
                    </a:cxn>
                    <a:cxn ang="0">
                      <a:pos x="54" y="22"/>
                    </a:cxn>
                    <a:cxn ang="0">
                      <a:pos x="52" y="28"/>
                    </a:cxn>
                    <a:cxn ang="0">
                      <a:pos x="44" y="30"/>
                    </a:cxn>
                    <a:cxn ang="0">
                      <a:pos x="40" y="38"/>
                    </a:cxn>
                    <a:cxn ang="0">
                      <a:pos x="30" y="32"/>
                    </a:cxn>
                    <a:cxn ang="0">
                      <a:pos x="28" y="30"/>
                    </a:cxn>
                    <a:cxn ang="0">
                      <a:pos x="16" y="26"/>
                    </a:cxn>
                    <a:cxn ang="0">
                      <a:pos x="10" y="20"/>
                    </a:cxn>
                    <a:cxn ang="0">
                      <a:pos x="6" y="14"/>
                    </a:cxn>
                    <a:cxn ang="0">
                      <a:pos x="0" y="6"/>
                    </a:cxn>
                    <a:cxn ang="0">
                      <a:pos x="0" y="2"/>
                    </a:cxn>
                    <a:cxn ang="0">
                      <a:pos x="6" y="2"/>
                    </a:cxn>
                    <a:cxn ang="0">
                      <a:pos x="12" y="0"/>
                    </a:cxn>
                    <a:cxn ang="0">
                      <a:pos x="20" y="0"/>
                    </a:cxn>
                    <a:cxn ang="0">
                      <a:pos x="36" y="0"/>
                    </a:cxn>
                    <a:cxn ang="0">
                      <a:pos x="40" y="6"/>
                    </a:cxn>
                    <a:cxn ang="0">
                      <a:pos x="46" y="6"/>
                    </a:cxn>
                  </a:cxnLst>
                  <a:rect l="0" t="0" r="r" b="b"/>
                  <a:pathLst>
                    <a:path w="54" h="38">
                      <a:moveTo>
                        <a:pt x="46" y="6"/>
                      </a:moveTo>
                      <a:lnTo>
                        <a:pt x="48" y="16"/>
                      </a:lnTo>
                      <a:lnTo>
                        <a:pt x="54" y="22"/>
                      </a:lnTo>
                      <a:lnTo>
                        <a:pt x="52" y="28"/>
                      </a:lnTo>
                      <a:lnTo>
                        <a:pt x="44" y="30"/>
                      </a:lnTo>
                      <a:lnTo>
                        <a:pt x="40" y="38"/>
                      </a:lnTo>
                      <a:lnTo>
                        <a:pt x="30" y="32"/>
                      </a:lnTo>
                      <a:lnTo>
                        <a:pt x="28" y="30"/>
                      </a:lnTo>
                      <a:lnTo>
                        <a:pt x="16" y="26"/>
                      </a:lnTo>
                      <a:lnTo>
                        <a:pt x="10" y="20"/>
                      </a:lnTo>
                      <a:lnTo>
                        <a:pt x="6" y="14"/>
                      </a:lnTo>
                      <a:lnTo>
                        <a:pt x="0" y="6"/>
                      </a:lnTo>
                      <a:lnTo>
                        <a:pt x="0" y="2"/>
                      </a:lnTo>
                      <a:lnTo>
                        <a:pt x="6" y="2"/>
                      </a:lnTo>
                      <a:lnTo>
                        <a:pt x="12" y="0"/>
                      </a:lnTo>
                      <a:lnTo>
                        <a:pt x="20" y="0"/>
                      </a:lnTo>
                      <a:lnTo>
                        <a:pt x="36" y="0"/>
                      </a:lnTo>
                      <a:lnTo>
                        <a:pt x="40" y="6"/>
                      </a:lnTo>
                      <a:lnTo>
                        <a:pt x="4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0" name="Freeform 162">
                  <a:extLst>
                    <a:ext uri="{FF2B5EF4-FFF2-40B4-BE49-F238E27FC236}">
                      <a16:creationId xmlns:a16="http://schemas.microsoft.com/office/drawing/2014/main" id="{D2308A8D-A556-4E40-BB83-9D54479E25B8}"/>
                    </a:ext>
                  </a:extLst>
                </p:cNvPr>
                <p:cNvSpPr>
                  <a:spLocks/>
                </p:cNvSpPr>
                <p:nvPr/>
              </p:nvSpPr>
              <p:spPr bwMode="ltGray">
                <a:xfrm>
                  <a:off x="2894" y="1290"/>
                  <a:ext cx="64" cy="52"/>
                </a:xfrm>
                <a:custGeom>
                  <a:avLst/>
                  <a:gdLst/>
                  <a:ahLst/>
                  <a:cxnLst>
                    <a:cxn ang="0">
                      <a:pos x="28" y="0"/>
                    </a:cxn>
                    <a:cxn ang="0">
                      <a:pos x="38" y="10"/>
                    </a:cxn>
                    <a:cxn ang="0">
                      <a:pos x="44" y="12"/>
                    </a:cxn>
                    <a:cxn ang="0">
                      <a:pos x="48" y="12"/>
                    </a:cxn>
                    <a:cxn ang="0">
                      <a:pos x="58" y="10"/>
                    </a:cxn>
                    <a:cxn ang="0">
                      <a:pos x="64" y="24"/>
                    </a:cxn>
                    <a:cxn ang="0">
                      <a:pos x="62" y="30"/>
                    </a:cxn>
                    <a:cxn ang="0">
                      <a:pos x="56" y="30"/>
                    </a:cxn>
                    <a:cxn ang="0">
                      <a:pos x="52" y="24"/>
                    </a:cxn>
                    <a:cxn ang="0">
                      <a:pos x="36" y="24"/>
                    </a:cxn>
                    <a:cxn ang="0">
                      <a:pos x="28" y="24"/>
                    </a:cxn>
                    <a:cxn ang="0">
                      <a:pos x="22" y="26"/>
                    </a:cxn>
                    <a:cxn ang="0">
                      <a:pos x="16" y="26"/>
                    </a:cxn>
                    <a:cxn ang="0">
                      <a:pos x="16" y="30"/>
                    </a:cxn>
                    <a:cxn ang="0">
                      <a:pos x="22" y="38"/>
                    </a:cxn>
                    <a:cxn ang="0">
                      <a:pos x="26" y="44"/>
                    </a:cxn>
                    <a:cxn ang="0">
                      <a:pos x="32" y="50"/>
                    </a:cxn>
                    <a:cxn ang="0">
                      <a:pos x="18" y="52"/>
                    </a:cxn>
                    <a:cxn ang="0">
                      <a:pos x="8" y="36"/>
                    </a:cxn>
                    <a:cxn ang="0">
                      <a:pos x="0" y="18"/>
                    </a:cxn>
                    <a:cxn ang="0">
                      <a:pos x="8" y="18"/>
                    </a:cxn>
                    <a:cxn ang="0">
                      <a:pos x="12" y="10"/>
                    </a:cxn>
                    <a:cxn ang="0">
                      <a:pos x="14" y="4"/>
                    </a:cxn>
                    <a:cxn ang="0">
                      <a:pos x="28" y="0"/>
                    </a:cxn>
                  </a:cxnLst>
                  <a:rect l="0" t="0" r="r" b="b"/>
                  <a:pathLst>
                    <a:path w="64" h="52">
                      <a:moveTo>
                        <a:pt x="28" y="0"/>
                      </a:moveTo>
                      <a:lnTo>
                        <a:pt x="38" y="10"/>
                      </a:lnTo>
                      <a:lnTo>
                        <a:pt x="44" y="12"/>
                      </a:lnTo>
                      <a:lnTo>
                        <a:pt x="48" y="12"/>
                      </a:lnTo>
                      <a:lnTo>
                        <a:pt x="58" y="10"/>
                      </a:lnTo>
                      <a:lnTo>
                        <a:pt x="64" y="24"/>
                      </a:lnTo>
                      <a:lnTo>
                        <a:pt x="62" y="30"/>
                      </a:lnTo>
                      <a:lnTo>
                        <a:pt x="56" y="30"/>
                      </a:lnTo>
                      <a:lnTo>
                        <a:pt x="52" y="24"/>
                      </a:lnTo>
                      <a:lnTo>
                        <a:pt x="36" y="24"/>
                      </a:lnTo>
                      <a:lnTo>
                        <a:pt x="28" y="24"/>
                      </a:lnTo>
                      <a:lnTo>
                        <a:pt x="22" y="26"/>
                      </a:lnTo>
                      <a:lnTo>
                        <a:pt x="16" y="26"/>
                      </a:lnTo>
                      <a:lnTo>
                        <a:pt x="16" y="30"/>
                      </a:lnTo>
                      <a:lnTo>
                        <a:pt x="22" y="38"/>
                      </a:lnTo>
                      <a:lnTo>
                        <a:pt x="26" y="44"/>
                      </a:lnTo>
                      <a:lnTo>
                        <a:pt x="32" y="50"/>
                      </a:lnTo>
                      <a:lnTo>
                        <a:pt x="18" y="52"/>
                      </a:lnTo>
                      <a:lnTo>
                        <a:pt x="8" y="36"/>
                      </a:lnTo>
                      <a:lnTo>
                        <a:pt x="0" y="18"/>
                      </a:lnTo>
                      <a:lnTo>
                        <a:pt x="8" y="18"/>
                      </a:lnTo>
                      <a:lnTo>
                        <a:pt x="12" y="10"/>
                      </a:lnTo>
                      <a:lnTo>
                        <a:pt x="14" y="4"/>
                      </a:lnTo>
                      <a:lnTo>
                        <a:pt x="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1" name="Freeform 163">
                  <a:extLst>
                    <a:ext uri="{FF2B5EF4-FFF2-40B4-BE49-F238E27FC236}">
                      <a16:creationId xmlns:a16="http://schemas.microsoft.com/office/drawing/2014/main" id="{5F273640-8825-4A27-98E5-E5EF4BB503F7}"/>
                    </a:ext>
                  </a:extLst>
                </p:cNvPr>
                <p:cNvSpPr>
                  <a:spLocks/>
                </p:cNvSpPr>
                <p:nvPr/>
              </p:nvSpPr>
              <p:spPr bwMode="ltGray">
                <a:xfrm>
                  <a:off x="2930" y="886"/>
                  <a:ext cx="146" cy="168"/>
                </a:xfrm>
                <a:custGeom>
                  <a:avLst/>
                  <a:gdLst/>
                  <a:ahLst/>
                  <a:cxnLst>
                    <a:cxn ang="0">
                      <a:pos x="92" y="20"/>
                    </a:cxn>
                    <a:cxn ang="0">
                      <a:pos x="90" y="26"/>
                    </a:cxn>
                    <a:cxn ang="0">
                      <a:pos x="92" y="32"/>
                    </a:cxn>
                    <a:cxn ang="0">
                      <a:pos x="108" y="36"/>
                    </a:cxn>
                    <a:cxn ang="0">
                      <a:pos x="110" y="40"/>
                    </a:cxn>
                    <a:cxn ang="0">
                      <a:pos x="108" y="48"/>
                    </a:cxn>
                    <a:cxn ang="0">
                      <a:pos x="104" y="54"/>
                    </a:cxn>
                    <a:cxn ang="0">
                      <a:pos x="108" y="54"/>
                    </a:cxn>
                    <a:cxn ang="0">
                      <a:pos x="114" y="64"/>
                    </a:cxn>
                    <a:cxn ang="0">
                      <a:pos x="120" y="82"/>
                    </a:cxn>
                    <a:cxn ang="0">
                      <a:pos x="126" y="88"/>
                    </a:cxn>
                    <a:cxn ang="0">
                      <a:pos x="128" y="98"/>
                    </a:cxn>
                    <a:cxn ang="0">
                      <a:pos x="130" y="108"/>
                    </a:cxn>
                    <a:cxn ang="0">
                      <a:pos x="146" y="118"/>
                    </a:cxn>
                    <a:cxn ang="0">
                      <a:pos x="136" y="132"/>
                    </a:cxn>
                    <a:cxn ang="0">
                      <a:pos x="122" y="144"/>
                    </a:cxn>
                    <a:cxn ang="0">
                      <a:pos x="112" y="154"/>
                    </a:cxn>
                    <a:cxn ang="0">
                      <a:pos x="96" y="158"/>
                    </a:cxn>
                    <a:cxn ang="0">
                      <a:pos x="88" y="162"/>
                    </a:cxn>
                    <a:cxn ang="0">
                      <a:pos x="78" y="162"/>
                    </a:cxn>
                    <a:cxn ang="0">
                      <a:pos x="64" y="164"/>
                    </a:cxn>
                    <a:cxn ang="0">
                      <a:pos x="44" y="166"/>
                    </a:cxn>
                    <a:cxn ang="0">
                      <a:pos x="36" y="160"/>
                    </a:cxn>
                    <a:cxn ang="0">
                      <a:pos x="32" y="156"/>
                    </a:cxn>
                    <a:cxn ang="0">
                      <a:pos x="24" y="138"/>
                    </a:cxn>
                    <a:cxn ang="0">
                      <a:pos x="22" y="108"/>
                    </a:cxn>
                    <a:cxn ang="0">
                      <a:pos x="34" y="100"/>
                    </a:cxn>
                    <a:cxn ang="0">
                      <a:pos x="50" y="90"/>
                    </a:cxn>
                    <a:cxn ang="0">
                      <a:pos x="62" y="80"/>
                    </a:cxn>
                    <a:cxn ang="0">
                      <a:pos x="54" y="74"/>
                    </a:cxn>
                    <a:cxn ang="0">
                      <a:pos x="40" y="62"/>
                    </a:cxn>
                    <a:cxn ang="0">
                      <a:pos x="36" y="46"/>
                    </a:cxn>
                    <a:cxn ang="0">
                      <a:pos x="26" y="28"/>
                    </a:cxn>
                    <a:cxn ang="0">
                      <a:pos x="8" y="22"/>
                    </a:cxn>
                    <a:cxn ang="0">
                      <a:pos x="4" y="16"/>
                    </a:cxn>
                    <a:cxn ang="0">
                      <a:pos x="8" y="16"/>
                    </a:cxn>
                    <a:cxn ang="0">
                      <a:pos x="26" y="20"/>
                    </a:cxn>
                    <a:cxn ang="0">
                      <a:pos x="46" y="26"/>
                    </a:cxn>
                    <a:cxn ang="0">
                      <a:pos x="56" y="22"/>
                    </a:cxn>
                    <a:cxn ang="0">
                      <a:pos x="60" y="14"/>
                    </a:cxn>
                    <a:cxn ang="0">
                      <a:pos x="62" y="4"/>
                    </a:cxn>
                    <a:cxn ang="0">
                      <a:pos x="70" y="0"/>
                    </a:cxn>
                    <a:cxn ang="0">
                      <a:pos x="90" y="6"/>
                    </a:cxn>
                    <a:cxn ang="0">
                      <a:pos x="104" y="14"/>
                    </a:cxn>
                  </a:cxnLst>
                  <a:rect l="0" t="0" r="r" b="b"/>
                  <a:pathLst>
                    <a:path w="146" h="168">
                      <a:moveTo>
                        <a:pt x="98" y="16"/>
                      </a:moveTo>
                      <a:lnTo>
                        <a:pt x="92" y="20"/>
                      </a:lnTo>
                      <a:lnTo>
                        <a:pt x="90" y="24"/>
                      </a:lnTo>
                      <a:lnTo>
                        <a:pt x="90" y="26"/>
                      </a:lnTo>
                      <a:lnTo>
                        <a:pt x="90" y="30"/>
                      </a:lnTo>
                      <a:lnTo>
                        <a:pt x="92" y="32"/>
                      </a:lnTo>
                      <a:lnTo>
                        <a:pt x="100" y="34"/>
                      </a:lnTo>
                      <a:lnTo>
                        <a:pt x="108" y="36"/>
                      </a:lnTo>
                      <a:lnTo>
                        <a:pt x="110" y="38"/>
                      </a:lnTo>
                      <a:lnTo>
                        <a:pt x="110" y="40"/>
                      </a:lnTo>
                      <a:lnTo>
                        <a:pt x="110" y="44"/>
                      </a:lnTo>
                      <a:lnTo>
                        <a:pt x="108" y="48"/>
                      </a:lnTo>
                      <a:lnTo>
                        <a:pt x="104" y="50"/>
                      </a:lnTo>
                      <a:lnTo>
                        <a:pt x="104" y="54"/>
                      </a:lnTo>
                      <a:lnTo>
                        <a:pt x="106" y="56"/>
                      </a:lnTo>
                      <a:lnTo>
                        <a:pt x="108" y="54"/>
                      </a:lnTo>
                      <a:lnTo>
                        <a:pt x="114" y="54"/>
                      </a:lnTo>
                      <a:lnTo>
                        <a:pt x="114" y="64"/>
                      </a:lnTo>
                      <a:lnTo>
                        <a:pt x="118" y="76"/>
                      </a:lnTo>
                      <a:lnTo>
                        <a:pt x="120" y="82"/>
                      </a:lnTo>
                      <a:lnTo>
                        <a:pt x="122" y="86"/>
                      </a:lnTo>
                      <a:lnTo>
                        <a:pt x="126" y="88"/>
                      </a:lnTo>
                      <a:lnTo>
                        <a:pt x="126" y="92"/>
                      </a:lnTo>
                      <a:lnTo>
                        <a:pt x="128" y="98"/>
                      </a:lnTo>
                      <a:lnTo>
                        <a:pt x="130" y="102"/>
                      </a:lnTo>
                      <a:lnTo>
                        <a:pt x="130" y="108"/>
                      </a:lnTo>
                      <a:lnTo>
                        <a:pt x="140" y="112"/>
                      </a:lnTo>
                      <a:lnTo>
                        <a:pt x="146" y="118"/>
                      </a:lnTo>
                      <a:lnTo>
                        <a:pt x="146" y="130"/>
                      </a:lnTo>
                      <a:lnTo>
                        <a:pt x="136" y="132"/>
                      </a:lnTo>
                      <a:lnTo>
                        <a:pt x="128" y="138"/>
                      </a:lnTo>
                      <a:lnTo>
                        <a:pt x="122" y="144"/>
                      </a:lnTo>
                      <a:lnTo>
                        <a:pt x="118" y="150"/>
                      </a:lnTo>
                      <a:lnTo>
                        <a:pt x="112" y="154"/>
                      </a:lnTo>
                      <a:lnTo>
                        <a:pt x="106" y="158"/>
                      </a:lnTo>
                      <a:lnTo>
                        <a:pt x="96" y="158"/>
                      </a:lnTo>
                      <a:lnTo>
                        <a:pt x="90" y="160"/>
                      </a:lnTo>
                      <a:lnTo>
                        <a:pt x="88" y="162"/>
                      </a:lnTo>
                      <a:lnTo>
                        <a:pt x="86" y="162"/>
                      </a:lnTo>
                      <a:lnTo>
                        <a:pt x="78" y="162"/>
                      </a:lnTo>
                      <a:lnTo>
                        <a:pt x="70" y="164"/>
                      </a:lnTo>
                      <a:lnTo>
                        <a:pt x="64" y="164"/>
                      </a:lnTo>
                      <a:lnTo>
                        <a:pt x="50" y="168"/>
                      </a:lnTo>
                      <a:lnTo>
                        <a:pt x="44" y="166"/>
                      </a:lnTo>
                      <a:lnTo>
                        <a:pt x="40" y="162"/>
                      </a:lnTo>
                      <a:lnTo>
                        <a:pt x="36" y="160"/>
                      </a:lnTo>
                      <a:lnTo>
                        <a:pt x="34" y="158"/>
                      </a:lnTo>
                      <a:lnTo>
                        <a:pt x="32" y="156"/>
                      </a:lnTo>
                      <a:lnTo>
                        <a:pt x="28" y="152"/>
                      </a:lnTo>
                      <a:lnTo>
                        <a:pt x="24" y="138"/>
                      </a:lnTo>
                      <a:lnTo>
                        <a:pt x="20" y="118"/>
                      </a:lnTo>
                      <a:lnTo>
                        <a:pt x="22" y="108"/>
                      </a:lnTo>
                      <a:lnTo>
                        <a:pt x="26" y="104"/>
                      </a:lnTo>
                      <a:lnTo>
                        <a:pt x="34" y="100"/>
                      </a:lnTo>
                      <a:lnTo>
                        <a:pt x="40" y="94"/>
                      </a:lnTo>
                      <a:lnTo>
                        <a:pt x="50" y="90"/>
                      </a:lnTo>
                      <a:lnTo>
                        <a:pt x="58" y="86"/>
                      </a:lnTo>
                      <a:lnTo>
                        <a:pt x="62" y="80"/>
                      </a:lnTo>
                      <a:lnTo>
                        <a:pt x="64" y="74"/>
                      </a:lnTo>
                      <a:lnTo>
                        <a:pt x="54" y="74"/>
                      </a:lnTo>
                      <a:lnTo>
                        <a:pt x="44" y="74"/>
                      </a:lnTo>
                      <a:lnTo>
                        <a:pt x="40" y="62"/>
                      </a:lnTo>
                      <a:lnTo>
                        <a:pt x="38" y="54"/>
                      </a:lnTo>
                      <a:lnTo>
                        <a:pt x="36" y="46"/>
                      </a:lnTo>
                      <a:lnTo>
                        <a:pt x="32" y="34"/>
                      </a:lnTo>
                      <a:lnTo>
                        <a:pt x="26" y="28"/>
                      </a:lnTo>
                      <a:lnTo>
                        <a:pt x="16" y="26"/>
                      </a:lnTo>
                      <a:lnTo>
                        <a:pt x="8" y="22"/>
                      </a:lnTo>
                      <a:lnTo>
                        <a:pt x="0" y="18"/>
                      </a:lnTo>
                      <a:lnTo>
                        <a:pt x="4" y="16"/>
                      </a:lnTo>
                      <a:lnTo>
                        <a:pt x="6" y="16"/>
                      </a:lnTo>
                      <a:lnTo>
                        <a:pt x="8" y="16"/>
                      </a:lnTo>
                      <a:lnTo>
                        <a:pt x="16" y="18"/>
                      </a:lnTo>
                      <a:lnTo>
                        <a:pt x="26" y="20"/>
                      </a:lnTo>
                      <a:lnTo>
                        <a:pt x="36" y="24"/>
                      </a:lnTo>
                      <a:lnTo>
                        <a:pt x="46" y="26"/>
                      </a:lnTo>
                      <a:lnTo>
                        <a:pt x="52" y="26"/>
                      </a:lnTo>
                      <a:lnTo>
                        <a:pt x="56" y="22"/>
                      </a:lnTo>
                      <a:lnTo>
                        <a:pt x="58" y="18"/>
                      </a:lnTo>
                      <a:lnTo>
                        <a:pt x="60" y="14"/>
                      </a:lnTo>
                      <a:lnTo>
                        <a:pt x="60" y="8"/>
                      </a:lnTo>
                      <a:lnTo>
                        <a:pt x="62" y="4"/>
                      </a:lnTo>
                      <a:lnTo>
                        <a:pt x="64" y="2"/>
                      </a:lnTo>
                      <a:lnTo>
                        <a:pt x="70" y="0"/>
                      </a:lnTo>
                      <a:lnTo>
                        <a:pt x="82" y="2"/>
                      </a:lnTo>
                      <a:lnTo>
                        <a:pt x="90" y="6"/>
                      </a:lnTo>
                      <a:lnTo>
                        <a:pt x="96" y="10"/>
                      </a:lnTo>
                      <a:lnTo>
                        <a:pt x="104" y="14"/>
                      </a:lnTo>
                      <a:lnTo>
                        <a:pt x="98"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2" name="Freeform 164">
                  <a:extLst>
                    <a:ext uri="{FF2B5EF4-FFF2-40B4-BE49-F238E27FC236}">
                      <a16:creationId xmlns:a16="http://schemas.microsoft.com/office/drawing/2014/main" id="{E3322EE9-4469-412A-BFAA-072A7902AEED}"/>
                    </a:ext>
                  </a:extLst>
                </p:cNvPr>
                <p:cNvSpPr>
                  <a:spLocks/>
                </p:cNvSpPr>
                <p:nvPr/>
              </p:nvSpPr>
              <p:spPr bwMode="ltGray">
                <a:xfrm>
                  <a:off x="3040" y="1488"/>
                  <a:ext cx="42" cy="8"/>
                </a:xfrm>
                <a:custGeom>
                  <a:avLst/>
                  <a:gdLst/>
                  <a:ahLst/>
                  <a:cxnLst>
                    <a:cxn ang="0">
                      <a:pos x="20" y="2"/>
                    </a:cxn>
                    <a:cxn ang="0">
                      <a:pos x="8" y="2"/>
                    </a:cxn>
                    <a:cxn ang="0">
                      <a:pos x="0" y="0"/>
                    </a:cxn>
                    <a:cxn ang="0">
                      <a:pos x="4" y="2"/>
                    </a:cxn>
                    <a:cxn ang="0">
                      <a:pos x="8" y="6"/>
                    </a:cxn>
                    <a:cxn ang="0">
                      <a:pos x="22" y="8"/>
                    </a:cxn>
                    <a:cxn ang="0">
                      <a:pos x="34" y="8"/>
                    </a:cxn>
                    <a:cxn ang="0">
                      <a:pos x="42" y="6"/>
                    </a:cxn>
                    <a:cxn ang="0">
                      <a:pos x="36" y="2"/>
                    </a:cxn>
                    <a:cxn ang="0">
                      <a:pos x="32" y="0"/>
                    </a:cxn>
                    <a:cxn ang="0">
                      <a:pos x="20" y="2"/>
                    </a:cxn>
                  </a:cxnLst>
                  <a:rect l="0" t="0" r="r" b="b"/>
                  <a:pathLst>
                    <a:path w="42" h="8">
                      <a:moveTo>
                        <a:pt x="20" y="2"/>
                      </a:moveTo>
                      <a:lnTo>
                        <a:pt x="8" y="2"/>
                      </a:lnTo>
                      <a:lnTo>
                        <a:pt x="0" y="0"/>
                      </a:lnTo>
                      <a:lnTo>
                        <a:pt x="4" y="2"/>
                      </a:lnTo>
                      <a:lnTo>
                        <a:pt x="8" y="6"/>
                      </a:lnTo>
                      <a:lnTo>
                        <a:pt x="22" y="8"/>
                      </a:lnTo>
                      <a:lnTo>
                        <a:pt x="34" y="8"/>
                      </a:lnTo>
                      <a:lnTo>
                        <a:pt x="42" y="6"/>
                      </a:lnTo>
                      <a:lnTo>
                        <a:pt x="36" y="2"/>
                      </a:lnTo>
                      <a:lnTo>
                        <a:pt x="32" y="0"/>
                      </a:lnTo>
                      <a:lnTo>
                        <a:pt x="2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3" name="Freeform 165">
                  <a:extLst>
                    <a:ext uri="{FF2B5EF4-FFF2-40B4-BE49-F238E27FC236}">
                      <a16:creationId xmlns:a16="http://schemas.microsoft.com/office/drawing/2014/main" id="{C1344A4E-99CF-451B-94EB-40CBC2EA79C8}"/>
                    </a:ext>
                  </a:extLst>
                </p:cNvPr>
                <p:cNvSpPr>
                  <a:spLocks/>
                </p:cNvSpPr>
                <p:nvPr/>
              </p:nvSpPr>
              <p:spPr bwMode="ltGray">
                <a:xfrm>
                  <a:off x="2719" y="1406"/>
                  <a:ext cx="16" cy="10"/>
                </a:xfrm>
                <a:custGeom>
                  <a:avLst/>
                  <a:gdLst/>
                  <a:ahLst/>
                  <a:cxnLst>
                    <a:cxn ang="0">
                      <a:pos x="16" y="6"/>
                    </a:cxn>
                    <a:cxn ang="0">
                      <a:pos x="12" y="0"/>
                    </a:cxn>
                    <a:cxn ang="0">
                      <a:pos x="6" y="0"/>
                    </a:cxn>
                    <a:cxn ang="0">
                      <a:pos x="4" y="0"/>
                    </a:cxn>
                    <a:cxn ang="0">
                      <a:pos x="2" y="2"/>
                    </a:cxn>
                    <a:cxn ang="0">
                      <a:pos x="0" y="10"/>
                    </a:cxn>
                    <a:cxn ang="0">
                      <a:pos x="16" y="10"/>
                    </a:cxn>
                    <a:cxn ang="0">
                      <a:pos x="14" y="4"/>
                    </a:cxn>
                    <a:cxn ang="0">
                      <a:pos x="16" y="6"/>
                    </a:cxn>
                  </a:cxnLst>
                  <a:rect l="0" t="0" r="r" b="b"/>
                  <a:pathLst>
                    <a:path w="16" h="10">
                      <a:moveTo>
                        <a:pt x="16" y="6"/>
                      </a:moveTo>
                      <a:lnTo>
                        <a:pt x="12" y="0"/>
                      </a:lnTo>
                      <a:lnTo>
                        <a:pt x="6" y="0"/>
                      </a:lnTo>
                      <a:lnTo>
                        <a:pt x="4" y="0"/>
                      </a:lnTo>
                      <a:lnTo>
                        <a:pt x="2" y="2"/>
                      </a:lnTo>
                      <a:lnTo>
                        <a:pt x="0" y="10"/>
                      </a:lnTo>
                      <a:lnTo>
                        <a:pt x="16" y="10"/>
                      </a:lnTo>
                      <a:lnTo>
                        <a:pt x="14" y="4"/>
                      </a:lnTo>
                      <a:lnTo>
                        <a:pt x="1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4" name="Freeform 166">
                  <a:extLst>
                    <a:ext uri="{FF2B5EF4-FFF2-40B4-BE49-F238E27FC236}">
                      <a16:creationId xmlns:a16="http://schemas.microsoft.com/office/drawing/2014/main" id="{69A0C1DB-E7F4-4AB2-BFC4-DCCC3C54581C}"/>
                    </a:ext>
                  </a:extLst>
                </p:cNvPr>
                <p:cNvSpPr>
                  <a:spLocks/>
                </p:cNvSpPr>
                <p:nvPr/>
              </p:nvSpPr>
              <p:spPr bwMode="ltGray">
                <a:xfrm>
                  <a:off x="2597" y="1068"/>
                  <a:ext cx="110" cy="154"/>
                </a:xfrm>
                <a:custGeom>
                  <a:avLst/>
                  <a:gdLst/>
                  <a:ahLst/>
                  <a:cxnLst>
                    <a:cxn ang="0">
                      <a:pos x="82" y="86"/>
                    </a:cxn>
                    <a:cxn ang="0">
                      <a:pos x="90" y="94"/>
                    </a:cxn>
                    <a:cxn ang="0">
                      <a:pos x="90" y="104"/>
                    </a:cxn>
                    <a:cxn ang="0">
                      <a:pos x="94" y="106"/>
                    </a:cxn>
                    <a:cxn ang="0">
                      <a:pos x="108" y="110"/>
                    </a:cxn>
                    <a:cxn ang="0">
                      <a:pos x="108" y="118"/>
                    </a:cxn>
                    <a:cxn ang="0">
                      <a:pos x="94" y="128"/>
                    </a:cxn>
                    <a:cxn ang="0">
                      <a:pos x="98" y="132"/>
                    </a:cxn>
                    <a:cxn ang="0">
                      <a:pos x="102" y="138"/>
                    </a:cxn>
                    <a:cxn ang="0">
                      <a:pos x="92" y="144"/>
                    </a:cxn>
                    <a:cxn ang="0">
                      <a:pos x="66" y="144"/>
                    </a:cxn>
                    <a:cxn ang="0">
                      <a:pos x="40" y="144"/>
                    </a:cxn>
                    <a:cxn ang="0">
                      <a:pos x="40" y="152"/>
                    </a:cxn>
                    <a:cxn ang="0">
                      <a:pos x="26" y="154"/>
                    </a:cxn>
                    <a:cxn ang="0">
                      <a:pos x="12" y="154"/>
                    </a:cxn>
                    <a:cxn ang="0">
                      <a:pos x="18" y="144"/>
                    </a:cxn>
                    <a:cxn ang="0">
                      <a:pos x="30" y="140"/>
                    </a:cxn>
                    <a:cxn ang="0">
                      <a:pos x="46" y="132"/>
                    </a:cxn>
                    <a:cxn ang="0">
                      <a:pos x="32" y="126"/>
                    </a:cxn>
                    <a:cxn ang="0">
                      <a:pos x="18" y="122"/>
                    </a:cxn>
                    <a:cxn ang="0">
                      <a:pos x="36" y="108"/>
                    </a:cxn>
                    <a:cxn ang="0">
                      <a:pos x="36" y="100"/>
                    </a:cxn>
                    <a:cxn ang="0">
                      <a:pos x="40" y="94"/>
                    </a:cxn>
                    <a:cxn ang="0">
                      <a:pos x="42" y="84"/>
                    </a:cxn>
                    <a:cxn ang="0">
                      <a:pos x="40" y="76"/>
                    </a:cxn>
                    <a:cxn ang="0">
                      <a:pos x="42" y="68"/>
                    </a:cxn>
                    <a:cxn ang="0">
                      <a:pos x="38" y="58"/>
                    </a:cxn>
                    <a:cxn ang="0">
                      <a:pos x="12" y="56"/>
                    </a:cxn>
                    <a:cxn ang="0">
                      <a:pos x="10" y="48"/>
                    </a:cxn>
                    <a:cxn ang="0">
                      <a:pos x="12" y="36"/>
                    </a:cxn>
                    <a:cxn ang="0">
                      <a:pos x="0" y="28"/>
                    </a:cxn>
                    <a:cxn ang="0">
                      <a:pos x="22" y="10"/>
                    </a:cxn>
                    <a:cxn ang="0">
                      <a:pos x="50" y="0"/>
                    </a:cxn>
                    <a:cxn ang="0">
                      <a:pos x="46" y="12"/>
                    </a:cxn>
                    <a:cxn ang="0">
                      <a:pos x="38" y="20"/>
                    </a:cxn>
                    <a:cxn ang="0">
                      <a:pos x="54" y="22"/>
                    </a:cxn>
                    <a:cxn ang="0">
                      <a:pos x="66" y="26"/>
                    </a:cxn>
                    <a:cxn ang="0">
                      <a:pos x="54" y="40"/>
                    </a:cxn>
                    <a:cxn ang="0">
                      <a:pos x="56" y="56"/>
                    </a:cxn>
                    <a:cxn ang="0">
                      <a:pos x="74" y="82"/>
                    </a:cxn>
                  </a:cxnLst>
                  <a:rect l="0" t="0" r="r" b="b"/>
                  <a:pathLst>
                    <a:path w="110" h="154">
                      <a:moveTo>
                        <a:pt x="76" y="82"/>
                      </a:moveTo>
                      <a:lnTo>
                        <a:pt x="82" y="86"/>
                      </a:lnTo>
                      <a:lnTo>
                        <a:pt x="88" y="90"/>
                      </a:lnTo>
                      <a:lnTo>
                        <a:pt x="90" y="94"/>
                      </a:lnTo>
                      <a:lnTo>
                        <a:pt x="90" y="100"/>
                      </a:lnTo>
                      <a:lnTo>
                        <a:pt x="90" y="104"/>
                      </a:lnTo>
                      <a:lnTo>
                        <a:pt x="90" y="108"/>
                      </a:lnTo>
                      <a:lnTo>
                        <a:pt x="94" y="106"/>
                      </a:lnTo>
                      <a:lnTo>
                        <a:pt x="104" y="104"/>
                      </a:lnTo>
                      <a:lnTo>
                        <a:pt x="108" y="110"/>
                      </a:lnTo>
                      <a:lnTo>
                        <a:pt x="110" y="114"/>
                      </a:lnTo>
                      <a:lnTo>
                        <a:pt x="108" y="118"/>
                      </a:lnTo>
                      <a:lnTo>
                        <a:pt x="104" y="122"/>
                      </a:lnTo>
                      <a:lnTo>
                        <a:pt x="94" y="128"/>
                      </a:lnTo>
                      <a:lnTo>
                        <a:pt x="94" y="130"/>
                      </a:lnTo>
                      <a:lnTo>
                        <a:pt x="98" y="132"/>
                      </a:lnTo>
                      <a:lnTo>
                        <a:pt x="104" y="134"/>
                      </a:lnTo>
                      <a:lnTo>
                        <a:pt x="102" y="138"/>
                      </a:lnTo>
                      <a:lnTo>
                        <a:pt x="98" y="142"/>
                      </a:lnTo>
                      <a:lnTo>
                        <a:pt x="92" y="144"/>
                      </a:lnTo>
                      <a:lnTo>
                        <a:pt x="82" y="144"/>
                      </a:lnTo>
                      <a:lnTo>
                        <a:pt x="66" y="144"/>
                      </a:lnTo>
                      <a:lnTo>
                        <a:pt x="50" y="144"/>
                      </a:lnTo>
                      <a:lnTo>
                        <a:pt x="40" y="144"/>
                      </a:lnTo>
                      <a:lnTo>
                        <a:pt x="40" y="148"/>
                      </a:lnTo>
                      <a:lnTo>
                        <a:pt x="40" y="152"/>
                      </a:lnTo>
                      <a:lnTo>
                        <a:pt x="34" y="152"/>
                      </a:lnTo>
                      <a:lnTo>
                        <a:pt x="26" y="154"/>
                      </a:lnTo>
                      <a:lnTo>
                        <a:pt x="18" y="154"/>
                      </a:lnTo>
                      <a:lnTo>
                        <a:pt x="12" y="154"/>
                      </a:lnTo>
                      <a:lnTo>
                        <a:pt x="14" y="148"/>
                      </a:lnTo>
                      <a:lnTo>
                        <a:pt x="18" y="144"/>
                      </a:lnTo>
                      <a:lnTo>
                        <a:pt x="24" y="142"/>
                      </a:lnTo>
                      <a:lnTo>
                        <a:pt x="30" y="140"/>
                      </a:lnTo>
                      <a:lnTo>
                        <a:pt x="42" y="136"/>
                      </a:lnTo>
                      <a:lnTo>
                        <a:pt x="46" y="132"/>
                      </a:lnTo>
                      <a:lnTo>
                        <a:pt x="50" y="128"/>
                      </a:lnTo>
                      <a:lnTo>
                        <a:pt x="32" y="126"/>
                      </a:lnTo>
                      <a:lnTo>
                        <a:pt x="24" y="124"/>
                      </a:lnTo>
                      <a:lnTo>
                        <a:pt x="18" y="122"/>
                      </a:lnTo>
                      <a:lnTo>
                        <a:pt x="26" y="114"/>
                      </a:lnTo>
                      <a:lnTo>
                        <a:pt x="36" y="108"/>
                      </a:lnTo>
                      <a:lnTo>
                        <a:pt x="36" y="104"/>
                      </a:lnTo>
                      <a:lnTo>
                        <a:pt x="36" y="100"/>
                      </a:lnTo>
                      <a:lnTo>
                        <a:pt x="38" y="98"/>
                      </a:lnTo>
                      <a:lnTo>
                        <a:pt x="40" y="94"/>
                      </a:lnTo>
                      <a:lnTo>
                        <a:pt x="48" y="90"/>
                      </a:lnTo>
                      <a:lnTo>
                        <a:pt x="42" y="84"/>
                      </a:lnTo>
                      <a:lnTo>
                        <a:pt x="40" y="80"/>
                      </a:lnTo>
                      <a:lnTo>
                        <a:pt x="40" y="76"/>
                      </a:lnTo>
                      <a:lnTo>
                        <a:pt x="40" y="70"/>
                      </a:lnTo>
                      <a:lnTo>
                        <a:pt x="42" y="68"/>
                      </a:lnTo>
                      <a:lnTo>
                        <a:pt x="40" y="62"/>
                      </a:lnTo>
                      <a:lnTo>
                        <a:pt x="38" y="58"/>
                      </a:lnTo>
                      <a:lnTo>
                        <a:pt x="14" y="58"/>
                      </a:lnTo>
                      <a:lnTo>
                        <a:pt x="12" y="56"/>
                      </a:lnTo>
                      <a:lnTo>
                        <a:pt x="12" y="50"/>
                      </a:lnTo>
                      <a:lnTo>
                        <a:pt x="10" y="48"/>
                      </a:lnTo>
                      <a:lnTo>
                        <a:pt x="6" y="46"/>
                      </a:lnTo>
                      <a:lnTo>
                        <a:pt x="12" y="36"/>
                      </a:lnTo>
                      <a:lnTo>
                        <a:pt x="6" y="32"/>
                      </a:lnTo>
                      <a:lnTo>
                        <a:pt x="0" y="28"/>
                      </a:lnTo>
                      <a:lnTo>
                        <a:pt x="10" y="20"/>
                      </a:lnTo>
                      <a:lnTo>
                        <a:pt x="22" y="10"/>
                      </a:lnTo>
                      <a:lnTo>
                        <a:pt x="38" y="4"/>
                      </a:lnTo>
                      <a:lnTo>
                        <a:pt x="50" y="0"/>
                      </a:lnTo>
                      <a:lnTo>
                        <a:pt x="48" y="8"/>
                      </a:lnTo>
                      <a:lnTo>
                        <a:pt x="46" y="12"/>
                      </a:lnTo>
                      <a:lnTo>
                        <a:pt x="42" y="16"/>
                      </a:lnTo>
                      <a:lnTo>
                        <a:pt x="38" y="20"/>
                      </a:lnTo>
                      <a:lnTo>
                        <a:pt x="46" y="22"/>
                      </a:lnTo>
                      <a:lnTo>
                        <a:pt x="54" y="22"/>
                      </a:lnTo>
                      <a:lnTo>
                        <a:pt x="60" y="24"/>
                      </a:lnTo>
                      <a:lnTo>
                        <a:pt x="66" y="26"/>
                      </a:lnTo>
                      <a:lnTo>
                        <a:pt x="58" y="36"/>
                      </a:lnTo>
                      <a:lnTo>
                        <a:pt x="54" y="40"/>
                      </a:lnTo>
                      <a:lnTo>
                        <a:pt x="54" y="46"/>
                      </a:lnTo>
                      <a:lnTo>
                        <a:pt x="56" y="56"/>
                      </a:lnTo>
                      <a:lnTo>
                        <a:pt x="62" y="64"/>
                      </a:lnTo>
                      <a:lnTo>
                        <a:pt x="74" y="82"/>
                      </a:lnTo>
                      <a:lnTo>
                        <a:pt x="76"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5" name="Freeform 167">
                  <a:extLst>
                    <a:ext uri="{FF2B5EF4-FFF2-40B4-BE49-F238E27FC236}">
                      <a16:creationId xmlns:a16="http://schemas.microsoft.com/office/drawing/2014/main" id="{B5948629-4B8D-4448-9FD8-48AFAABB737E}"/>
                    </a:ext>
                  </a:extLst>
                </p:cNvPr>
                <p:cNvSpPr>
                  <a:spLocks/>
                </p:cNvSpPr>
                <p:nvPr/>
              </p:nvSpPr>
              <p:spPr bwMode="ltGray">
                <a:xfrm>
                  <a:off x="2549" y="1134"/>
                  <a:ext cx="60" cy="64"/>
                </a:xfrm>
                <a:custGeom>
                  <a:avLst/>
                  <a:gdLst/>
                  <a:ahLst/>
                  <a:cxnLst>
                    <a:cxn ang="0">
                      <a:pos x="32" y="20"/>
                    </a:cxn>
                    <a:cxn ang="0">
                      <a:pos x="32" y="4"/>
                    </a:cxn>
                    <a:cxn ang="0">
                      <a:pos x="32" y="2"/>
                    </a:cxn>
                    <a:cxn ang="0">
                      <a:pos x="34" y="0"/>
                    </a:cxn>
                    <a:cxn ang="0">
                      <a:pos x="44" y="0"/>
                    </a:cxn>
                    <a:cxn ang="0">
                      <a:pos x="56" y="0"/>
                    </a:cxn>
                    <a:cxn ang="0">
                      <a:pos x="60" y="2"/>
                    </a:cxn>
                    <a:cxn ang="0">
                      <a:pos x="60" y="6"/>
                    </a:cxn>
                    <a:cxn ang="0">
                      <a:pos x="58" y="14"/>
                    </a:cxn>
                    <a:cxn ang="0">
                      <a:pos x="54" y="18"/>
                    </a:cxn>
                    <a:cxn ang="0">
                      <a:pos x="50" y="20"/>
                    </a:cxn>
                    <a:cxn ang="0">
                      <a:pos x="48" y="24"/>
                    </a:cxn>
                    <a:cxn ang="0">
                      <a:pos x="50" y="26"/>
                    </a:cxn>
                    <a:cxn ang="0">
                      <a:pos x="52" y="30"/>
                    </a:cxn>
                    <a:cxn ang="0">
                      <a:pos x="54" y="32"/>
                    </a:cxn>
                    <a:cxn ang="0">
                      <a:pos x="56" y="36"/>
                    </a:cxn>
                    <a:cxn ang="0">
                      <a:pos x="54" y="42"/>
                    </a:cxn>
                    <a:cxn ang="0">
                      <a:pos x="50" y="46"/>
                    </a:cxn>
                    <a:cxn ang="0">
                      <a:pos x="38" y="54"/>
                    </a:cxn>
                    <a:cxn ang="0">
                      <a:pos x="24" y="62"/>
                    </a:cxn>
                    <a:cxn ang="0">
                      <a:pos x="16" y="64"/>
                    </a:cxn>
                    <a:cxn ang="0">
                      <a:pos x="10" y="64"/>
                    </a:cxn>
                    <a:cxn ang="0">
                      <a:pos x="6" y="64"/>
                    </a:cxn>
                    <a:cxn ang="0">
                      <a:pos x="4" y="62"/>
                    </a:cxn>
                    <a:cxn ang="0">
                      <a:pos x="0" y="56"/>
                    </a:cxn>
                    <a:cxn ang="0">
                      <a:pos x="2" y="52"/>
                    </a:cxn>
                    <a:cxn ang="0">
                      <a:pos x="6" y="48"/>
                    </a:cxn>
                    <a:cxn ang="0">
                      <a:pos x="14" y="40"/>
                    </a:cxn>
                    <a:cxn ang="0">
                      <a:pos x="6" y="34"/>
                    </a:cxn>
                    <a:cxn ang="0">
                      <a:pos x="2" y="30"/>
                    </a:cxn>
                    <a:cxn ang="0">
                      <a:pos x="6" y="26"/>
                    </a:cxn>
                    <a:cxn ang="0">
                      <a:pos x="4" y="20"/>
                    </a:cxn>
                    <a:cxn ang="0">
                      <a:pos x="10" y="18"/>
                    </a:cxn>
                    <a:cxn ang="0">
                      <a:pos x="20" y="16"/>
                    </a:cxn>
                    <a:cxn ang="0">
                      <a:pos x="26" y="18"/>
                    </a:cxn>
                    <a:cxn ang="0">
                      <a:pos x="32" y="20"/>
                    </a:cxn>
                  </a:cxnLst>
                  <a:rect l="0" t="0" r="r" b="b"/>
                  <a:pathLst>
                    <a:path w="60" h="64">
                      <a:moveTo>
                        <a:pt x="32" y="20"/>
                      </a:moveTo>
                      <a:lnTo>
                        <a:pt x="32" y="4"/>
                      </a:lnTo>
                      <a:lnTo>
                        <a:pt x="32" y="2"/>
                      </a:lnTo>
                      <a:lnTo>
                        <a:pt x="34" y="0"/>
                      </a:lnTo>
                      <a:lnTo>
                        <a:pt x="44" y="0"/>
                      </a:lnTo>
                      <a:lnTo>
                        <a:pt x="56" y="0"/>
                      </a:lnTo>
                      <a:lnTo>
                        <a:pt x="60" y="2"/>
                      </a:lnTo>
                      <a:lnTo>
                        <a:pt x="60" y="6"/>
                      </a:lnTo>
                      <a:lnTo>
                        <a:pt x="58" y="14"/>
                      </a:lnTo>
                      <a:lnTo>
                        <a:pt x="54" y="18"/>
                      </a:lnTo>
                      <a:lnTo>
                        <a:pt x="50" y="20"/>
                      </a:lnTo>
                      <a:lnTo>
                        <a:pt x="48" y="24"/>
                      </a:lnTo>
                      <a:lnTo>
                        <a:pt x="50" y="26"/>
                      </a:lnTo>
                      <a:lnTo>
                        <a:pt x="52" y="30"/>
                      </a:lnTo>
                      <a:lnTo>
                        <a:pt x="54" y="32"/>
                      </a:lnTo>
                      <a:lnTo>
                        <a:pt x="56" y="36"/>
                      </a:lnTo>
                      <a:lnTo>
                        <a:pt x="54" y="42"/>
                      </a:lnTo>
                      <a:lnTo>
                        <a:pt x="50" y="46"/>
                      </a:lnTo>
                      <a:lnTo>
                        <a:pt x="38" y="54"/>
                      </a:lnTo>
                      <a:lnTo>
                        <a:pt x="24" y="62"/>
                      </a:lnTo>
                      <a:lnTo>
                        <a:pt x="16" y="64"/>
                      </a:lnTo>
                      <a:lnTo>
                        <a:pt x="10" y="64"/>
                      </a:lnTo>
                      <a:lnTo>
                        <a:pt x="6" y="64"/>
                      </a:lnTo>
                      <a:lnTo>
                        <a:pt x="4" y="62"/>
                      </a:lnTo>
                      <a:lnTo>
                        <a:pt x="0" y="56"/>
                      </a:lnTo>
                      <a:lnTo>
                        <a:pt x="2" y="52"/>
                      </a:lnTo>
                      <a:lnTo>
                        <a:pt x="6" y="48"/>
                      </a:lnTo>
                      <a:lnTo>
                        <a:pt x="14" y="40"/>
                      </a:lnTo>
                      <a:lnTo>
                        <a:pt x="6" y="34"/>
                      </a:lnTo>
                      <a:lnTo>
                        <a:pt x="2" y="30"/>
                      </a:lnTo>
                      <a:lnTo>
                        <a:pt x="6" y="26"/>
                      </a:lnTo>
                      <a:lnTo>
                        <a:pt x="4" y="20"/>
                      </a:lnTo>
                      <a:lnTo>
                        <a:pt x="10" y="18"/>
                      </a:lnTo>
                      <a:lnTo>
                        <a:pt x="20" y="16"/>
                      </a:lnTo>
                      <a:lnTo>
                        <a:pt x="26" y="18"/>
                      </a:lnTo>
                      <a:lnTo>
                        <a:pt x="32"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6" name="Freeform 168">
                  <a:extLst>
                    <a:ext uri="{FF2B5EF4-FFF2-40B4-BE49-F238E27FC236}">
                      <a16:creationId xmlns:a16="http://schemas.microsoft.com/office/drawing/2014/main" id="{8FD8F141-C4D1-4798-80E6-9E80534DDE4B}"/>
                    </a:ext>
                  </a:extLst>
                </p:cNvPr>
                <p:cNvSpPr>
                  <a:spLocks/>
                </p:cNvSpPr>
                <p:nvPr/>
              </p:nvSpPr>
              <p:spPr bwMode="ltGray">
                <a:xfrm>
                  <a:off x="2815" y="1352"/>
                  <a:ext cx="10" cy="28"/>
                </a:xfrm>
                <a:custGeom>
                  <a:avLst/>
                  <a:gdLst/>
                  <a:ahLst/>
                  <a:cxnLst>
                    <a:cxn ang="0">
                      <a:pos x="0" y="28"/>
                    </a:cxn>
                    <a:cxn ang="0">
                      <a:pos x="0" y="12"/>
                    </a:cxn>
                    <a:cxn ang="0">
                      <a:pos x="2" y="6"/>
                    </a:cxn>
                    <a:cxn ang="0">
                      <a:pos x="6" y="0"/>
                    </a:cxn>
                    <a:cxn ang="0">
                      <a:pos x="8" y="6"/>
                    </a:cxn>
                    <a:cxn ang="0">
                      <a:pos x="10" y="10"/>
                    </a:cxn>
                    <a:cxn ang="0">
                      <a:pos x="10" y="28"/>
                    </a:cxn>
                    <a:cxn ang="0">
                      <a:pos x="0" y="28"/>
                    </a:cxn>
                  </a:cxnLst>
                  <a:rect l="0" t="0" r="r" b="b"/>
                  <a:pathLst>
                    <a:path w="10" h="28">
                      <a:moveTo>
                        <a:pt x="0" y="28"/>
                      </a:moveTo>
                      <a:lnTo>
                        <a:pt x="0" y="12"/>
                      </a:lnTo>
                      <a:lnTo>
                        <a:pt x="2" y="6"/>
                      </a:lnTo>
                      <a:lnTo>
                        <a:pt x="6" y="0"/>
                      </a:lnTo>
                      <a:lnTo>
                        <a:pt x="8" y="6"/>
                      </a:lnTo>
                      <a:lnTo>
                        <a:pt x="10" y="10"/>
                      </a:lnTo>
                      <a:lnTo>
                        <a:pt x="10" y="28"/>
                      </a:lnTo>
                      <a:lnTo>
                        <a:pt x="0"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7" name="Freeform 169">
                  <a:extLst>
                    <a:ext uri="{FF2B5EF4-FFF2-40B4-BE49-F238E27FC236}">
                      <a16:creationId xmlns:a16="http://schemas.microsoft.com/office/drawing/2014/main" id="{661A38F5-D0DB-453B-89E8-E14E0367EBC5}"/>
                    </a:ext>
                  </a:extLst>
                </p:cNvPr>
                <p:cNvSpPr>
                  <a:spLocks/>
                </p:cNvSpPr>
                <p:nvPr/>
              </p:nvSpPr>
              <p:spPr bwMode="ltGray">
                <a:xfrm>
                  <a:off x="2801" y="1384"/>
                  <a:ext cx="28" cy="40"/>
                </a:xfrm>
                <a:custGeom>
                  <a:avLst/>
                  <a:gdLst/>
                  <a:ahLst/>
                  <a:cxnLst>
                    <a:cxn ang="0">
                      <a:pos x="12" y="8"/>
                    </a:cxn>
                    <a:cxn ang="0">
                      <a:pos x="16" y="4"/>
                    </a:cxn>
                    <a:cxn ang="0">
                      <a:pos x="20" y="0"/>
                    </a:cxn>
                    <a:cxn ang="0">
                      <a:pos x="24" y="4"/>
                    </a:cxn>
                    <a:cxn ang="0">
                      <a:pos x="28" y="8"/>
                    </a:cxn>
                    <a:cxn ang="0">
                      <a:pos x="28" y="34"/>
                    </a:cxn>
                    <a:cxn ang="0">
                      <a:pos x="24" y="36"/>
                    </a:cxn>
                    <a:cxn ang="0">
                      <a:pos x="20" y="38"/>
                    </a:cxn>
                    <a:cxn ang="0">
                      <a:pos x="14" y="40"/>
                    </a:cxn>
                    <a:cxn ang="0">
                      <a:pos x="10" y="36"/>
                    </a:cxn>
                    <a:cxn ang="0">
                      <a:pos x="10" y="34"/>
                    </a:cxn>
                    <a:cxn ang="0">
                      <a:pos x="10" y="30"/>
                    </a:cxn>
                    <a:cxn ang="0">
                      <a:pos x="10" y="14"/>
                    </a:cxn>
                    <a:cxn ang="0">
                      <a:pos x="4" y="12"/>
                    </a:cxn>
                    <a:cxn ang="0">
                      <a:pos x="0" y="8"/>
                    </a:cxn>
                    <a:cxn ang="0">
                      <a:pos x="4" y="6"/>
                    </a:cxn>
                    <a:cxn ang="0">
                      <a:pos x="8" y="6"/>
                    </a:cxn>
                    <a:cxn ang="0">
                      <a:pos x="12" y="8"/>
                    </a:cxn>
                  </a:cxnLst>
                  <a:rect l="0" t="0" r="r" b="b"/>
                  <a:pathLst>
                    <a:path w="28" h="40">
                      <a:moveTo>
                        <a:pt x="12" y="8"/>
                      </a:moveTo>
                      <a:lnTo>
                        <a:pt x="16" y="4"/>
                      </a:lnTo>
                      <a:lnTo>
                        <a:pt x="20" y="0"/>
                      </a:lnTo>
                      <a:lnTo>
                        <a:pt x="24" y="4"/>
                      </a:lnTo>
                      <a:lnTo>
                        <a:pt x="28" y="8"/>
                      </a:lnTo>
                      <a:lnTo>
                        <a:pt x="28" y="34"/>
                      </a:lnTo>
                      <a:lnTo>
                        <a:pt x="24" y="36"/>
                      </a:lnTo>
                      <a:lnTo>
                        <a:pt x="20" y="38"/>
                      </a:lnTo>
                      <a:lnTo>
                        <a:pt x="14" y="40"/>
                      </a:lnTo>
                      <a:lnTo>
                        <a:pt x="10" y="36"/>
                      </a:lnTo>
                      <a:lnTo>
                        <a:pt x="10" y="34"/>
                      </a:lnTo>
                      <a:lnTo>
                        <a:pt x="10" y="30"/>
                      </a:lnTo>
                      <a:lnTo>
                        <a:pt x="10" y="14"/>
                      </a:lnTo>
                      <a:lnTo>
                        <a:pt x="4" y="12"/>
                      </a:lnTo>
                      <a:lnTo>
                        <a:pt x="0" y="8"/>
                      </a:lnTo>
                      <a:lnTo>
                        <a:pt x="4" y="6"/>
                      </a:lnTo>
                      <a:lnTo>
                        <a:pt x="8" y="6"/>
                      </a:lnTo>
                      <a:lnTo>
                        <a:pt x="1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8" name="Freeform 170">
                  <a:extLst>
                    <a:ext uri="{FF2B5EF4-FFF2-40B4-BE49-F238E27FC236}">
                      <a16:creationId xmlns:a16="http://schemas.microsoft.com/office/drawing/2014/main" id="{0EA6DA63-157E-4C2C-99C7-53EBBEFE4906}"/>
                    </a:ext>
                  </a:extLst>
                </p:cNvPr>
                <p:cNvSpPr>
                  <a:spLocks/>
                </p:cNvSpPr>
                <p:nvPr/>
              </p:nvSpPr>
              <p:spPr bwMode="ltGray">
                <a:xfrm>
                  <a:off x="2873" y="1440"/>
                  <a:ext cx="41" cy="24"/>
                </a:xfrm>
                <a:custGeom>
                  <a:avLst/>
                  <a:gdLst/>
                  <a:ahLst/>
                  <a:cxnLst>
                    <a:cxn ang="0">
                      <a:pos x="41" y="12"/>
                    </a:cxn>
                    <a:cxn ang="0">
                      <a:pos x="39" y="16"/>
                    </a:cxn>
                    <a:cxn ang="0">
                      <a:pos x="39" y="18"/>
                    </a:cxn>
                    <a:cxn ang="0">
                      <a:pos x="39" y="22"/>
                    </a:cxn>
                    <a:cxn ang="0">
                      <a:pos x="39" y="24"/>
                    </a:cxn>
                    <a:cxn ang="0">
                      <a:pos x="31" y="22"/>
                    </a:cxn>
                    <a:cxn ang="0">
                      <a:pos x="17" y="16"/>
                    </a:cxn>
                    <a:cxn ang="0">
                      <a:pos x="4" y="10"/>
                    </a:cxn>
                    <a:cxn ang="0">
                      <a:pos x="0" y="6"/>
                    </a:cxn>
                    <a:cxn ang="0">
                      <a:pos x="0" y="2"/>
                    </a:cxn>
                    <a:cxn ang="0">
                      <a:pos x="2" y="0"/>
                    </a:cxn>
                    <a:cxn ang="0">
                      <a:pos x="9" y="0"/>
                    </a:cxn>
                    <a:cxn ang="0">
                      <a:pos x="19" y="2"/>
                    </a:cxn>
                    <a:cxn ang="0">
                      <a:pos x="27" y="4"/>
                    </a:cxn>
                    <a:cxn ang="0">
                      <a:pos x="33" y="2"/>
                    </a:cxn>
                    <a:cxn ang="0">
                      <a:pos x="41" y="0"/>
                    </a:cxn>
                    <a:cxn ang="0">
                      <a:pos x="41" y="4"/>
                    </a:cxn>
                    <a:cxn ang="0">
                      <a:pos x="41" y="12"/>
                    </a:cxn>
                  </a:cxnLst>
                  <a:rect l="0" t="0" r="r" b="b"/>
                  <a:pathLst>
                    <a:path w="41" h="24">
                      <a:moveTo>
                        <a:pt x="41" y="12"/>
                      </a:moveTo>
                      <a:lnTo>
                        <a:pt x="39" y="16"/>
                      </a:lnTo>
                      <a:lnTo>
                        <a:pt x="39" y="18"/>
                      </a:lnTo>
                      <a:lnTo>
                        <a:pt x="39" y="22"/>
                      </a:lnTo>
                      <a:lnTo>
                        <a:pt x="39" y="24"/>
                      </a:lnTo>
                      <a:lnTo>
                        <a:pt x="31" y="22"/>
                      </a:lnTo>
                      <a:lnTo>
                        <a:pt x="17" y="16"/>
                      </a:lnTo>
                      <a:lnTo>
                        <a:pt x="4" y="10"/>
                      </a:lnTo>
                      <a:lnTo>
                        <a:pt x="0" y="6"/>
                      </a:lnTo>
                      <a:lnTo>
                        <a:pt x="0" y="2"/>
                      </a:lnTo>
                      <a:lnTo>
                        <a:pt x="2" y="0"/>
                      </a:lnTo>
                      <a:lnTo>
                        <a:pt x="9" y="0"/>
                      </a:lnTo>
                      <a:lnTo>
                        <a:pt x="19" y="2"/>
                      </a:lnTo>
                      <a:lnTo>
                        <a:pt x="27" y="4"/>
                      </a:lnTo>
                      <a:lnTo>
                        <a:pt x="33" y="2"/>
                      </a:lnTo>
                      <a:lnTo>
                        <a:pt x="41" y="0"/>
                      </a:lnTo>
                      <a:lnTo>
                        <a:pt x="41" y="4"/>
                      </a:lnTo>
                      <a:lnTo>
                        <a:pt x="41"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39" name="Freeform 171">
                  <a:extLst>
                    <a:ext uri="{FF2B5EF4-FFF2-40B4-BE49-F238E27FC236}">
                      <a16:creationId xmlns:a16="http://schemas.microsoft.com/office/drawing/2014/main" id="{3F15F426-EAC6-4945-AF3D-268F6F6D7BE2}"/>
                    </a:ext>
                  </a:extLst>
                </p:cNvPr>
                <p:cNvSpPr>
                  <a:spLocks/>
                </p:cNvSpPr>
                <p:nvPr/>
              </p:nvSpPr>
              <p:spPr bwMode="ltGray">
                <a:xfrm>
                  <a:off x="2825" y="1114"/>
                  <a:ext cx="24" cy="30"/>
                </a:xfrm>
                <a:custGeom>
                  <a:avLst/>
                  <a:gdLst/>
                  <a:ahLst/>
                  <a:cxnLst>
                    <a:cxn ang="0">
                      <a:pos x="12" y="4"/>
                    </a:cxn>
                    <a:cxn ang="0">
                      <a:pos x="12" y="12"/>
                    </a:cxn>
                    <a:cxn ang="0">
                      <a:pos x="18" y="8"/>
                    </a:cxn>
                    <a:cxn ang="0">
                      <a:pos x="24" y="4"/>
                    </a:cxn>
                    <a:cxn ang="0">
                      <a:pos x="24" y="16"/>
                    </a:cxn>
                    <a:cxn ang="0">
                      <a:pos x="22" y="20"/>
                    </a:cxn>
                    <a:cxn ang="0">
                      <a:pos x="18" y="26"/>
                    </a:cxn>
                    <a:cxn ang="0">
                      <a:pos x="16" y="30"/>
                    </a:cxn>
                    <a:cxn ang="0">
                      <a:pos x="14" y="30"/>
                    </a:cxn>
                    <a:cxn ang="0">
                      <a:pos x="14" y="28"/>
                    </a:cxn>
                    <a:cxn ang="0">
                      <a:pos x="12" y="24"/>
                    </a:cxn>
                    <a:cxn ang="0">
                      <a:pos x="10" y="20"/>
                    </a:cxn>
                    <a:cxn ang="0">
                      <a:pos x="6" y="14"/>
                    </a:cxn>
                    <a:cxn ang="0">
                      <a:pos x="2" y="10"/>
                    </a:cxn>
                    <a:cxn ang="0">
                      <a:pos x="0" y="6"/>
                    </a:cxn>
                    <a:cxn ang="0">
                      <a:pos x="0" y="4"/>
                    </a:cxn>
                    <a:cxn ang="0">
                      <a:pos x="2" y="2"/>
                    </a:cxn>
                    <a:cxn ang="0">
                      <a:pos x="4" y="0"/>
                    </a:cxn>
                    <a:cxn ang="0">
                      <a:pos x="6" y="0"/>
                    </a:cxn>
                    <a:cxn ang="0">
                      <a:pos x="8" y="0"/>
                    </a:cxn>
                    <a:cxn ang="0">
                      <a:pos x="12" y="4"/>
                    </a:cxn>
                  </a:cxnLst>
                  <a:rect l="0" t="0" r="r" b="b"/>
                  <a:pathLst>
                    <a:path w="24" h="30">
                      <a:moveTo>
                        <a:pt x="12" y="4"/>
                      </a:moveTo>
                      <a:lnTo>
                        <a:pt x="12" y="12"/>
                      </a:lnTo>
                      <a:lnTo>
                        <a:pt x="18" y="8"/>
                      </a:lnTo>
                      <a:lnTo>
                        <a:pt x="24" y="4"/>
                      </a:lnTo>
                      <a:lnTo>
                        <a:pt x="24" y="16"/>
                      </a:lnTo>
                      <a:lnTo>
                        <a:pt x="22" y="20"/>
                      </a:lnTo>
                      <a:lnTo>
                        <a:pt x="18" y="26"/>
                      </a:lnTo>
                      <a:lnTo>
                        <a:pt x="16" y="30"/>
                      </a:lnTo>
                      <a:lnTo>
                        <a:pt x="14" y="30"/>
                      </a:lnTo>
                      <a:lnTo>
                        <a:pt x="14" y="28"/>
                      </a:lnTo>
                      <a:lnTo>
                        <a:pt x="12" y="24"/>
                      </a:lnTo>
                      <a:lnTo>
                        <a:pt x="10" y="20"/>
                      </a:lnTo>
                      <a:lnTo>
                        <a:pt x="6" y="14"/>
                      </a:lnTo>
                      <a:lnTo>
                        <a:pt x="2" y="10"/>
                      </a:lnTo>
                      <a:lnTo>
                        <a:pt x="0" y="6"/>
                      </a:lnTo>
                      <a:lnTo>
                        <a:pt x="0" y="4"/>
                      </a:lnTo>
                      <a:lnTo>
                        <a:pt x="2" y="2"/>
                      </a:lnTo>
                      <a:lnTo>
                        <a:pt x="4" y="0"/>
                      </a:lnTo>
                      <a:lnTo>
                        <a:pt x="6" y="0"/>
                      </a:lnTo>
                      <a:lnTo>
                        <a:pt x="8" y="0"/>
                      </a:lnTo>
                      <a:lnTo>
                        <a:pt x="12"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0" name="Freeform 172">
                  <a:extLst>
                    <a:ext uri="{FF2B5EF4-FFF2-40B4-BE49-F238E27FC236}">
                      <a16:creationId xmlns:a16="http://schemas.microsoft.com/office/drawing/2014/main" id="{4CD1AA98-BC45-4E62-B405-42E9E13FD67D}"/>
                    </a:ext>
                  </a:extLst>
                </p:cNvPr>
                <p:cNvSpPr>
                  <a:spLocks/>
                </p:cNvSpPr>
                <p:nvPr/>
              </p:nvSpPr>
              <p:spPr bwMode="ltGray">
                <a:xfrm>
                  <a:off x="2825" y="904"/>
                  <a:ext cx="149" cy="224"/>
                </a:xfrm>
                <a:custGeom>
                  <a:avLst/>
                  <a:gdLst/>
                  <a:ahLst/>
                  <a:cxnLst>
                    <a:cxn ang="0">
                      <a:pos x="145" y="44"/>
                    </a:cxn>
                    <a:cxn ang="0">
                      <a:pos x="141" y="28"/>
                    </a:cxn>
                    <a:cxn ang="0">
                      <a:pos x="131" y="10"/>
                    </a:cxn>
                    <a:cxn ang="0">
                      <a:pos x="113" y="4"/>
                    </a:cxn>
                    <a:cxn ang="0">
                      <a:pos x="97" y="4"/>
                    </a:cxn>
                    <a:cxn ang="0">
                      <a:pos x="77" y="6"/>
                    </a:cxn>
                    <a:cxn ang="0">
                      <a:pos x="59" y="12"/>
                    </a:cxn>
                    <a:cxn ang="0">
                      <a:pos x="42" y="32"/>
                    </a:cxn>
                    <a:cxn ang="0">
                      <a:pos x="32" y="54"/>
                    </a:cxn>
                    <a:cxn ang="0">
                      <a:pos x="30" y="76"/>
                    </a:cxn>
                    <a:cxn ang="0">
                      <a:pos x="12" y="76"/>
                    </a:cxn>
                    <a:cxn ang="0">
                      <a:pos x="6" y="82"/>
                    </a:cxn>
                    <a:cxn ang="0">
                      <a:pos x="4" y="90"/>
                    </a:cxn>
                    <a:cxn ang="0">
                      <a:pos x="8" y="108"/>
                    </a:cxn>
                    <a:cxn ang="0">
                      <a:pos x="12" y="130"/>
                    </a:cxn>
                    <a:cxn ang="0">
                      <a:pos x="14" y="134"/>
                    </a:cxn>
                    <a:cxn ang="0">
                      <a:pos x="0" y="168"/>
                    </a:cxn>
                    <a:cxn ang="0">
                      <a:pos x="14" y="182"/>
                    </a:cxn>
                    <a:cxn ang="0">
                      <a:pos x="30" y="204"/>
                    </a:cxn>
                    <a:cxn ang="0">
                      <a:pos x="28" y="216"/>
                    </a:cxn>
                    <a:cxn ang="0">
                      <a:pos x="30" y="222"/>
                    </a:cxn>
                    <a:cxn ang="0">
                      <a:pos x="38" y="224"/>
                    </a:cxn>
                    <a:cxn ang="0">
                      <a:pos x="52" y="216"/>
                    </a:cxn>
                    <a:cxn ang="0">
                      <a:pos x="63" y="212"/>
                    </a:cxn>
                    <a:cxn ang="0">
                      <a:pos x="73" y="208"/>
                    </a:cxn>
                    <a:cxn ang="0">
                      <a:pos x="81" y="204"/>
                    </a:cxn>
                    <a:cxn ang="0">
                      <a:pos x="83" y="200"/>
                    </a:cxn>
                    <a:cxn ang="0">
                      <a:pos x="79" y="170"/>
                    </a:cxn>
                    <a:cxn ang="0">
                      <a:pos x="89" y="164"/>
                    </a:cxn>
                    <a:cxn ang="0">
                      <a:pos x="99" y="156"/>
                    </a:cxn>
                    <a:cxn ang="0">
                      <a:pos x="95" y="154"/>
                    </a:cxn>
                    <a:cxn ang="0">
                      <a:pos x="105" y="150"/>
                    </a:cxn>
                    <a:cxn ang="0">
                      <a:pos x="87" y="140"/>
                    </a:cxn>
                    <a:cxn ang="0">
                      <a:pos x="79" y="130"/>
                    </a:cxn>
                    <a:cxn ang="0">
                      <a:pos x="79" y="114"/>
                    </a:cxn>
                    <a:cxn ang="0">
                      <a:pos x="91" y="98"/>
                    </a:cxn>
                    <a:cxn ang="0">
                      <a:pos x="113" y="84"/>
                    </a:cxn>
                    <a:cxn ang="0">
                      <a:pos x="121" y="72"/>
                    </a:cxn>
                    <a:cxn ang="0">
                      <a:pos x="121" y="62"/>
                    </a:cxn>
                    <a:cxn ang="0">
                      <a:pos x="129" y="58"/>
                    </a:cxn>
                    <a:cxn ang="0">
                      <a:pos x="141" y="56"/>
                    </a:cxn>
                  </a:cxnLst>
                  <a:rect l="0" t="0" r="r" b="b"/>
                  <a:pathLst>
                    <a:path w="149" h="224">
                      <a:moveTo>
                        <a:pt x="149" y="56"/>
                      </a:moveTo>
                      <a:lnTo>
                        <a:pt x="145" y="44"/>
                      </a:lnTo>
                      <a:lnTo>
                        <a:pt x="143" y="36"/>
                      </a:lnTo>
                      <a:lnTo>
                        <a:pt x="141" y="28"/>
                      </a:lnTo>
                      <a:lnTo>
                        <a:pt x="137" y="16"/>
                      </a:lnTo>
                      <a:lnTo>
                        <a:pt x="131" y="10"/>
                      </a:lnTo>
                      <a:lnTo>
                        <a:pt x="121" y="8"/>
                      </a:lnTo>
                      <a:lnTo>
                        <a:pt x="113" y="4"/>
                      </a:lnTo>
                      <a:lnTo>
                        <a:pt x="105" y="0"/>
                      </a:lnTo>
                      <a:lnTo>
                        <a:pt x="97" y="4"/>
                      </a:lnTo>
                      <a:lnTo>
                        <a:pt x="89" y="6"/>
                      </a:lnTo>
                      <a:lnTo>
                        <a:pt x="77" y="6"/>
                      </a:lnTo>
                      <a:lnTo>
                        <a:pt x="65" y="8"/>
                      </a:lnTo>
                      <a:lnTo>
                        <a:pt x="59" y="12"/>
                      </a:lnTo>
                      <a:lnTo>
                        <a:pt x="50" y="22"/>
                      </a:lnTo>
                      <a:lnTo>
                        <a:pt x="42" y="32"/>
                      </a:lnTo>
                      <a:lnTo>
                        <a:pt x="36" y="42"/>
                      </a:lnTo>
                      <a:lnTo>
                        <a:pt x="32" y="54"/>
                      </a:lnTo>
                      <a:lnTo>
                        <a:pt x="30" y="64"/>
                      </a:lnTo>
                      <a:lnTo>
                        <a:pt x="30" y="76"/>
                      </a:lnTo>
                      <a:lnTo>
                        <a:pt x="22" y="76"/>
                      </a:lnTo>
                      <a:lnTo>
                        <a:pt x="12" y="76"/>
                      </a:lnTo>
                      <a:lnTo>
                        <a:pt x="8" y="78"/>
                      </a:lnTo>
                      <a:lnTo>
                        <a:pt x="6" y="82"/>
                      </a:lnTo>
                      <a:lnTo>
                        <a:pt x="4" y="86"/>
                      </a:lnTo>
                      <a:lnTo>
                        <a:pt x="4" y="90"/>
                      </a:lnTo>
                      <a:lnTo>
                        <a:pt x="4" y="98"/>
                      </a:lnTo>
                      <a:lnTo>
                        <a:pt x="8" y="108"/>
                      </a:lnTo>
                      <a:lnTo>
                        <a:pt x="12" y="122"/>
                      </a:lnTo>
                      <a:lnTo>
                        <a:pt x="12" y="130"/>
                      </a:lnTo>
                      <a:lnTo>
                        <a:pt x="12" y="132"/>
                      </a:lnTo>
                      <a:lnTo>
                        <a:pt x="14" y="134"/>
                      </a:lnTo>
                      <a:lnTo>
                        <a:pt x="20" y="138"/>
                      </a:lnTo>
                      <a:lnTo>
                        <a:pt x="0" y="168"/>
                      </a:lnTo>
                      <a:lnTo>
                        <a:pt x="4" y="172"/>
                      </a:lnTo>
                      <a:lnTo>
                        <a:pt x="14" y="182"/>
                      </a:lnTo>
                      <a:lnTo>
                        <a:pt x="28" y="202"/>
                      </a:lnTo>
                      <a:lnTo>
                        <a:pt x="30" y="204"/>
                      </a:lnTo>
                      <a:lnTo>
                        <a:pt x="30" y="208"/>
                      </a:lnTo>
                      <a:lnTo>
                        <a:pt x="28" y="216"/>
                      </a:lnTo>
                      <a:lnTo>
                        <a:pt x="30" y="218"/>
                      </a:lnTo>
                      <a:lnTo>
                        <a:pt x="30" y="222"/>
                      </a:lnTo>
                      <a:lnTo>
                        <a:pt x="32" y="224"/>
                      </a:lnTo>
                      <a:lnTo>
                        <a:pt x="38" y="224"/>
                      </a:lnTo>
                      <a:lnTo>
                        <a:pt x="50" y="224"/>
                      </a:lnTo>
                      <a:lnTo>
                        <a:pt x="52" y="216"/>
                      </a:lnTo>
                      <a:lnTo>
                        <a:pt x="57" y="214"/>
                      </a:lnTo>
                      <a:lnTo>
                        <a:pt x="63" y="212"/>
                      </a:lnTo>
                      <a:lnTo>
                        <a:pt x="73" y="212"/>
                      </a:lnTo>
                      <a:lnTo>
                        <a:pt x="73" y="208"/>
                      </a:lnTo>
                      <a:lnTo>
                        <a:pt x="79" y="208"/>
                      </a:lnTo>
                      <a:lnTo>
                        <a:pt x="81" y="204"/>
                      </a:lnTo>
                      <a:lnTo>
                        <a:pt x="81" y="200"/>
                      </a:lnTo>
                      <a:lnTo>
                        <a:pt x="83" y="200"/>
                      </a:lnTo>
                      <a:lnTo>
                        <a:pt x="79" y="196"/>
                      </a:lnTo>
                      <a:lnTo>
                        <a:pt x="79" y="170"/>
                      </a:lnTo>
                      <a:lnTo>
                        <a:pt x="85" y="166"/>
                      </a:lnTo>
                      <a:lnTo>
                        <a:pt x="89" y="164"/>
                      </a:lnTo>
                      <a:lnTo>
                        <a:pt x="95" y="160"/>
                      </a:lnTo>
                      <a:lnTo>
                        <a:pt x="99" y="156"/>
                      </a:lnTo>
                      <a:lnTo>
                        <a:pt x="79" y="156"/>
                      </a:lnTo>
                      <a:lnTo>
                        <a:pt x="95" y="154"/>
                      </a:lnTo>
                      <a:lnTo>
                        <a:pt x="101" y="152"/>
                      </a:lnTo>
                      <a:lnTo>
                        <a:pt x="105" y="150"/>
                      </a:lnTo>
                      <a:lnTo>
                        <a:pt x="105" y="146"/>
                      </a:lnTo>
                      <a:lnTo>
                        <a:pt x="87" y="140"/>
                      </a:lnTo>
                      <a:lnTo>
                        <a:pt x="81" y="134"/>
                      </a:lnTo>
                      <a:lnTo>
                        <a:pt x="79" y="130"/>
                      </a:lnTo>
                      <a:lnTo>
                        <a:pt x="77" y="124"/>
                      </a:lnTo>
                      <a:lnTo>
                        <a:pt x="79" y="114"/>
                      </a:lnTo>
                      <a:lnTo>
                        <a:pt x="85" y="104"/>
                      </a:lnTo>
                      <a:lnTo>
                        <a:pt x="91" y="98"/>
                      </a:lnTo>
                      <a:lnTo>
                        <a:pt x="99" y="92"/>
                      </a:lnTo>
                      <a:lnTo>
                        <a:pt x="113" y="84"/>
                      </a:lnTo>
                      <a:lnTo>
                        <a:pt x="119" y="78"/>
                      </a:lnTo>
                      <a:lnTo>
                        <a:pt x="121" y="72"/>
                      </a:lnTo>
                      <a:lnTo>
                        <a:pt x="121" y="66"/>
                      </a:lnTo>
                      <a:lnTo>
                        <a:pt x="121" y="62"/>
                      </a:lnTo>
                      <a:lnTo>
                        <a:pt x="123" y="60"/>
                      </a:lnTo>
                      <a:lnTo>
                        <a:pt x="129" y="58"/>
                      </a:lnTo>
                      <a:lnTo>
                        <a:pt x="137" y="56"/>
                      </a:lnTo>
                      <a:lnTo>
                        <a:pt x="141" y="56"/>
                      </a:lnTo>
                      <a:lnTo>
                        <a:pt x="149"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1" name="Freeform 173">
                  <a:extLst>
                    <a:ext uri="{FF2B5EF4-FFF2-40B4-BE49-F238E27FC236}">
                      <a16:creationId xmlns:a16="http://schemas.microsoft.com/office/drawing/2014/main" id="{7221CEAE-AC6D-4B4E-99E1-88184AE691F9}"/>
                    </a:ext>
                  </a:extLst>
                </p:cNvPr>
                <p:cNvSpPr>
                  <a:spLocks/>
                </p:cNvSpPr>
                <p:nvPr/>
              </p:nvSpPr>
              <p:spPr bwMode="ltGray">
                <a:xfrm>
                  <a:off x="2749" y="872"/>
                  <a:ext cx="295" cy="214"/>
                </a:xfrm>
                <a:custGeom>
                  <a:avLst/>
                  <a:gdLst/>
                  <a:ahLst/>
                  <a:cxnLst>
                    <a:cxn ang="0">
                      <a:pos x="271" y="20"/>
                    </a:cxn>
                    <a:cxn ang="0">
                      <a:pos x="245" y="16"/>
                    </a:cxn>
                    <a:cxn ang="0">
                      <a:pos x="241" y="28"/>
                    </a:cxn>
                    <a:cxn ang="0">
                      <a:pos x="233" y="40"/>
                    </a:cxn>
                    <a:cxn ang="0">
                      <a:pos x="207" y="34"/>
                    </a:cxn>
                    <a:cxn ang="0">
                      <a:pos x="187" y="30"/>
                    </a:cxn>
                    <a:cxn ang="0">
                      <a:pos x="173" y="36"/>
                    </a:cxn>
                    <a:cxn ang="0">
                      <a:pos x="141" y="40"/>
                    </a:cxn>
                    <a:cxn ang="0">
                      <a:pos x="118" y="64"/>
                    </a:cxn>
                    <a:cxn ang="0">
                      <a:pos x="106" y="96"/>
                    </a:cxn>
                    <a:cxn ang="0">
                      <a:pos x="88" y="108"/>
                    </a:cxn>
                    <a:cxn ang="0">
                      <a:pos x="80" y="118"/>
                    </a:cxn>
                    <a:cxn ang="0">
                      <a:pos x="84" y="140"/>
                    </a:cxn>
                    <a:cxn ang="0">
                      <a:pos x="88" y="164"/>
                    </a:cxn>
                    <a:cxn ang="0">
                      <a:pos x="76" y="200"/>
                    </a:cxn>
                    <a:cxn ang="0">
                      <a:pos x="64" y="188"/>
                    </a:cxn>
                    <a:cxn ang="0">
                      <a:pos x="50" y="206"/>
                    </a:cxn>
                    <a:cxn ang="0">
                      <a:pos x="26" y="212"/>
                    </a:cxn>
                    <a:cxn ang="0">
                      <a:pos x="8" y="202"/>
                    </a:cxn>
                    <a:cxn ang="0">
                      <a:pos x="12" y="194"/>
                    </a:cxn>
                    <a:cxn ang="0">
                      <a:pos x="2" y="188"/>
                    </a:cxn>
                    <a:cxn ang="0">
                      <a:pos x="8" y="174"/>
                    </a:cxn>
                    <a:cxn ang="0">
                      <a:pos x="0" y="144"/>
                    </a:cxn>
                    <a:cxn ang="0">
                      <a:pos x="22" y="136"/>
                    </a:cxn>
                    <a:cxn ang="0">
                      <a:pos x="38" y="124"/>
                    </a:cxn>
                    <a:cxn ang="0">
                      <a:pos x="54" y="120"/>
                    </a:cxn>
                    <a:cxn ang="0">
                      <a:pos x="64" y="118"/>
                    </a:cxn>
                    <a:cxn ang="0">
                      <a:pos x="62" y="116"/>
                    </a:cxn>
                    <a:cxn ang="0">
                      <a:pos x="60" y="106"/>
                    </a:cxn>
                    <a:cxn ang="0">
                      <a:pos x="80" y="94"/>
                    </a:cxn>
                    <a:cxn ang="0">
                      <a:pos x="94" y="68"/>
                    </a:cxn>
                    <a:cxn ang="0">
                      <a:pos x="106" y="60"/>
                    </a:cxn>
                    <a:cxn ang="0">
                      <a:pos x="112" y="50"/>
                    </a:cxn>
                    <a:cxn ang="0">
                      <a:pos x="106" y="44"/>
                    </a:cxn>
                    <a:cxn ang="0">
                      <a:pos x="106" y="42"/>
                    </a:cxn>
                    <a:cxn ang="0">
                      <a:pos x="114" y="34"/>
                    </a:cxn>
                    <a:cxn ang="0">
                      <a:pos x="135" y="36"/>
                    </a:cxn>
                    <a:cxn ang="0">
                      <a:pos x="139" y="26"/>
                    </a:cxn>
                    <a:cxn ang="0">
                      <a:pos x="161" y="16"/>
                    </a:cxn>
                    <a:cxn ang="0">
                      <a:pos x="169" y="16"/>
                    </a:cxn>
                    <a:cxn ang="0">
                      <a:pos x="185" y="12"/>
                    </a:cxn>
                    <a:cxn ang="0">
                      <a:pos x="227" y="0"/>
                    </a:cxn>
                    <a:cxn ang="0">
                      <a:pos x="243" y="8"/>
                    </a:cxn>
                    <a:cxn ang="0">
                      <a:pos x="251" y="2"/>
                    </a:cxn>
                    <a:cxn ang="0">
                      <a:pos x="271" y="4"/>
                    </a:cxn>
                    <a:cxn ang="0">
                      <a:pos x="289" y="14"/>
                    </a:cxn>
                    <a:cxn ang="0">
                      <a:pos x="287" y="18"/>
                    </a:cxn>
                    <a:cxn ang="0">
                      <a:pos x="295" y="26"/>
                    </a:cxn>
                  </a:cxnLst>
                  <a:rect l="0" t="0" r="r" b="b"/>
                  <a:pathLst>
                    <a:path w="295" h="214">
                      <a:moveTo>
                        <a:pt x="285" y="28"/>
                      </a:moveTo>
                      <a:lnTo>
                        <a:pt x="277" y="24"/>
                      </a:lnTo>
                      <a:lnTo>
                        <a:pt x="271" y="20"/>
                      </a:lnTo>
                      <a:lnTo>
                        <a:pt x="263" y="16"/>
                      </a:lnTo>
                      <a:lnTo>
                        <a:pt x="251" y="14"/>
                      </a:lnTo>
                      <a:lnTo>
                        <a:pt x="245" y="16"/>
                      </a:lnTo>
                      <a:lnTo>
                        <a:pt x="243" y="18"/>
                      </a:lnTo>
                      <a:lnTo>
                        <a:pt x="241" y="22"/>
                      </a:lnTo>
                      <a:lnTo>
                        <a:pt x="241" y="28"/>
                      </a:lnTo>
                      <a:lnTo>
                        <a:pt x="239" y="32"/>
                      </a:lnTo>
                      <a:lnTo>
                        <a:pt x="237" y="36"/>
                      </a:lnTo>
                      <a:lnTo>
                        <a:pt x="233" y="40"/>
                      </a:lnTo>
                      <a:lnTo>
                        <a:pt x="227" y="40"/>
                      </a:lnTo>
                      <a:lnTo>
                        <a:pt x="217" y="38"/>
                      </a:lnTo>
                      <a:lnTo>
                        <a:pt x="207" y="34"/>
                      </a:lnTo>
                      <a:lnTo>
                        <a:pt x="197" y="32"/>
                      </a:lnTo>
                      <a:lnTo>
                        <a:pt x="189" y="30"/>
                      </a:lnTo>
                      <a:lnTo>
                        <a:pt x="187" y="30"/>
                      </a:lnTo>
                      <a:lnTo>
                        <a:pt x="185" y="30"/>
                      </a:lnTo>
                      <a:lnTo>
                        <a:pt x="181" y="32"/>
                      </a:lnTo>
                      <a:lnTo>
                        <a:pt x="173" y="36"/>
                      </a:lnTo>
                      <a:lnTo>
                        <a:pt x="165" y="38"/>
                      </a:lnTo>
                      <a:lnTo>
                        <a:pt x="153" y="38"/>
                      </a:lnTo>
                      <a:lnTo>
                        <a:pt x="141" y="40"/>
                      </a:lnTo>
                      <a:lnTo>
                        <a:pt x="135" y="44"/>
                      </a:lnTo>
                      <a:lnTo>
                        <a:pt x="126" y="54"/>
                      </a:lnTo>
                      <a:lnTo>
                        <a:pt x="118" y="64"/>
                      </a:lnTo>
                      <a:lnTo>
                        <a:pt x="112" y="74"/>
                      </a:lnTo>
                      <a:lnTo>
                        <a:pt x="108" y="86"/>
                      </a:lnTo>
                      <a:lnTo>
                        <a:pt x="106" y="96"/>
                      </a:lnTo>
                      <a:lnTo>
                        <a:pt x="106" y="108"/>
                      </a:lnTo>
                      <a:lnTo>
                        <a:pt x="98" y="108"/>
                      </a:lnTo>
                      <a:lnTo>
                        <a:pt x="88" y="108"/>
                      </a:lnTo>
                      <a:lnTo>
                        <a:pt x="84" y="110"/>
                      </a:lnTo>
                      <a:lnTo>
                        <a:pt x="82" y="114"/>
                      </a:lnTo>
                      <a:lnTo>
                        <a:pt x="80" y="118"/>
                      </a:lnTo>
                      <a:lnTo>
                        <a:pt x="80" y="122"/>
                      </a:lnTo>
                      <a:lnTo>
                        <a:pt x="80" y="130"/>
                      </a:lnTo>
                      <a:lnTo>
                        <a:pt x="84" y="140"/>
                      </a:lnTo>
                      <a:lnTo>
                        <a:pt x="88" y="154"/>
                      </a:lnTo>
                      <a:lnTo>
                        <a:pt x="88" y="162"/>
                      </a:lnTo>
                      <a:lnTo>
                        <a:pt x="88" y="164"/>
                      </a:lnTo>
                      <a:lnTo>
                        <a:pt x="90" y="166"/>
                      </a:lnTo>
                      <a:lnTo>
                        <a:pt x="96" y="170"/>
                      </a:lnTo>
                      <a:lnTo>
                        <a:pt x="76" y="200"/>
                      </a:lnTo>
                      <a:lnTo>
                        <a:pt x="70" y="198"/>
                      </a:lnTo>
                      <a:lnTo>
                        <a:pt x="68" y="196"/>
                      </a:lnTo>
                      <a:lnTo>
                        <a:pt x="64" y="188"/>
                      </a:lnTo>
                      <a:lnTo>
                        <a:pt x="62" y="192"/>
                      </a:lnTo>
                      <a:lnTo>
                        <a:pt x="62" y="196"/>
                      </a:lnTo>
                      <a:lnTo>
                        <a:pt x="50" y="206"/>
                      </a:lnTo>
                      <a:lnTo>
                        <a:pt x="42" y="210"/>
                      </a:lnTo>
                      <a:lnTo>
                        <a:pt x="36" y="214"/>
                      </a:lnTo>
                      <a:lnTo>
                        <a:pt x="26" y="212"/>
                      </a:lnTo>
                      <a:lnTo>
                        <a:pt x="18" y="208"/>
                      </a:lnTo>
                      <a:lnTo>
                        <a:pt x="10" y="204"/>
                      </a:lnTo>
                      <a:lnTo>
                        <a:pt x="8" y="202"/>
                      </a:lnTo>
                      <a:lnTo>
                        <a:pt x="8" y="200"/>
                      </a:lnTo>
                      <a:lnTo>
                        <a:pt x="10" y="196"/>
                      </a:lnTo>
                      <a:lnTo>
                        <a:pt x="12" y="194"/>
                      </a:lnTo>
                      <a:lnTo>
                        <a:pt x="6" y="192"/>
                      </a:lnTo>
                      <a:lnTo>
                        <a:pt x="2" y="190"/>
                      </a:lnTo>
                      <a:lnTo>
                        <a:pt x="2" y="188"/>
                      </a:lnTo>
                      <a:lnTo>
                        <a:pt x="2" y="184"/>
                      </a:lnTo>
                      <a:lnTo>
                        <a:pt x="4" y="178"/>
                      </a:lnTo>
                      <a:lnTo>
                        <a:pt x="8" y="174"/>
                      </a:lnTo>
                      <a:lnTo>
                        <a:pt x="4" y="168"/>
                      </a:lnTo>
                      <a:lnTo>
                        <a:pt x="2" y="160"/>
                      </a:lnTo>
                      <a:lnTo>
                        <a:pt x="0" y="144"/>
                      </a:lnTo>
                      <a:lnTo>
                        <a:pt x="10" y="144"/>
                      </a:lnTo>
                      <a:lnTo>
                        <a:pt x="16" y="140"/>
                      </a:lnTo>
                      <a:lnTo>
                        <a:pt x="22" y="136"/>
                      </a:lnTo>
                      <a:lnTo>
                        <a:pt x="24" y="128"/>
                      </a:lnTo>
                      <a:lnTo>
                        <a:pt x="32" y="128"/>
                      </a:lnTo>
                      <a:lnTo>
                        <a:pt x="38" y="124"/>
                      </a:lnTo>
                      <a:lnTo>
                        <a:pt x="44" y="122"/>
                      </a:lnTo>
                      <a:lnTo>
                        <a:pt x="52" y="122"/>
                      </a:lnTo>
                      <a:lnTo>
                        <a:pt x="54" y="120"/>
                      </a:lnTo>
                      <a:lnTo>
                        <a:pt x="58" y="116"/>
                      </a:lnTo>
                      <a:lnTo>
                        <a:pt x="60" y="118"/>
                      </a:lnTo>
                      <a:lnTo>
                        <a:pt x="64" y="118"/>
                      </a:lnTo>
                      <a:lnTo>
                        <a:pt x="70" y="118"/>
                      </a:lnTo>
                      <a:lnTo>
                        <a:pt x="72" y="116"/>
                      </a:lnTo>
                      <a:lnTo>
                        <a:pt x="62" y="116"/>
                      </a:lnTo>
                      <a:lnTo>
                        <a:pt x="60" y="114"/>
                      </a:lnTo>
                      <a:lnTo>
                        <a:pt x="58" y="110"/>
                      </a:lnTo>
                      <a:lnTo>
                        <a:pt x="60" y="106"/>
                      </a:lnTo>
                      <a:lnTo>
                        <a:pt x="66" y="102"/>
                      </a:lnTo>
                      <a:lnTo>
                        <a:pt x="76" y="98"/>
                      </a:lnTo>
                      <a:lnTo>
                        <a:pt x="80" y="94"/>
                      </a:lnTo>
                      <a:lnTo>
                        <a:pt x="86" y="86"/>
                      </a:lnTo>
                      <a:lnTo>
                        <a:pt x="92" y="70"/>
                      </a:lnTo>
                      <a:lnTo>
                        <a:pt x="94" y="68"/>
                      </a:lnTo>
                      <a:lnTo>
                        <a:pt x="96" y="68"/>
                      </a:lnTo>
                      <a:lnTo>
                        <a:pt x="102" y="64"/>
                      </a:lnTo>
                      <a:lnTo>
                        <a:pt x="106" y="60"/>
                      </a:lnTo>
                      <a:lnTo>
                        <a:pt x="108" y="56"/>
                      </a:lnTo>
                      <a:lnTo>
                        <a:pt x="108" y="52"/>
                      </a:lnTo>
                      <a:lnTo>
                        <a:pt x="112" y="50"/>
                      </a:lnTo>
                      <a:lnTo>
                        <a:pt x="116" y="48"/>
                      </a:lnTo>
                      <a:lnTo>
                        <a:pt x="116" y="40"/>
                      </a:lnTo>
                      <a:lnTo>
                        <a:pt x="106" y="44"/>
                      </a:lnTo>
                      <a:lnTo>
                        <a:pt x="104" y="44"/>
                      </a:lnTo>
                      <a:lnTo>
                        <a:pt x="100" y="42"/>
                      </a:lnTo>
                      <a:lnTo>
                        <a:pt x="106" y="42"/>
                      </a:lnTo>
                      <a:lnTo>
                        <a:pt x="106" y="40"/>
                      </a:lnTo>
                      <a:lnTo>
                        <a:pt x="112" y="38"/>
                      </a:lnTo>
                      <a:lnTo>
                        <a:pt x="114" y="34"/>
                      </a:lnTo>
                      <a:lnTo>
                        <a:pt x="116" y="34"/>
                      </a:lnTo>
                      <a:lnTo>
                        <a:pt x="120" y="36"/>
                      </a:lnTo>
                      <a:lnTo>
                        <a:pt x="135" y="36"/>
                      </a:lnTo>
                      <a:lnTo>
                        <a:pt x="135" y="28"/>
                      </a:lnTo>
                      <a:lnTo>
                        <a:pt x="135" y="26"/>
                      </a:lnTo>
                      <a:lnTo>
                        <a:pt x="139" y="26"/>
                      </a:lnTo>
                      <a:lnTo>
                        <a:pt x="145" y="28"/>
                      </a:lnTo>
                      <a:lnTo>
                        <a:pt x="155" y="22"/>
                      </a:lnTo>
                      <a:lnTo>
                        <a:pt x="161" y="16"/>
                      </a:lnTo>
                      <a:lnTo>
                        <a:pt x="165" y="12"/>
                      </a:lnTo>
                      <a:lnTo>
                        <a:pt x="167" y="14"/>
                      </a:lnTo>
                      <a:lnTo>
                        <a:pt x="169" y="16"/>
                      </a:lnTo>
                      <a:lnTo>
                        <a:pt x="175" y="18"/>
                      </a:lnTo>
                      <a:lnTo>
                        <a:pt x="181" y="16"/>
                      </a:lnTo>
                      <a:lnTo>
                        <a:pt x="185" y="12"/>
                      </a:lnTo>
                      <a:lnTo>
                        <a:pt x="189" y="8"/>
                      </a:lnTo>
                      <a:lnTo>
                        <a:pt x="209" y="4"/>
                      </a:lnTo>
                      <a:lnTo>
                        <a:pt x="227" y="0"/>
                      </a:lnTo>
                      <a:lnTo>
                        <a:pt x="233" y="2"/>
                      </a:lnTo>
                      <a:lnTo>
                        <a:pt x="239" y="4"/>
                      </a:lnTo>
                      <a:lnTo>
                        <a:pt x="243" y="8"/>
                      </a:lnTo>
                      <a:lnTo>
                        <a:pt x="245" y="12"/>
                      </a:lnTo>
                      <a:lnTo>
                        <a:pt x="249" y="6"/>
                      </a:lnTo>
                      <a:lnTo>
                        <a:pt x="251" y="2"/>
                      </a:lnTo>
                      <a:lnTo>
                        <a:pt x="257" y="2"/>
                      </a:lnTo>
                      <a:lnTo>
                        <a:pt x="265" y="2"/>
                      </a:lnTo>
                      <a:lnTo>
                        <a:pt x="271" y="4"/>
                      </a:lnTo>
                      <a:lnTo>
                        <a:pt x="279" y="6"/>
                      </a:lnTo>
                      <a:lnTo>
                        <a:pt x="289" y="6"/>
                      </a:lnTo>
                      <a:lnTo>
                        <a:pt x="289" y="14"/>
                      </a:lnTo>
                      <a:lnTo>
                        <a:pt x="277" y="14"/>
                      </a:lnTo>
                      <a:lnTo>
                        <a:pt x="281" y="16"/>
                      </a:lnTo>
                      <a:lnTo>
                        <a:pt x="287" y="18"/>
                      </a:lnTo>
                      <a:lnTo>
                        <a:pt x="291" y="18"/>
                      </a:lnTo>
                      <a:lnTo>
                        <a:pt x="295" y="14"/>
                      </a:lnTo>
                      <a:lnTo>
                        <a:pt x="295" y="26"/>
                      </a:lnTo>
                      <a:lnTo>
                        <a:pt x="279" y="30"/>
                      </a:lnTo>
                      <a:lnTo>
                        <a:pt x="285"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2" name="Freeform 174">
                  <a:extLst>
                    <a:ext uri="{FF2B5EF4-FFF2-40B4-BE49-F238E27FC236}">
                      <a16:creationId xmlns:a16="http://schemas.microsoft.com/office/drawing/2014/main" id="{1CA8BF98-97FF-48AE-845D-3A273B091177}"/>
                    </a:ext>
                  </a:extLst>
                </p:cNvPr>
                <p:cNvSpPr>
                  <a:spLocks/>
                </p:cNvSpPr>
                <p:nvPr/>
              </p:nvSpPr>
              <p:spPr bwMode="ltGray">
                <a:xfrm>
                  <a:off x="2986" y="1056"/>
                  <a:ext cx="58" cy="34"/>
                </a:xfrm>
                <a:custGeom>
                  <a:avLst/>
                  <a:gdLst/>
                  <a:ahLst/>
                  <a:cxnLst>
                    <a:cxn ang="0">
                      <a:pos x="58" y="34"/>
                    </a:cxn>
                    <a:cxn ang="0">
                      <a:pos x="52" y="24"/>
                    </a:cxn>
                    <a:cxn ang="0">
                      <a:pos x="48" y="16"/>
                    </a:cxn>
                    <a:cxn ang="0">
                      <a:pos x="52" y="16"/>
                    </a:cxn>
                    <a:cxn ang="0">
                      <a:pos x="54" y="14"/>
                    </a:cxn>
                    <a:cxn ang="0">
                      <a:pos x="54" y="4"/>
                    </a:cxn>
                    <a:cxn ang="0">
                      <a:pos x="48" y="6"/>
                    </a:cxn>
                    <a:cxn ang="0">
                      <a:pos x="44" y="6"/>
                    </a:cxn>
                    <a:cxn ang="0">
                      <a:pos x="40" y="4"/>
                    </a:cxn>
                    <a:cxn ang="0">
                      <a:pos x="32" y="0"/>
                    </a:cxn>
                    <a:cxn ang="0">
                      <a:pos x="24" y="0"/>
                    </a:cxn>
                    <a:cxn ang="0">
                      <a:pos x="14" y="2"/>
                    </a:cxn>
                    <a:cxn ang="0">
                      <a:pos x="6" y="6"/>
                    </a:cxn>
                    <a:cxn ang="0">
                      <a:pos x="2" y="8"/>
                    </a:cxn>
                    <a:cxn ang="0">
                      <a:pos x="0" y="10"/>
                    </a:cxn>
                    <a:cxn ang="0">
                      <a:pos x="2" y="16"/>
                    </a:cxn>
                    <a:cxn ang="0">
                      <a:pos x="6" y="20"/>
                    </a:cxn>
                    <a:cxn ang="0">
                      <a:pos x="10" y="22"/>
                    </a:cxn>
                    <a:cxn ang="0">
                      <a:pos x="18" y="24"/>
                    </a:cxn>
                    <a:cxn ang="0">
                      <a:pos x="26" y="22"/>
                    </a:cxn>
                    <a:cxn ang="0">
                      <a:pos x="30" y="22"/>
                    </a:cxn>
                    <a:cxn ang="0">
                      <a:pos x="34" y="24"/>
                    </a:cxn>
                    <a:cxn ang="0">
                      <a:pos x="36" y="28"/>
                    </a:cxn>
                    <a:cxn ang="0">
                      <a:pos x="38" y="32"/>
                    </a:cxn>
                    <a:cxn ang="0">
                      <a:pos x="42" y="34"/>
                    </a:cxn>
                    <a:cxn ang="0">
                      <a:pos x="44" y="34"/>
                    </a:cxn>
                    <a:cxn ang="0">
                      <a:pos x="46" y="30"/>
                    </a:cxn>
                    <a:cxn ang="0">
                      <a:pos x="50" y="30"/>
                    </a:cxn>
                    <a:cxn ang="0">
                      <a:pos x="54" y="32"/>
                    </a:cxn>
                    <a:cxn ang="0">
                      <a:pos x="58" y="34"/>
                    </a:cxn>
                  </a:cxnLst>
                  <a:rect l="0" t="0" r="r" b="b"/>
                  <a:pathLst>
                    <a:path w="58" h="34">
                      <a:moveTo>
                        <a:pt x="58" y="34"/>
                      </a:moveTo>
                      <a:lnTo>
                        <a:pt x="52" y="24"/>
                      </a:lnTo>
                      <a:lnTo>
                        <a:pt x="48" y="16"/>
                      </a:lnTo>
                      <a:lnTo>
                        <a:pt x="52" y="16"/>
                      </a:lnTo>
                      <a:lnTo>
                        <a:pt x="54" y="14"/>
                      </a:lnTo>
                      <a:lnTo>
                        <a:pt x="54" y="4"/>
                      </a:lnTo>
                      <a:lnTo>
                        <a:pt x="48" y="6"/>
                      </a:lnTo>
                      <a:lnTo>
                        <a:pt x="44" y="6"/>
                      </a:lnTo>
                      <a:lnTo>
                        <a:pt x="40" y="4"/>
                      </a:lnTo>
                      <a:lnTo>
                        <a:pt x="32" y="0"/>
                      </a:lnTo>
                      <a:lnTo>
                        <a:pt x="24" y="0"/>
                      </a:lnTo>
                      <a:lnTo>
                        <a:pt x="14" y="2"/>
                      </a:lnTo>
                      <a:lnTo>
                        <a:pt x="6" y="6"/>
                      </a:lnTo>
                      <a:lnTo>
                        <a:pt x="2" y="8"/>
                      </a:lnTo>
                      <a:lnTo>
                        <a:pt x="0" y="10"/>
                      </a:lnTo>
                      <a:lnTo>
                        <a:pt x="2" y="16"/>
                      </a:lnTo>
                      <a:lnTo>
                        <a:pt x="6" y="20"/>
                      </a:lnTo>
                      <a:lnTo>
                        <a:pt x="10" y="22"/>
                      </a:lnTo>
                      <a:lnTo>
                        <a:pt x="18" y="24"/>
                      </a:lnTo>
                      <a:lnTo>
                        <a:pt x="26" y="22"/>
                      </a:lnTo>
                      <a:lnTo>
                        <a:pt x="30" y="22"/>
                      </a:lnTo>
                      <a:lnTo>
                        <a:pt x="34" y="24"/>
                      </a:lnTo>
                      <a:lnTo>
                        <a:pt x="36" y="28"/>
                      </a:lnTo>
                      <a:lnTo>
                        <a:pt x="38" y="32"/>
                      </a:lnTo>
                      <a:lnTo>
                        <a:pt x="42" y="34"/>
                      </a:lnTo>
                      <a:lnTo>
                        <a:pt x="44" y="34"/>
                      </a:lnTo>
                      <a:lnTo>
                        <a:pt x="46" y="30"/>
                      </a:lnTo>
                      <a:lnTo>
                        <a:pt x="50" y="30"/>
                      </a:lnTo>
                      <a:lnTo>
                        <a:pt x="54" y="32"/>
                      </a:lnTo>
                      <a:lnTo>
                        <a:pt x="58" y="3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3" name="Freeform 175">
                  <a:extLst>
                    <a:ext uri="{FF2B5EF4-FFF2-40B4-BE49-F238E27FC236}">
                      <a16:creationId xmlns:a16="http://schemas.microsoft.com/office/drawing/2014/main" id="{078BBAF9-5648-4364-AFBB-FB4EB6E6C497}"/>
                    </a:ext>
                  </a:extLst>
                </p:cNvPr>
                <p:cNvSpPr>
                  <a:spLocks/>
                </p:cNvSpPr>
                <p:nvPr/>
              </p:nvSpPr>
              <p:spPr bwMode="ltGray">
                <a:xfrm>
                  <a:off x="2964" y="1078"/>
                  <a:ext cx="86" cy="50"/>
                </a:xfrm>
                <a:custGeom>
                  <a:avLst/>
                  <a:gdLst/>
                  <a:ahLst/>
                  <a:cxnLst>
                    <a:cxn ang="0">
                      <a:pos x="68" y="50"/>
                    </a:cxn>
                    <a:cxn ang="0">
                      <a:pos x="74" y="50"/>
                    </a:cxn>
                    <a:cxn ang="0">
                      <a:pos x="80" y="48"/>
                    </a:cxn>
                    <a:cxn ang="0">
                      <a:pos x="84" y="46"/>
                    </a:cxn>
                    <a:cxn ang="0">
                      <a:pos x="86" y="42"/>
                    </a:cxn>
                    <a:cxn ang="0">
                      <a:pos x="86" y="38"/>
                    </a:cxn>
                    <a:cxn ang="0">
                      <a:pos x="84" y="30"/>
                    </a:cxn>
                    <a:cxn ang="0">
                      <a:pos x="84" y="26"/>
                    </a:cxn>
                    <a:cxn ang="0">
                      <a:pos x="80" y="12"/>
                    </a:cxn>
                    <a:cxn ang="0">
                      <a:pos x="76" y="10"/>
                    </a:cxn>
                    <a:cxn ang="0">
                      <a:pos x="72" y="8"/>
                    </a:cxn>
                    <a:cxn ang="0">
                      <a:pos x="68" y="8"/>
                    </a:cxn>
                    <a:cxn ang="0">
                      <a:pos x="66" y="12"/>
                    </a:cxn>
                    <a:cxn ang="0">
                      <a:pos x="64" y="12"/>
                    </a:cxn>
                    <a:cxn ang="0">
                      <a:pos x="60" y="10"/>
                    </a:cxn>
                    <a:cxn ang="0">
                      <a:pos x="58" y="6"/>
                    </a:cxn>
                    <a:cxn ang="0">
                      <a:pos x="56" y="2"/>
                    </a:cxn>
                    <a:cxn ang="0">
                      <a:pos x="52" y="0"/>
                    </a:cxn>
                    <a:cxn ang="0">
                      <a:pos x="48" y="0"/>
                    </a:cxn>
                    <a:cxn ang="0">
                      <a:pos x="40" y="2"/>
                    </a:cxn>
                    <a:cxn ang="0">
                      <a:pos x="42" y="4"/>
                    </a:cxn>
                    <a:cxn ang="0">
                      <a:pos x="44" y="12"/>
                    </a:cxn>
                    <a:cxn ang="0">
                      <a:pos x="42" y="16"/>
                    </a:cxn>
                    <a:cxn ang="0">
                      <a:pos x="42" y="18"/>
                    </a:cxn>
                    <a:cxn ang="0">
                      <a:pos x="38" y="22"/>
                    </a:cxn>
                    <a:cxn ang="0">
                      <a:pos x="32" y="24"/>
                    </a:cxn>
                    <a:cxn ang="0">
                      <a:pos x="30" y="24"/>
                    </a:cxn>
                    <a:cxn ang="0">
                      <a:pos x="28" y="22"/>
                    </a:cxn>
                    <a:cxn ang="0">
                      <a:pos x="24" y="18"/>
                    </a:cxn>
                    <a:cxn ang="0">
                      <a:pos x="18" y="12"/>
                    </a:cxn>
                    <a:cxn ang="0">
                      <a:pos x="16" y="10"/>
                    </a:cxn>
                    <a:cxn ang="0">
                      <a:pos x="12" y="10"/>
                    </a:cxn>
                    <a:cxn ang="0">
                      <a:pos x="8" y="10"/>
                    </a:cxn>
                    <a:cxn ang="0">
                      <a:pos x="6" y="12"/>
                    </a:cxn>
                    <a:cxn ang="0">
                      <a:pos x="2" y="20"/>
                    </a:cxn>
                    <a:cxn ang="0">
                      <a:pos x="2" y="26"/>
                    </a:cxn>
                    <a:cxn ang="0">
                      <a:pos x="0" y="30"/>
                    </a:cxn>
                    <a:cxn ang="0">
                      <a:pos x="2" y="38"/>
                    </a:cxn>
                    <a:cxn ang="0">
                      <a:pos x="2" y="36"/>
                    </a:cxn>
                    <a:cxn ang="0">
                      <a:pos x="4" y="34"/>
                    </a:cxn>
                    <a:cxn ang="0">
                      <a:pos x="12" y="34"/>
                    </a:cxn>
                    <a:cxn ang="0">
                      <a:pos x="24" y="34"/>
                    </a:cxn>
                    <a:cxn ang="0">
                      <a:pos x="28" y="36"/>
                    </a:cxn>
                    <a:cxn ang="0">
                      <a:pos x="34" y="38"/>
                    </a:cxn>
                    <a:cxn ang="0">
                      <a:pos x="42" y="36"/>
                    </a:cxn>
                    <a:cxn ang="0">
                      <a:pos x="50" y="32"/>
                    </a:cxn>
                    <a:cxn ang="0">
                      <a:pos x="54" y="38"/>
                    </a:cxn>
                    <a:cxn ang="0">
                      <a:pos x="58" y="40"/>
                    </a:cxn>
                    <a:cxn ang="0">
                      <a:pos x="58" y="44"/>
                    </a:cxn>
                    <a:cxn ang="0">
                      <a:pos x="60" y="48"/>
                    </a:cxn>
                    <a:cxn ang="0">
                      <a:pos x="66" y="50"/>
                    </a:cxn>
                    <a:cxn ang="0">
                      <a:pos x="68" y="50"/>
                    </a:cxn>
                  </a:cxnLst>
                  <a:rect l="0" t="0" r="r" b="b"/>
                  <a:pathLst>
                    <a:path w="86" h="50">
                      <a:moveTo>
                        <a:pt x="68" y="50"/>
                      </a:moveTo>
                      <a:lnTo>
                        <a:pt x="74" y="50"/>
                      </a:lnTo>
                      <a:lnTo>
                        <a:pt x="80" y="48"/>
                      </a:lnTo>
                      <a:lnTo>
                        <a:pt x="84" y="46"/>
                      </a:lnTo>
                      <a:lnTo>
                        <a:pt x="86" y="42"/>
                      </a:lnTo>
                      <a:lnTo>
                        <a:pt x="86" y="38"/>
                      </a:lnTo>
                      <a:lnTo>
                        <a:pt x="84" y="30"/>
                      </a:lnTo>
                      <a:lnTo>
                        <a:pt x="84" y="26"/>
                      </a:lnTo>
                      <a:lnTo>
                        <a:pt x="80" y="12"/>
                      </a:lnTo>
                      <a:lnTo>
                        <a:pt x="76" y="10"/>
                      </a:lnTo>
                      <a:lnTo>
                        <a:pt x="72" y="8"/>
                      </a:lnTo>
                      <a:lnTo>
                        <a:pt x="68" y="8"/>
                      </a:lnTo>
                      <a:lnTo>
                        <a:pt x="66" y="12"/>
                      </a:lnTo>
                      <a:lnTo>
                        <a:pt x="64" y="12"/>
                      </a:lnTo>
                      <a:lnTo>
                        <a:pt x="60" y="10"/>
                      </a:lnTo>
                      <a:lnTo>
                        <a:pt x="58" y="6"/>
                      </a:lnTo>
                      <a:lnTo>
                        <a:pt x="56" y="2"/>
                      </a:lnTo>
                      <a:lnTo>
                        <a:pt x="52" y="0"/>
                      </a:lnTo>
                      <a:lnTo>
                        <a:pt x="48" y="0"/>
                      </a:lnTo>
                      <a:lnTo>
                        <a:pt x="40" y="2"/>
                      </a:lnTo>
                      <a:lnTo>
                        <a:pt x="42" y="4"/>
                      </a:lnTo>
                      <a:lnTo>
                        <a:pt x="44" y="12"/>
                      </a:lnTo>
                      <a:lnTo>
                        <a:pt x="42" y="16"/>
                      </a:lnTo>
                      <a:lnTo>
                        <a:pt x="42" y="18"/>
                      </a:lnTo>
                      <a:lnTo>
                        <a:pt x="38" y="22"/>
                      </a:lnTo>
                      <a:lnTo>
                        <a:pt x="32" y="24"/>
                      </a:lnTo>
                      <a:lnTo>
                        <a:pt x="30" y="24"/>
                      </a:lnTo>
                      <a:lnTo>
                        <a:pt x="28" y="22"/>
                      </a:lnTo>
                      <a:lnTo>
                        <a:pt x="24" y="18"/>
                      </a:lnTo>
                      <a:lnTo>
                        <a:pt x="18" y="12"/>
                      </a:lnTo>
                      <a:lnTo>
                        <a:pt x="16" y="10"/>
                      </a:lnTo>
                      <a:lnTo>
                        <a:pt x="12" y="10"/>
                      </a:lnTo>
                      <a:lnTo>
                        <a:pt x="8" y="10"/>
                      </a:lnTo>
                      <a:lnTo>
                        <a:pt x="6" y="12"/>
                      </a:lnTo>
                      <a:lnTo>
                        <a:pt x="2" y="20"/>
                      </a:lnTo>
                      <a:lnTo>
                        <a:pt x="2" y="26"/>
                      </a:lnTo>
                      <a:lnTo>
                        <a:pt x="0" y="30"/>
                      </a:lnTo>
                      <a:lnTo>
                        <a:pt x="2" y="38"/>
                      </a:lnTo>
                      <a:lnTo>
                        <a:pt x="2" y="36"/>
                      </a:lnTo>
                      <a:lnTo>
                        <a:pt x="4" y="34"/>
                      </a:lnTo>
                      <a:lnTo>
                        <a:pt x="12" y="34"/>
                      </a:lnTo>
                      <a:lnTo>
                        <a:pt x="24" y="34"/>
                      </a:lnTo>
                      <a:lnTo>
                        <a:pt x="28" y="36"/>
                      </a:lnTo>
                      <a:lnTo>
                        <a:pt x="34" y="38"/>
                      </a:lnTo>
                      <a:lnTo>
                        <a:pt x="42" y="36"/>
                      </a:lnTo>
                      <a:lnTo>
                        <a:pt x="50" y="32"/>
                      </a:lnTo>
                      <a:lnTo>
                        <a:pt x="54" y="38"/>
                      </a:lnTo>
                      <a:lnTo>
                        <a:pt x="58" y="40"/>
                      </a:lnTo>
                      <a:lnTo>
                        <a:pt x="58" y="44"/>
                      </a:lnTo>
                      <a:lnTo>
                        <a:pt x="60" y="48"/>
                      </a:lnTo>
                      <a:lnTo>
                        <a:pt x="66" y="50"/>
                      </a:lnTo>
                      <a:lnTo>
                        <a:pt x="68"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4" name="Freeform 176">
                  <a:extLst>
                    <a:ext uri="{FF2B5EF4-FFF2-40B4-BE49-F238E27FC236}">
                      <a16:creationId xmlns:a16="http://schemas.microsoft.com/office/drawing/2014/main" id="{699FFCC4-7943-493E-9B82-08EAB391D7C1}"/>
                    </a:ext>
                  </a:extLst>
                </p:cNvPr>
                <p:cNvSpPr>
                  <a:spLocks/>
                </p:cNvSpPr>
                <p:nvPr/>
              </p:nvSpPr>
              <p:spPr bwMode="ltGray">
                <a:xfrm>
                  <a:off x="2964" y="1110"/>
                  <a:ext cx="64" cy="48"/>
                </a:xfrm>
                <a:custGeom>
                  <a:avLst/>
                  <a:gdLst/>
                  <a:ahLst/>
                  <a:cxnLst>
                    <a:cxn ang="0">
                      <a:pos x="64" y="18"/>
                    </a:cxn>
                    <a:cxn ang="0">
                      <a:pos x="60" y="16"/>
                    </a:cxn>
                    <a:cxn ang="0">
                      <a:pos x="58" y="12"/>
                    </a:cxn>
                    <a:cxn ang="0">
                      <a:pos x="58" y="8"/>
                    </a:cxn>
                    <a:cxn ang="0">
                      <a:pos x="54" y="6"/>
                    </a:cxn>
                    <a:cxn ang="0">
                      <a:pos x="50" y="0"/>
                    </a:cxn>
                    <a:cxn ang="0">
                      <a:pos x="42" y="4"/>
                    </a:cxn>
                    <a:cxn ang="0">
                      <a:pos x="34" y="6"/>
                    </a:cxn>
                    <a:cxn ang="0">
                      <a:pos x="28" y="4"/>
                    </a:cxn>
                    <a:cxn ang="0">
                      <a:pos x="24" y="2"/>
                    </a:cxn>
                    <a:cxn ang="0">
                      <a:pos x="12" y="2"/>
                    </a:cxn>
                    <a:cxn ang="0">
                      <a:pos x="4" y="2"/>
                    </a:cxn>
                    <a:cxn ang="0">
                      <a:pos x="2" y="4"/>
                    </a:cxn>
                    <a:cxn ang="0">
                      <a:pos x="0" y="6"/>
                    </a:cxn>
                    <a:cxn ang="0">
                      <a:pos x="0" y="20"/>
                    </a:cxn>
                    <a:cxn ang="0">
                      <a:pos x="8" y="20"/>
                    </a:cxn>
                    <a:cxn ang="0">
                      <a:pos x="16" y="20"/>
                    </a:cxn>
                    <a:cxn ang="0">
                      <a:pos x="22" y="22"/>
                    </a:cxn>
                    <a:cxn ang="0">
                      <a:pos x="28" y="24"/>
                    </a:cxn>
                    <a:cxn ang="0">
                      <a:pos x="26" y="36"/>
                    </a:cxn>
                    <a:cxn ang="0">
                      <a:pos x="30" y="40"/>
                    </a:cxn>
                    <a:cxn ang="0">
                      <a:pos x="32" y="40"/>
                    </a:cxn>
                    <a:cxn ang="0">
                      <a:pos x="34" y="42"/>
                    </a:cxn>
                    <a:cxn ang="0">
                      <a:pos x="38" y="46"/>
                    </a:cxn>
                    <a:cxn ang="0">
                      <a:pos x="40" y="48"/>
                    </a:cxn>
                    <a:cxn ang="0">
                      <a:pos x="44" y="46"/>
                    </a:cxn>
                    <a:cxn ang="0">
                      <a:pos x="50" y="46"/>
                    </a:cxn>
                    <a:cxn ang="0">
                      <a:pos x="56" y="34"/>
                    </a:cxn>
                    <a:cxn ang="0">
                      <a:pos x="58" y="30"/>
                    </a:cxn>
                    <a:cxn ang="0">
                      <a:pos x="64" y="24"/>
                    </a:cxn>
                    <a:cxn ang="0">
                      <a:pos x="64" y="20"/>
                    </a:cxn>
                    <a:cxn ang="0">
                      <a:pos x="64" y="18"/>
                    </a:cxn>
                  </a:cxnLst>
                  <a:rect l="0" t="0" r="r" b="b"/>
                  <a:pathLst>
                    <a:path w="64" h="48">
                      <a:moveTo>
                        <a:pt x="64" y="18"/>
                      </a:moveTo>
                      <a:lnTo>
                        <a:pt x="60" y="16"/>
                      </a:lnTo>
                      <a:lnTo>
                        <a:pt x="58" y="12"/>
                      </a:lnTo>
                      <a:lnTo>
                        <a:pt x="58" y="8"/>
                      </a:lnTo>
                      <a:lnTo>
                        <a:pt x="54" y="6"/>
                      </a:lnTo>
                      <a:lnTo>
                        <a:pt x="50" y="0"/>
                      </a:lnTo>
                      <a:lnTo>
                        <a:pt x="42" y="4"/>
                      </a:lnTo>
                      <a:lnTo>
                        <a:pt x="34" y="6"/>
                      </a:lnTo>
                      <a:lnTo>
                        <a:pt x="28" y="4"/>
                      </a:lnTo>
                      <a:lnTo>
                        <a:pt x="24" y="2"/>
                      </a:lnTo>
                      <a:lnTo>
                        <a:pt x="12" y="2"/>
                      </a:lnTo>
                      <a:lnTo>
                        <a:pt x="4" y="2"/>
                      </a:lnTo>
                      <a:lnTo>
                        <a:pt x="2" y="4"/>
                      </a:lnTo>
                      <a:lnTo>
                        <a:pt x="0" y="6"/>
                      </a:lnTo>
                      <a:lnTo>
                        <a:pt x="0" y="20"/>
                      </a:lnTo>
                      <a:lnTo>
                        <a:pt x="8" y="20"/>
                      </a:lnTo>
                      <a:lnTo>
                        <a:pt x="16" y="20"/>
                      </a:lnTo>
                      <a:lnTo>
                        <a:pt x="22" y="22"/>
                      </a:lnTo>
                      <a:lnTo>
                        <a:pt x="28" y="24"/>
                      </a:lnTo>
                      <a:lnTo>
                        <a:pt x="26" y="36"/>
                      </a:lnTo>
                      <a:lnTo>
                        <a:pt x="30" y="40"/>
                      </a:lnTo>
                      <a:lnTo>
                        <a:pt x="32" y="40"/>
                      </a:lnTo>
                      <a:lnTo>
                        <a:pt x="34" y="42"/>
                      </a:lnTo>
                      <a:lnTo>
                        <a:pt x="38" y="46"/>
                      </a:lnTo>
                      <a:lnTo>
                        <a:pt x="40" y="48"/>
                      </a:lnTo>
                      <a:lnTo>
                        <a:pt x="44" y="46"/>
                      </a:lnTo>
                      <a:lnTo>
                        <a:pt x="50" y="46"/>
                      </a:lnTo>
                      <a:lnTo>
                        <a:pt x="56" y="34"/>
                      </a:lnTo>
                      <a:lnTo>
                        <a:pt x="58" y="30"/>
                      </a:lnTo>
                      <a:lnTo>
                        <a:pt x="64" y="24"/>
                      </a:lnTo>
                      <a:lnTo>
                        <a:pt x="64" y="20"/>
                      </a:lnTo>
                      <a:lnTo>
                        <a:pt x="64"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5" name="Freeform 177">
                  <a:extLst>
                    <a:ext uri="{FF2B5EF4-FFF2-40B4-BE49-F238E27FC236}">
                      <a16:creationId xmlns:a16="http://schemas.microsoft.com/office/drawing/2014/main" id="{66BCA564-AC35-4693-B0DD-4F30A2D69E62}"/>
                    </a:ext>
                  </a:extLst>
                </p:cNvPr>
                <p:cNvSpPr>
                  <a:spLocks/>
                </p:cNvSpPr>
                <p:nvPr/>
              </p:nvSpPr>
              <p:spPr bwMode="ltGray">
                <a:xfrm>
                  <a:off x="2952" y="1130"/>
                  <a:ext cx="40" cy="16"/>
                </a:xfrm>
                <a:custGeom>
                  <a:avLst/>
                  <a:gdLst/>
                  <a:ahLst/>
                  <a:cxnLst>
                    <a:cxn ang="0">
                      <a:pos x="38" y="16"/>
                    </a:cxn>
                    <a:cxn ang="0">
                      <a:pos x="40" y="4"/>
                    </a:cxn>
                    <a:cxn ang="0">
                      <a:pos x="34" y="2"/>
                    </a:cxn>
                    <a:cxn ang="0">
                      <a:pos x="28" y="0"/>
                    </a:cxn>
                    <a:cxn ang="0">
                      <a:pos x="20" y="0"/>
                    </a:cxn>
                    <a:cxn ang="0">
                      <a:pos x="14" y="0"/>
                    </a:cxn>
                    <a:cxn ang="0">
                      <a:pos x="12" y="6"/>
                    </a:cxn>
                    <a:cxn ang="0">
                      <a:pos x="8" y="6"/>
                    </a:cxn>
                    <a:cxn ang="0">
                      <a:pos x="4" y="8"/>
                    </a:cxn>
                    <a:cxn ang="0">
                      <a:pos x="2" y="12"/>
                    </a:cxn>
                    <a:cxn ang="0">
                      <a:pos x="0" y="16"/>
                    </a:cxn>
                    <a:cxn ang="0">
                      <a:pos x="38" y="16"/>
                    </a:cxn>
                  </a:cxnLst>
                  <a:rect l="0" t="0" r="r" b="b"/>
                  <a:pathLst>
                    <a:path w="40" h="16">
                      <a:moveTo>
                        <a:pt x="38" y="16"/>
                      </a:moveTo>
                      <a:lnTo>
                        <a:pt x="40" y="4"/>
                      </a:lnTo>
                      <a:lnTo>
                        <a:pt x="34" y="2"/>
                      </a:lnTo>
                      <a:lnTo>
                        <a:pt x="28" y="0"/>
                      </a:lnTo>
                      <a:lnTo>
                        <a:pt x="20" y="0"/>
                      </a:lnTo>
                      <a:lnTo>
                        <a:pt x="14" y="0"/>
                      </a:lnTo>
                      <a:lnTo>
                        <a:pt x="12" y="6"/>
                      </a:lnTo>
                      <a:lnTo>
                        <a:pt x="8" y="6"/>
                      </a:lnTo>
                      <a:lnTo>
                        <a:pt x="4" y="8"/>
                      </a:lnTo>
                      <a:lnTo>
                        <a:pt x="2" y="12"/>
                      </a:lnTo>
                      <a:lnTo>
                        <a:pt x="0" y="16"/>
                      </a:lnTo>
                      <a:lnTo>
                        <a:pt x="38"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6" name="Freeform 178">
                  <a:extLst>
                    <a:ext uri="{FF2B5EF4-FFF2-40B4-BE49-F238E27FC236}">
                      <a16:creationId xmlns:a16="http://schemas.microsoft.com/office/drawing/2014/main" id="{E05284FA-26C3-400C-8E1A-D119E624246B}"/>
                    </a:ext>
                  </a:extLst>
                </p:cNvPr>
                <p:cNvSpPr>
                  <a:spLocks/>
                </p:cNvSpPr>
                <p:nvPr/>
              </p:nvSpPr>
              <p:spPr bwMode="ltGray">
                <a:xfrm>
                  <a:off x="2549" y="1368"/>
                  <a:ext cx="40" cy="90"/>
                </a:xfrm>
                <a:custGeom>
                  <a:avLst/>
                  <a:gdLst/>
                  <a:ahLst/>
                  <a:cxnLst>
                    <a:cxn ang="0">
                      <a:pos x="24" y="90"/>
                    </a:cxn>
                    <a:cxn ang="0">
                      <a:pos x="16" y="90"/>
                    </a:cxn>
                    <a:cxn ang="0">
                      <a:pos x="12" y="90"/>
                    </a:cxn>
                    <a:cxn ang="0">
                      <a:pos x="8" y="90"/>
                    </a:cxn>
                    <a:cxn ang="0">
                      <a:pos x="6" y="76"/>
                    </a:cxn>
                    <a:cxn ang="0">
                      <a:pos x="8" y="66"/>
                    </a:cxn>
                    <a:cxn ang="0">
                      <a:pos x="6" y="64"/>
                    </a:cxn>
                    <a:cxn ang="0">
                      <a:pos x="4" y="64"/>
                    </a:cxn>
                    <a:cxn ang="0">
                      <a:pos x="0" y="62"/>
                    </a:cxn>
                    <a:cxn ang="0">
                      <a:pos x="0" y="58"/>
                    </a:cxn>
                    <a:cxn ang="0">
                      <a:pos x="0" y="52"/>
                    </a:cxn>
                    <a:cxn ang="0">
                      <a:pos x="2" y="48"/>
                    </a:cxn>
                    <a:cxn ang="0">
                      <a:pos x="6" y="38"/>
                    </a:cxn>
                    <a:cxn ang="0">
                      <a:pos x="10" y="32"/>
                    </a:cxn>
                    <a:cxn ang="0">
                      <a:pos x="12" y="26"/>
                    </a:cxn>
                    <a:cxn ang="0">
                      <a:pos x="12" y="22"/>
                    </a:cxn>
                    <a:cxn ang="0">
                      <a:pos x="12" y="18"/>
                    </a:cxn>
                    <a:cxn ang="0">
                      <a:pos x="10" y="16"/>
                    </a:cxn>
                    <a:cxn ang="0">
                      <a:pos x="8" y="14"/>
                    </a:cxn>
                    <a:cxn ang="0">
                      <a:pos x="8" y="12"/>
                    </a:cxn>
                    <a:cxn ang="0">
                      <a:pos x="10" y="6"/>
                    </a:cxn>
                    <a:cxn ang="0">
                      <a:pos x="12" y="0"/>
                    </a:cxn>
                    <a:cxn ang="0">
                      <a:pos x="16" y="4"/>
                    </a:cxn>
                    <a:cxn ang="0">
                      <a:pos x="22" y="6"/>
                    </a:cxn>
                    <a:cxn ang="0">
                      <a:pos x="36" y="6"/>
                    </a:cxn>
                    <a:cxn ang="0">
                      <a:pos x="38" y="8"/>
                    </a:cxn>
                    <a:cxn ang="0">
                      <a:pos x="40" y="12"/>
                    </a:cxn>
                    <a:cxn ang="0">
                      <a:pos x="38" y="24"/>
                    </a:cxn>
                    <a:cxn ang="0">
                      <a:pos x="34" y="34"/>
                    </a:cxn>
                    <a:cxn ang="0">
                      <a:pos x="30" y="40"/>
                    </a:cxn>
                    <a:cxn ang="0">
                      <a:pos x="28" y="50"/>
                    </a:cxn>
                    <a:cxn ang="0">
                      <a:pos x="30" y="54"/>
                    </a:cxn>
                    <a:cxn ang="0">
                      <a:pos x="30" y="60"/>
                    </a:cxn>
                    <a:cxn ang="0">
                      <a:pos x="30" y="64"/>
                    </a:cxn>
                    <a:cxn ang="0">
                      <a:pos x="28" y="68"/>
                    </a:cxn>
                    <a:cxn ang="0">
                      <a:pos x="30" y="70"/>
                    </a:cxn>
                    <a:cxn ang="0">
                      <a:pos x="32" y="74"/>
                    </a:cxn>
                    <a:cxn ang="0">
                      <a:pos x="30" y="78"/>
                    </a:cxn>
                    <a:cxn ang="0">
                      <a:pos x="28" y="80"/>
                    </a:cxn>
                    <a:cxn ang="0">
                      <a:pos x="26" y="84"/>
                    </a:cxn>
                    <a:cxn ang="0">
                      <a:pos x="24" y="86"/>
                    </a:cxn>
                    <a:cxn ang="0">
                      <a:pos x="24" y="90"/>
                    </a:cxn>
                  </a:cxnLst>
                  <a:rect l="0" t="0" r="r" b="b"/>
                  <a:pathLst>
                    <a:path w="40" h="90">
                      <a:moveTo>
                        <a:pt x="24" y="90"/>
                      </a:moveTo>
                      <a:lnTo>
                        <a:pt x="16" y="90"/>
                      </a:lnTo>
                      <a:lnTo>
                        <a:pt x="12" y="90"/>
                      </a:lnTo>
                      <a:lnTo>
                        <a:pt x="8" y="90"/>
                      </a:lnTo>
                      <a:lnTo>
                        <a:pt x="6" y="76"/>
                      </a:lnTo>
                      <a:lnTo>
                        <a:pt x="8" y="66"/>
                      </a:lnTo>
                      <a:lnTo>
                        <a:pt x="6" y="64"/>
                      </a:lnTo>
                      <a:lnTo>
                        <a:pt x="4" y="64"/>
                      </a:lnTo>
                      <a:lnTo>
                        <a:pt x="0" y="62"/>
                      </a:lnTo>
                      <a:lnTo>
                        <a:pt x="0" y="58"/>
                      </a:lnTo>
                      <a:lnTo>
                        <a:pt x="0" y="52"/>
                      </a:lnTo>
                      <a:lnTo>
                        <a:pt x="2" y="48"/>
                      </a:lnTo>
                      <a:lnTo>
                        <a:pt x="6" y="38"/>
                      </a:lnTo>
                      <a:lnTo>
                        <a:pt x="10" y="32"/>
                      </a:lnTo>
                      <a:lnTo>
                        <a:pt x="12" y="26"/>
                      </a:lnTo>
                      <a:lnTo>
                        <a:pt x="12" y="22"/>
                      </a:lnTo>
                      <a:lnTo>
                        <a:pt x="12" y="18"/>
                      </a:lnTo>
                      <a:lnTo>
                        <a:pt x="10" y="16"/>
                      </a:lnTo>
                      <a:lnTo>
                        <a:pt x="8" y="14"/>
                      </a:lnTo>
                      <a:lnTo>
                        <a:pt x="8" y="12"/>
                      </a:lnTo>
                      <a:lnTo>
                        <a:pt x="10" y="6"/>
                      </a:lnTo>
                      <a:lnTo>
                        <a:pt x="12" y="0"/>
                      </a:lnTo>
                      <a:lnTo>
                        <a:pt x="16" y="4"/>
                      </a:lnTo>
                      <a:lnTo>
                        <a:pt x="22" y="6"/>
                      </a:lnTo>
                      <a:lnTo>
                        <a:pt x="36" y="6"/>
                      </a:lnTo>
                      <a:lnTo>
                        <a:pt x="38" y="8"/>
                      </a:lnTo>
                      <a:lnTo>
                        <a:pt x="40" y="12"/>
                      </a:lnTo>
                      <a:lnTo>
                        <a:pt x="38" y="24"/>
                      </a:lnTo>
                      <a:lnTo>
                        <a:pt x="34" y="34"/>
                      </a:lnTo>
                      <a:lnTo>
                        <a:pt x="30" y="40"/>
                      </a:lnTo>
                      <a:lnTo>
                        <a:pt x="28" y="50"/>
                      </a:lnTo>
                      <a:lnTo>
                        <a:pt x="30" y="54"/>
                      </a:lnTo>
                      <a:lnTo>
                        <a:pt x="30" y="60"/>
                      </a:lnTo>
                      <a:lnTo>
                        <a:pt x="30" y="64"/>
                      </a:lnTo>
                      <a:lnTo>
                        <a:pt x="28" y="68"/>
                      </a:lnTo>
                      <a:lnTo>
                        <a:pt x="30" y="70"/>
                      </a:lnTo>
                      <a:lnTo>
                        <a:pt x="32" y="74"/>
                      </a:lnTo>
                      <a:lnTo>
                        <a:pt x="30" y="78"/>
                      </a:lnTo>
                      <a:lnTo>
                        <a:pt x="28" y="80"/>
                      </a:lnTo>
                      <a:lnTo>
                        <a:pt x="26" y="84"/>
                      </a:lnTo>
                      <a:lnTo>
                        <a:pt x="24" y="86"/>
                      </a:lnTo>
                      <a:lnTo>
                        <a:pt x="24" y="9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7" name="Freeform 179">
                  <a:extLst>
                    <a:ext uri="{FF2B5EF4-FFF2-40B4-BE49-F238E27FC236}">
                      <a16:creationId xmlns:a16="http://schemas.microsoft.com/office/drawing/2014/main" id="{F4ABBF78-60EF-4471-8DF8-A90517B2DE77}"/>
                    </a:ext>
                  </a:extLst>
                </p:cNvPr>
                <p:cNvSpPr>
                  <a:spLocks/>
                </p:cNvSpPr>
                <p:nvPr/>
              </p:nvSpPr>
              <p:spPr bwMode="ltGray">
                <a:xfrm>
                  <a:off x="2555" y="1338"/>
                  <a:ext cx="174" cy="140"/>
                </a:xfrm>
                <a:custGeom>
                  <a:avLst/>
                  <a:gdLst/>
                  <a:ahLst/>
                  <a:cxnLst>
                    <a:cxn ang="0">
                      <a:pos x="174" y="34"/>
                    </a:cxn>
                    <a:cxn ang="0">
                      <a:pos x="164" y="44"/>
                    </a:cxn>
                    <a:cxn ang="0">
                      <a:pos x="138" y="56"/>
                    </a:cxn>
                    <a:cxn ang="0">
                      <a:pos x="128" y="68"/>
                    </a:cxn>
                    <a:cxn ang="0">
                      <a:pos x="128" y="86"/>
                    </a:cxn>
                    <a:cxn ang="0">
                      <a:pos x="124" y="96"/>
                    </a:cxn>
                    <a:cxn ang="0">
                      <a:pos x="106" y="118"/>
                    </a:cxn>
                    <a:cxn ang="0">
                      <a:pos x="102" y="126"/>
                    </a:cxn>
                    <a:cxn ang="0">
                      <a:pos x="64" y="128"/>
                    </a:cxn>
                    <a:cxn ang="0">
                      <a:pos x="56" y="134"/>
                    </a:cxn>
                    <a:cxn ang="0">
                      <a:pos x="50" y="140"/>
                    </a:cxn>
                    <a:cxn ang="0">
                      <a:pos x="42" y="140"/>
                    </a:cxn>
                    <a:cxn ang="0">
                      <a:pos x="36" y="130"/>
                    </a:cxn>
                    <a:cxn ang="0">
                      <a:pos x="34" y="122"/>
                    </a:cxn>
                    <a:cxn ang="0">
                      <a:pos x="24" y="120"/>
                    </a:cxn>
                    <a:cxn ang="0">
                      <a:pos x="20" y="116"/>
                    </a:cxn>
                    <a:cxn ang="0">
                      <a:pos x="24" y="108"/>
                    </a:cxn>
                    <a:cxn ang="0">
                      <a:pos x="24" y="100"/>
                    </a:cxn>
                    <a:cxn ang="0">
                      <a:pos x="24" y="94"/>
                    </a:cxn>
                    <a:cxn ang="0">
                      <a:pos x="24" y="84"/>
                    </a:cxn>
                    <a:cxn ang="0">
                      <a:pos x="24" y="70"/>
                    </a:cxn>
                    <a:cxn ang="0">
                      <a:pos x="32" y="54"/>
                    </a:cxn>
                    <a:cxn ang="0">
                      <a:pos x="32" y="38"/>
                    </a:cxn>
                    <a:cxn ang="0">
                      <a:pos x="16" y="36"/>
                    </a:cxn>
                    <a:cxn ang="0">
                      <a:pos x="6" y="30"/>
                    </a:cxn>
                    <a:cxn ang="0">
                      <a:pos x="4" y="22"/>
                    </a:cxn>
                    <a:cxn ang="0">
                      <a:pos x="0" y="16"/>
                    </a:cxn>
                    <a:cxn ang="0">
                      <a:pos x="0" y="10"/>
                    </a:cxn>
                    <a:cxn ang="0">
                      <a:pos x="12" y="6"/>
                    </a:cxn>
                    <a:cxn ang="0">
                      <a:pos x="14" y="0"/>
                    </a:cxn>
                    <a:cxn ang="0">
                      <a:pos x="40" y="2"/>
                    </a:cxn>
                    <a:cxn ang="0">
                      <a:pos x="80" y="8"/>
                    </a:cxn>
                    <a:cxn ang="0">
                      <a:pos x="124" y="16"/>
                    </a:cxn>
                    <a:cxn ang="0">
                      <a:pos x="150" y="20"/>
                    </a:cxn>
                    <a:cxn ang="0">
                      <a:pos x="154" y="22"/>
                    </a:cxn>
                    <a:cxn ang="0">
                      <a:pos x="174" y="32"/>
                    </a:cxn>
                  </a:cxnLst>
                  <a:rect l="0" t="0" r="r" b="b"/>
                  <a:pathLst>
                    <a:path w="174" h="140">
                      <a:moveTo>
                        <a:pt x="174" y="32"/>
                      </a:moveTo>
                      <a:lnTo>
                        <a:pt x="174" y="34"/>
                      </a:lnTo>
                      <a:lnTo>
                        <a:pt x="168" y="38"/>
                      </a:lnTo>
                      <a:lnTo>
                        <a:pt x="164" y="44"/>
                      </a:lnTo>
                      <a:lnTo>
                        <a:pt x="146" y="52"/>
                      </a:lnTo>
                      <a:lnTo>
                        <a:pt x="138" y="56"/>
                      </a:lnTo>
                      <a:lnTo>
                        <a:pt x="134" y="62"/>
                      </a:lnTo>
                      <a:lnTo>
                        <a:pt x="128" y="68"/>
                      </a:lnTo>
                      <a:lnTo>
                        <a:pt x="126" y="80"/>
                      </a:lnTo>
                      <a:lnTo>
                        <a:pt x="128" y="86"/>
                      </a:lnTo>
                      <a:lnTo>
                        <a:pt x="132" y="90"/>
                      </a:lnTo>
                      <a:lnTo>
                        <a:pt x="124" y="96"/>
                      </a:lnTo>
                      <a:lnTo>
                        <a:pt x="112" y="108"/>
                      </a:lnTo>
                      <a:lnTo>
                        <a:pt x="106" y="118"/>
                      </a:lnTo>
                      <a:lnTo>
                        <a:pt x="102" y="122"/>
                      </a:lnTo>
                      <a:lnTo>
                        <a:pt x="102" y="126"/>
                      </a:lnTo>
                      <a:lnTo>
                        <a:pt x="70" y="126"/>
                      </a:lnTo>
                      <a:lnTo>
                        <a:pt x="64" y="128"/>
                      </a:lnTo>
                      <a:lnTo>
                        <a:pt x="62" y="132"/>
                      </a:lnTo>
                      <a:lnTo>
                        <a:pt x="56" y="134"/>
                      </a:lnTo>
                      <a:lnTo>
                        <a:pt x="54" y="136"/>
                      </a:lnTo>
                      <a:lnTo>
                        <a:pt x="50" y="140"/>
                      </a:lnTo>
                      <a:lnTo>
                        <a:pt x="48" y="140"/>
                      </a:lnTo>
                      <a:lnTo>
                        <a:pt x="42" y="140"/>
                      </a:lnTo>
                      <a:lnTo>
                        <a:pt x="38" y="136"/>
                      </a:lnTo>
                      <a:lnTo>
                        <a:pt x="36" y="130"/>
                      </a:lnTo>
                      <a:lnTo>
                        <a:pt x="36" y="124"/>
                      </a:lnTo>
                      <a:lnTo>
                        <a:pt x="34" y="122"/>
                      </a:lnTo>
                      <a:lnTo>
                        <a:pt x="30" y="120"/>
                      </a:lnTo>
                      <a:lnTo>
                        <a:pt x="24" y="120"/>
                      </a:lnTo>
                      <a:lnTo>
                        <a:pt x="18" y="120"/>
                      </a:lnTo>
                      <a:lnTo>
                        <a:pt x="20" y="116"/>
                      </a:lnTo>
                      <a:lnTo>
                        <a:pt x="22" y="112"/>
                      </a:lnTo>
                      <a:lnTo>
                        <a:pt x="24" y="108"/>
                      </a:lnTo>
                      <a:lnTo>
                        <a:pt x="26" y="104"/>
                      </a:lnTo>
                      <a:lnTo>
                        <a:pt x="24" y="100"/>
                      </a:lnTo>
                      <a:lnTo>
                        <a:pt x="22" y="98"/>
                      </a:lnTo>
                      <a:lnTo>
                        <a:pt x="24" y="94"/>
                      </a:lnTo>
                      <a:lnTo>
                        <a:pt x="24" y="90"/>
                      </a:lnTo>
                      <a:lnTo>
                        <a:pt x="24" y="84"/>
                      </a:lnTo>
                      <a:lnTo>
                        <a:pt x="22" y="80"/>
                      </a:lnTo>
                      <a:lnTo>
                        <a:pt x="24" y="70"/>
                      </a:lnTo>
                      <a:lnTo>
                        <a:pt x="28" y="64"/>
                      </a:lnTo>
                      <a:lnTo>
                        <a:pt x="32" y="54"/>
                      </a:lnTo>
                      <a:lnTo>
                        <a:pt x="34" y="42"/>
                      </a:lnTo>
                      <a:lnTo>
                        <a:pt x="32" y="38"/>
                      </a:lnTo>
                      <a:lnTo>
                        <a:pt x="30" y="36"/>
                      </a:lnTo>
                      <a:lnTo>
                        <a:pt x="16" y="36"/>
                      </a:lnTo>
                      <a:lnTo>
                        <a:pt x="10" y="34"/>
                      </a:lnTo>
                      <a:lnTo>
                        <a:pt x="6" y="30"/>
                      </a:lnTo>
                      <a:lnTo>
                        <a:pt x="6" y="26"/>
                      </a:lnTo>
                      <a:lnTo>
                        <a:pt x="4" y="22"/>
                      </a:lnTo>
                      <a:lnTo>
                        <a:pt x="2" y="18"/>
                      </a:lnTo>
                      <a:lnTo>
                        <a:pt x="0" y="16"/>
                      </a:lnTo>
                      <a:lnTo>
                        <a:pt x="0" y="12"/>
                      </a:lnTo>
                      <a:lnTo>
                        <a:pt x="0" y="10"/>
                      </a:lnTo>
                      <a:lnTo>
                        <a:pt x="4" y="8"/>
                      </a:lnTo>
                      <a:lnTo>
                        <a:pt x="12" y="6"/>
                      </a:lnTo>
                      <a:lnTo>
                        <a:pt x="12" y="2"/>
                      </a:lnTo>
                      <a:lnTo>
                        <a:pt x="14" y="0"/>
                      </a:lnTo>
                      <a:lnTo>
                        <a:pt x="20" y="0"/>
                      </a:lnTo>
                      <a:lnTo>
                        <a:pt x="40" y="2"/>
                      </a:lnTo>
                      <a:lnTo>
                        <a:pt x="60" y="4"/>
                      </a:lnTo>
                      <a:lnTo>
                        <a:pt x="80" y="8"/>
                      </a:lnTo>
                      <a:lnTo>
                        <a:pt x="102" y="10"/>
                      </a:lnTo>
                      <a:lnTo>
                        <a:pt x="124" y="16"/>
                      </a:lnTo>
                      <a:lnTo>
                        <a:pt x="136" y="18"/>
                      </a:lnTo>
                      <a:lnTo>
                        <a:pt x="150" y="20"/>
                      </a:lnTo>
                      <a:lnTo>
                        <a:pt x="152" y="20"/>
                      </a:lnTo>
                      <a:lnTo>
                        <a:pt x="154" y="22"/>
                      </a:lnTo>
                      <a:lnTo>
                        <a:pt x="160" y="26"/>
                      </a:lnTo>
                      <a:lnTo>
                        <a:pt x="174"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8" name="Freeform 180">
                  <a:extLst>
                    <a:ext uri="{FF2B5EF4-FFF2-40B4-BE49-F238E27FC236}">
                      <a16:creationId xmlns:a16="http://schemas.microsoft.com/office/drawing/2014/main" id="{ADD35383-AF07-4E18-A12A-61723172A24E}"/>
                    </a:ext>
                  </a:extLst>
                </p:cNvPr>
                <p:cNvSpPr>
                  <a:spLocks/>
                </p:cNvSpPr>
                <p:nvPr/>
              </p:nvSpPr>
              <p:spPr bwMode="ltGray">
                <a:xfrm>
                  <a:off x="2619" y="1208"/>
                  <a:ext cx="178" cy="162"/>
                </a:xfrm>
                <a:custGeom>
                  <a:avLst/>
                  <a:gdLst/>
                  <a:ahLst/>
                  <a:cxnLst>
                    <a:cxn ang="0">
                      <a:pos x="174" y="128"/>
                    </a:cxn>
                    <a:cxn ang="0">
                      <a:pos x="162" y="136"/>
                    </a:cxn>
                    <a:cxn ang="0">
                      <a:pos x="154" y="142"/>
                    </a:cxn>
                    <a:cxn ang="0">
                      <a:pos x="138" y="138"/>
                    </a:cxn>
                    <a:cxn ang="0">
                      <a:pos x="126" y="134"/>
                    </a:cxn>
                    <a:cxn ang="0">
                      <a:pos x="114" y="138"/>
                    </a:cxn>
                    <a:cxn ang="0">
                      <a:pos x="110" y="150"/>
                    </a:cxn>
                    <a:cxn ang="0">
                      <a:pos x="96" y="156"/>
                    </a:cxn>
                    <a:cxn ang="0">
                      <a:pos x="88" y="150"/>
                    </a:cxn>
                    <a:cxn ang="0">
                      <a:pos x="72" y="148"/>
                    </a:cxn>
                    <a:cxn ang="0">
                      <a:pos x="38" y="140"/>
                    </a:cxn>
                    <a:cxn ang="0">
                      <a:pos x="44" y="136"/>
                    </a:cxn>
                    <a:cxn ang="0">
                      <a:pos x="48" y="114"/>
                    </a:cxn>
                    <a:cxn ang="0">
                      <a:pos x="48" y="92"/>
                    </a:cxn>
                    <a:cxn ang="0">
                      <a:pos x="38" y="68"/>
                    </a:cxn>
                    <a:cxn ang="0">
                      <a:pos x="30" y="62"/>
                    </a:cxn>
                    <a:cxn ang="0">
                      <a:pos x="8" y="58"/>
                    </a:cxn>
                    <a:cxn ang="0">
                      <a:pos x="2" y="50"/>
                    </a:cxn>
                    <a:cxn ang="0">
                      <a:pos x="6" y="42"/>
                    </a:cxn>
                    <a:cxn ang="0">
                      <a:pos x="16" y="36"/>
                    </a:cxn>
                    <a:cxn ang="0">
                      <a:pos x="24" y="36"/>
                    </a:cxn>
                    <a:cxn ang="0">
                      <a:pos x="32" y="40"/>
                    </a:cxn>
                    <a:cxn ang="0">
                      <a:pos x="42" y="42"/>
                    </a:cxn>
                    <a:cxn ang="0">
                      <a:pos x="44" y="36"/>
                    </a:cxn>
                    <a:cxn ang="0">
                      <a:pos x="40" y="32"/>
                    </a:cxn>
                    <a:cxn ang="0">
                      <a:pos x="46" y="26"/>
                    </a:cxn>
                    <a:cxn ang="0">
                      <a:pos x="56" y="30"/>
                    </a:cxn>
                    <a:cxn ang="0">
                      <a:pos x="66" y="30"/>
                    </a:cxn>
                    <a:cxn ang="0">
                      <a:pos x="68" y="22"/>
                    </a:cxn>
                    <a:cxn ang="0">
                      <a:pos x="80" y="14"/>
                    </a:cxn>
                    <a:cxn ang="0">
                      <a:pos x="86" y="6"/>
                    </a:cxn>
                    <a:cxn ang="0">
                      <a:pos x="98" y="0"/>
                    </a:cxn>
                    <a:cxn ang="0">
                      <a:pos x="106" y="8"/>
                    </a:cxn>
                    <a:cxn ang="0">
                      <a:pos x="120" y="12"/>
                    </a:cxn>
                    <a:cxn ang="0">
                      <a:pos x="122" y="18"/>
                    </a:cxn>
                    <a:cxn ang="0">
                      <a:pos x="130" y="20"/>
                    </a:cxn>
                    <a:cxn ang="0">
                      <a:pos x="132" y="22"/>
                    </a:cxn>
                    <a:cxn ang="0">
                      <a:pos x="140" y="28"/>
                    </a:cxn>
                    <a:cxn ang="0">
                      <a:pos x="154" y="30"/>
                    </a:cxn>
                    <a:cxn ang="0">
                      <a:pos x="168" y="34"/>
                    </a:cxn>
                    <a:cxn ang="0">
                      <a:pos x="174" y="44"/>
                    </a:cxn>
                    <a:cxn ang="0">
                      <a:pos x="168" y="60"/>
                    </a:cxn>
                    <a:cxn ang="0">
                      <a:pos x="164" y="64"/>
                    </a:cxn>
                    <a:cxn ang="0">
                      <a:pos x="158" y="70"/>
                    </a:cxn>
                    <a:cxn ang="0">
                      <a:pos x="150" y="82"/>
                    </a:cxn>
                    <a:cxn ang="0">
                      <a:pos x="154" y="88"/>
                    </a:cxn>
                    <a:cxn ang="0">
                      <a:pos x="154" y="84"/>
                    </a:cxn>
                    <a:cxn ang="0">
                      <a:pos x="160" y="84"/>
                    </a:cxn>
                    <a:cxn ang="0">
                      <a:pos x="162" y="96"/>
                    </a:cxn>
                    <a:cxn ang="0">
                      <a:pos x="166" y="100"/>
                    </a:cxn>
                    <a:cxn ang="0">
                      <a:pos x="158" y="108"/>
                    </a:cxn>
                    <a:cxn ang="0">
                      <a:pos x="170" y="124"/>
                    </a:cxn>
                    <a:cxn ang="0">
                      <a:pos x="178" y="128"/>
                    </a:cxn>
                  </a:cxnLst>
                  <a:rect l="0" t="0" r="r" b="b"/>
                  <a:pathLst>
                    <a:path w="178" h="162">
                      <a:moveTo>
                        <a:pt x="178" y="128"/>
                      </a:moveTo>
                      <a:lnTo>
                        <a:pt x="174" y="128"/>
                      </a:lnTo>
                      <a:lnTo>
                        <a:pt x="168" y="132"/>
                      </a:lnTo>
                      <a:lnTo>
                        <a:pt x="162" y="136"/>
                      </a:lnTo>
                      <a:lnTo>
                        <a:pt x="158" y="140"/>
                      </a:lnTo>
                      <a:lnTo>
                        <a:pt x="154" y="142"/>
                      </a:lnTo>
                      <a:lnTo>
                        <a:pt x="146" y="140"/>
                      </a:lnTo>
                      <a:lnTo>
                        <a:pt x="138" y="138"/>
                      </a:lnTo>
                      <a:lnTo>
                        <a:pt x="132" y="134"/>
                      </a:lnTo>
                      <a:lnTo>
                        <a:pt x="126" y="134"/>
                      </a:lnTo>
                      <a:lnTo>
                        <a:pt x="120" y="134"/>
                      </a:lnTo>
                      <a:lnTo>
                        <a:pt x="114" y="138"/>
                      </a:lnTo>
                      <a:lnTo>
                        <a:pt x="110" y="142"/>
                      </a:lnTo>
                      <a:lnTo>
                        <a:pt x="110" y="150"/>
                      </a:lnTo>
                      <a:lnTo>
                        <a:pt x="110" y="162"/>
                      </a:lnTo>
                      <a:lnTo>
                        <a:pt x="96" y="156"/>
                      </a:lnTo>
                      <a:lnTo>
                        <a:pt x="90" y="152"/>
                      </a:lnTo>
                      <a:lnTo>
                        <a:pt x="88" y="150"/>
                      </a:lnTo>
                      <a:lnTo>
                        <a:pt x="86" y="150"/>
                      </a:lnTo>
                      <a:lnTo>
                        <a:pt x="72" y="148"/>
                      </a:lnTo>
                      <a:lnTo>
                        <a:pt x="60" y="146"/>
                      </a:lnTo>
                      <a:lnTo>
                        <a:pt x="38" y="140"/>
                      </a:lnTo>
                      <a:lnTo>
                        <a:pt x="42" y="138"/>
                      </a:lnTo>
                      <a:lnTo>
                        <a:pt x="44" y="136"/>
                      </a:lnTo>
                      <a:lnTo>
                        <a:pt x="46" y="126"/>
                      </a:lnTo>
                      <a:lnTo>
                        <a:pt x="48" y="114"/>
                      </a:lnTo>
                      <a:lnTo>
                        <a:pt x="48" y="106"/>
                      </a:lnTo>
                      <a:lnTo>
                        <a:pt x="48" y="92"/>
                      </a:lnTo>
                      <a:lnTo>
                        <a:pt x="44" y="80"/>
                      </a:lnTo>
                      <a:lnTo>
                        <a:pt x="38" y="68"/>
                      </a:lnTo>
                      <a:lnTo>
                        <a:pt x="34" y="64"/>
                      </a:lnTo>
                      <a:lnTo>
                        <a:pt x="30" y="62"/>
                      </a:lnTo>
                      <a:lnTo>
                        <a:pt x="12" y="60"/>
                      </a:lnTo>
                      <a:lnTo>
                        <a:pt x="8" y="58"/>
                      </a:lnTo>
                      <a:lnTo>
                        <a:pt x="4" y="54"/>
                      </a:lnTo>
                      <a:lnTo>
                        <a:pt x="2" y="50"/>
                      </a:lnTo>
                      <a:lnTo>
                        <a:pt x="0" y="44"/>
                      </a:lnTo>
                      <a:lnTo>
                        <a:pt x="6" y="42"/>
                      </a:lnTo>
                      <a:lnTo>
                        <a:pt x="12" y="40"/>
                      </a:lnTo>
                      <a:lnTo>
                        <a:pt x="16" y="36"/>
                      </a:lnTo>
                      <a:lnTo>
                        <a:pt x="20" y="36"/>
                      </a:lnTo>
                      <a:lnTo>
                        <a:pt x="24" y="36"/>
                      </a:lnTo>
                      <a:lnTo>
                        <a:pt x="28" y="38"/>
                      </a:lnTo>
                      <a:lnTo>
                        <a:pt x="32" y="40"/>
                      </a:lnTo>
                      <a:lnTo>
                        <a:pt x="38" y="42"/>
                      </a:lnTo>
                      <a:lnTo>
                        <a:pt x="42" y="42"/>
                      </a:lnTo>
                      <a:lnTo>
                        <a:pt x="44" y="40"/>
                      </a:lnTo>
                      <a:lnTo>
                        <a:pt x="44" y="36"/>
                      </a:lnTo>
                      <a:lnTo>
                        <a:pt x="44" y="34"/>
                      </a:lnTo>
                      <a:lnTo>
                        <a:pt x="40" y="32"/>
                      </a:lnTo>
                      <a:lnTo>
                        <a:pt x="40" y="26"/>
                      </a:lnTo>
                      <a:lnTo>
                        <a:pt x="46" y="26"/>
                      </a:lnTo>
                      <a:lnTo>
                        <a:pt x="50" y="28"/>
                      </a:lnTo>
                      <a:lnTo>
                        <a:pt x="56" y="30"/>
                      </a:lnTo>
                      <a:lnTo>
                        <a:pt x="62" y="30"/>
                      </a:lnTo>
                      <a:lnTo>
                        <a:pt x="66" y="30"/>
                      </a:lnTo>
                      <a:lnTo>
                        <a:pt x="66" y="28"/>
                      </a:lnTo>
                      <a:lnTo>
                        <a:pt x="68" y="22"/>
                      </a:lnTo>
                      <a:lnTo>
                        <a:pt x="72" y="18"/>
                      </a:lnTo>
                      <a:lnTo>
                        <a:pt x="80" y="14"/>
                      </a:lnTo>
                      <a:lnTo>
                        <a:pt x="86" y="10"/>
                      </a:lnTo>
                      <a:lnTo>
                        <a:pt x="86" y="6"/>
                      </a:lnTo>
                      <a:lnTo>
                        <a:pt x="88" y="2"/>
                      </a:lnTo>
                      <a:lnTo>
                        <a:pt x="98" y="0"/>
                      </a:lnTo>
                      <a:lnTo>
                        <a:pt x="100" y="4"/>
                      </a:lnTo>
                      <a:lnTo>
                        <a:pt x="106" y="8"/>
                      </a:lnTo>
                      <a:lnTo>
                        <a:pt x="112" y="10"/>
                      </a:lnTo>
                      <a:lnTo>
                        <a:pt x="120" y="12"/>
                      </a:lnTo>
                      <a:lnTo>
                        <a:pt x="120" y="16"/>
                      </a:lnTo>
                      <a:lnTo>
                        <a:pt x="122" y="18"/>
                      </a:lnTo>
                      <a:lnTo>
                        <a:pt x="126" y="20"/>
                      </a:lnTo>
                      <a:lnTo>
                        <a:pt x="130" y="20"/>
                      </a:lnTo>
                      <a:lnTo>
                        <a:pt x="130" y="22"/>
                      </a:lnTo>
                      <a:lnTo>
                        <a:pt x="132" y="22"/>
                      </a:lnTo>
                      <a:lnTo>
                        <a:pt x="136" y="26"/>
                      </a:lnTo>
                      <a:lnTo>
                        <a:pt x="140" y="28"/>
                      </a:lnTo>
                      <a:lnTo>
                        <a:pt x="150" y="28"/>
                      </a:lnTo>
                      <a:lnTo>
                        <a:pt x="154" y="30"/>
                      </a:lnTo>
                      <a:lnTo>
                        <a:pt x="160" y="32"/>
                      </a:lnTo>
                      <a:lnTo>
                        <a:pt x="168" y="34"/>
                      </a:lnTo>
                      <a:lnTo>
                        <a:pt x="176" y="36"/>
                      </a:lnTo>
                      <a:lnTo>
                        <a:pt x="174" y="44"/>
                      </a:lnTo>
                      <a:lnTo>
                        <a:pt x="172" y="54"/>
                      </a:lnTo>
                      <a:lnTo>
                        <a:pt x="168" y="60"/>
                      </a:lnTo>
                      <a:lnTo>
                        <a:pt x="166" y="62"/>
                      </a:lnTo>
                      <a:lnTo>
                        <a:pt x="164" y="64"/>
                      </a:lnTo>
                      <a:lnTo>
                        <a:pt x="162" y="68"/>
                      </a:lnTo>
                      <a:lnTo>
                        <a:pt x="158" y="70"/>
                      </a:lnTo>
                      <a:lnTo>
                        <a:pt x="154" y="74"/>
                      </a:lnTo>
                      <a:lnTo>
                        <a:pt x="150" y="82"/>
                      </a:lnTo>
                      <a:lnTo>
                        <a:pt x="150" y="88"/>
                      </a:lnTo>
                      <a:lnTo>
                        <a:pt x="154" y="88"/>
                      </a:lnTo>
                      <a:lnTo>
                        <a:pt x="154" y="86"/>
                      </a:lnTo>
                      <a:lnTo>
                        <a:pt x="154" y="84"/>
                      </a:lnTo>
                      <a:lnTo>
                        <a:pt x="158" y="86"/>
                      </a:lnTo>
                      <a:lnTo>
                        <a:pt x="160" y="84"/>
                      </a:lnTo>
                      <a:lnTo>
                        <a:pt x="162" y="94"/>
                      </a:lnTo>
                      <a:lnTo>
                        <a:pt x="162" y="96"/>
                      </a:lnTo>
                      <a:lnTo>
                        <a:pt x="164" y="98"/>
                      </a:lnTo>
                      <a:lnTo>
                        <a:pt x="166" y="100"/>
                      </a:lnTo>
                      <a:lnTo>
                        <a:pt x="166" y="102"/>
                      </a:lnTo>
                      <a:lnTo>
                        <a:pt x="158" y="108"/>
                      </a:lnTo>
                      <a:lnTo>
                        <a:pt x="166" y="118"/>
                      </a:lnTo>
                      <a:lnTo>
                        <a:pt x="170" y="124"/>
                      </a:lnTo>
                      <a:lnTo>
                        <a:pt x="176" y="128"/>
                      </a:lnTo>
                      <a:lnTo>
                        <a:pt x="178" y="1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49" name="Freeform 181">
                  <a:extLst>
                    <a:ext uri="{FF2B5EF4-FFF2-40B4-BE49-F238E27FC236}">
                      <a16:creationId xmlns:a16="http://schemas.microsoft.com/office/drawing/2014/main" id="{5685EA63-FCCE-4017-92A3-197C6FC3B96B}"/>
                    </a:ext>
                  </a:extLst>
                </p:cNvPr>
                <p:cNvSpPr>
                  <a:spLocks/>
                </p:cNvSpPr>
                <p:nvPr/>
              </p:nvSpPr>
              <p:spPr bwMode="ltGray">
                <a:xfrm>
                  <a:off x="2717" y="1202"/>
                  <a:ext cx="54" cy="34"/>
                </a:xfrm>
                <a:custGeom>
                  <a:avLst/>
                  <a:gdLst/>
                  <a:ahLst/>
                  <a:cxnLst>
                    <a:cxn ang="0">
                      <a:pos x="46" y="34"/>
                    </a:cxn>
                    <a:cxn ang="0">
                      <a:pos x="46" y="32"/>
                    </a:cxn>
                    <a:cxn ang="0">
                      <a:pos x="46" y="30"/>
                    </a:cxn>
                    <a:cxn ang="0">
                      <a:pos x="44" y="28"/>
                    </a:cxn>
                    <a:cxn ang="0">
                      <a:pos x="46" y="26"/>
                    </a:cxn>
                    <a:cxn ang="0">
                      <a:pos x="48" y="22"/>
                    </a:cxn>
                    <a:cxn ang="0">
                      <a:pos x="52" y="20"/>
                    </a:cxn>
                    <a:cxn ang="0">
                      <a:pos x="54" y="16"/>
                    </a:cxn>
                    <a:cxn ang="0">
                      <a:pos x="52" y="12"/>
                    </a:cxn>
                    <a:cxn ang="0">
                      <a:pos x="50" y="10"/>
                    </a:cxn>
                    <a:cxn ang="0">
                      <a:pos x="44" y="6"/>
                    </a:cxn>
                    <a:cxn ang="0">
                      <a:pos x="30" y="0"/>
                    </a:cxn>
                    <a:cxn ang="0">
                      <a:pos x="16" y="4"/>
                    </a:cxn>
                    <a:cxn ang="0">
                      <a:pos x="12" y="2"/>
                    </a:cxn>
                    <a:cxn ang="0">
                      <a:pos x="10" y="0"/>
                    </a:cxn>
                    <a:cxn ang="0">
                      <a:pos x="0" y="6"/>
                    </a:cxn>
                    <a:cxn ang="0">
                      <a:pos x="2" y="10"/>
                    </a:cxn>
                    <a:cxn ang="0">
                      <a:pos x="8" y="14"/>
                    </a:cxn>
                    <a:cxn ang="0">
                      <a:pos x="14" y="16"/>
                    </a:cxn>
                    <a:cxn ang="0">
                      <a:pos x="22" y="18"/>
                    </a:cxn>
                    <a:cxn ang="0">
                      <a:pos x="22" y="22"/>
                    </a:cxn>
                    <a:cxn ang="0">
                      <a:pos x="24" y="24"/>
                    </a:cxn>
                    <a:cxn ang="0">
                      <a:pos x="28" y="26"/>
                    </a:cxn>
                    <a:cxn ang="0">
                      <a:pos x="32" y="26"/>
                    </a:cxn>
                    <a:cxn ang="0">
                      <a:pos x="32" y="28"/>
                    </a:cxn>
                    <a:cxn ang="0">
                      <a:pos x="34" y="28"/>
                    </a:cxn>
                    <a:cxn ang="0">
                      <a:pos x="38" y="32"/>
                    </a:cxn>
                    <a:cxn ang="0">
                      <a:pos x="42" y="34"/>
                    </a:cxn>
                    <a:cxn ang="0">
                      <a:pos x="46" y="34"/>
                    </a:cxn>
                  </a:cxnLst>
                  <a:rect l="0" t="0" r="r" b="b"/>
                  <a:pathLst>
                    <a:path w="54" h="34">
                      <a:moveTo>
                        <a:pt x="46" y="34"/>
                      </a:moveTo>
                      <a:lnTo>
                        <a:pt x="46" y="32"/>
                      </a:lnTo>
                      <a:lnTo>
                        <a:pt x="46" y="30"/>
                      </a:lnTo>
                      <a:lnTo>
                        <a:pt x="44" y="28"/>
                      </a:lnTo>
                      <a:lnTo>
                        <a:pt x="46" y="26"/>
                      </a:lnTo>
                      <a:lnTo>
                        <a:pt x="48" y="22"/>
                      </a:lnTo>
                      <a:lnTo>
                        <a:pt x="52" y="20"/>
                      </a:lnTo>
                      <a:lnTo>
                        <a:pt x="54" y="16"/>
                      </a:lnTo>
                      <a:lnTo>
                        <a:pt x="52" y="12"/>
                      </a:lnTo>
                      <a:lnTo>
                        <a:pt x="50" y="10"/>
                      </a:lnTo>
                      <a:lnTo>
                        <a:pt x="44" y="6"/>
                      </a:lnTo>
                      <a:lnTo>
                        <a:pt x="30" y="0"/>
                      </a:lnTo>
                      <a:lnTo>
                        <a:pt x="16" y="4"/>
                      </a:lnTo>
                      <a:lnTo>
                        <a:pt x="12" y="2"/>
                      </a:lnTo>
                      <a:lnTo>
                        <a:pt x="10" y="0"/>
                      </a:lnTo>
                      <a:lnTo>
                        <a:pt x="0" y="6"/>
                      </a:lnTo>
                      <a:lnTo>
                        <a:pt x="2" y="10"/>
                      </a:lnTo>
                      <a:lnTo>
                        <a:pt x="8" y="14"/>
                      </a:lnTo>
                      <a:lnTo>
                        <a:pt x="14" y="16"/>
                      </a:lnTo>
                      <a:lnTo>
                        <a:pt x="22" y="18"/>
                      </a:lnTo>
                      <a:lnTo>
                        <a:pt x="22" y="22"/>
                      </a:lnTo>
                      <a:lnTo>
                        <a:pt x="24" y="24"/>
                      </a:lnTo>
                      <a:lnTo>
                        <a:pt x="28" y="26"/>
                      </a:lnTo>
                      <a:lnTo>
                        <a:pt x="32" y="26"/>
                      </a:lnTo>
                      <a:lnTo>
                        <a:pt x="32" y="28"/>
                      </a:lnTo>
                      <a:lnTo>
                        <a:pt x="34" y="28"/>
                      </a:lnTo>
                      <a:lnTo>
                        <a:pt x="38" y="32"/>
                      </a:lnTo>
                      <a:lnTo>
                        <a:pt x="42" y="34"/>
                      </a:lnTo>
                      <a:lnTo>
                        <a:pt x="46" y="3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0" name="Freeform 182">
                  <a:extLst>
                    <a:ext uri="{FF2B5EF4-FFF2-40B4-BE49-F238E27FC236}">
                      <a16:creationId xmlns:a16="http://schemas.microsoft.com/office/drawing/2014/main" id="{F83AC3B1-95E9-4112-912E-044438C0D33F}"/>
                    </a:ext>
                  </a:extLst>
                </p:cNvPr>
                <p:cNvSpPr>
                  <a:spLocks/>
                </p:cNvSpPr>
                <p:nvPr/>
              </p:nvSpPr>
              <p:spPr bwMode="ltGray">
                <a:xfrm>
                  <a:off x="2727" y="1160"/>
                  <a:ext cx="50" cy="50"/>
                </a:xfrm>
                <a:custGeom>
                  <a:avLst/>
                  <a:gdLst/>
                  <a:ahLst/>
                  <a:cxnLst>
                    <a:cxn ang="0">
                      <a:pos x="50" y="0"/>
                    </a:cxn>
                    <a:cxn ang="0">
                      <a:pos x="50" y="10"/>
                    </a:cxn>
                    <a:cxn ang="0">
                      <a:pos x="48" y="18"/>
                    </a:cxn>
                    <a:cxn ang="0">
                      <a:pos x="48" y="24"/>
                    </a:cxn>
                    <a:cxn ang="0">
                      <a:pos x="50" y="24"/>
                    </a:cxn>
                    <a:cxn ang="0">
                      <a:pos x="46" y="30"/>
                    </a:cxn>
                    <a:cxn ang="0">
                      <a:pos x="44" y="34"/>
                    </a:cxn>
                    <a:cxn ang="0">
                      <a:pos x="42" y="38"/>
                    </a:cxn>
                    <a:cxn ang="0">
                      <a:pos x="40" y="44"/>
                    </a:cxn>
                    <a:cxn ang="0">
                      <a:pos x="38" y="48"/>
                    </a:cxn>
                    <a:cxn ang="0">
                      <a:pos x="36" y="50"/>
                    </a:cxn>
                    <a:cxn ang="0">
                      <a:pos x="26" y="46"/>
                    </a:cxn>
                    <a:cxn ang="0">
                      <a:pos x="20" y="42"/>
                    </a:cxn>
                    <a:cxn ang="0">
                      <a:pos x="6" y="46"/>
                    </a:cxn>
                    <a:cxn ang="0">
                      <a:pos x="2" y="44"/>
                    </a:cxn>
                    <a:cxn ang="0">
                      <a:pos x="0" y="42"/>
                    </a:cxn>
                    <a:cxn ang="0">
                      <a:pos x="10" y="36"/>
                    </a:cxn>
                    <a:cxn ang="0">
                      <a:pos x="14" y="30"/>
                    </a:cxn>
                    <a:cxn ang="0">
                      <a:pos x="18" y="24"/>
                    </a:cxn>
                    <a:cxn ang="0">
                      <a:pos x="20" y="18"/>
                    </a:cxn>
                    <a:cxn ang="0">
                      <a:pos x="22" y="14"/>
                    </a:cxn>
                    <a:cxn ang="0">
                      <a:pos x="28" y="14"/>
                    </a:cxn>
                    <a:cxn ang="0">
                      <a:pos x="32" y="6"/>
                    </a:cxn>
                    <a:cxn ang="0">
                      <a:pos x="38" y="4"/>
                    </a:cxn>
                    <a:cxn ang="0">
                      <a:pos x="42" y="2"/>
                    </a:cxn>
                    <a:cxn ang="0">
                      <a:pos x="50" y="0"/>
                    </a:cxn>
                  </a:cxnLst>
                  <a:rect l="0" t="0" r="r" b="b"/>
                  <a:pathLst>
                    <a:path w="50" h="50">
                      <a:moveTo>
                        <a:pt x="50" y="0"/>
                      </a:moveTo>
                      <a:lnTo>
                        <a:pt x="50" y="10"/>
                      </a:lnTo>
                      <a:lnTo>
                        <a:pt x="48" y="18"/>
                      </a:lnTo>
                      <a:lnTo>
                        <a:pt x="48" y="24"/>
                      </a:lnTo>
                      <a:lnTo>
                        <a:pt x="50" y="24"/>
                      </a:lnTo>
                      <a:lnTo>
                        <a:pt x="46" y="30"/>
                      </a:lnTo>
                      <a:lnTo>
                        <a:pt x="44" y="34"/>
                      </a:lnTo>
                      <a:lnTo>
                        <a:pt x="42" y="38"/>
                      </a:lnTo>
                      <a:lnTo>
                        <a:pt x="40" y="44"/>
                      </a:lnTo>
                      <a:lnTo>
                        <a:pt x="38" y="48"/>
                      </a:lnTo>
                      <a:lnTo>
                        <a:pt x="36" y="50"/>
                      </a:lnTo>
                      <a:lnTo>
                        <a:pt x="26" y="46"/>
                      </a:lnTo>
                      <a:lnTo>
                        <a:pt x="20" y="42"/>
                      </a:lnTo>
                      <a:lnTo>
                        <a:pt x="6" y="46"/>
                      </a:lnTo>
                      <a:lnTo>
                        <a:pt x="2" y="44"/>
                      </a:lnTo>
                      <a:lnTo>
                        <a:pt x="0" y="42"/>
                      </a:lnTo>
                      <a:lnTo>
                        <a:pt x="10" y="36"/>
                      </a:lnTo>
                      <a:lnTo>
                        <a:pt x="14" y="30"/>
                      </a:lnTo>
                      <a:lnTo>
                        <a:pt x="18" y="24"/>
                      </a:lnTo>
                      <a:lnTo>
                        <a:pt x="20" y="18"/>
                      </a:lnTo>
                      <a:lnTo>
                        <a:pt x="22" y="14"/>
                      </a:lnTo>
                      <a:lnTo>
                        <a:pt x="28" y="14"/>
                      </a:lnTo>
                      <a:lnTo>
                        <a:pt x="32" y="6"/>
                      </a:lnTo>
                      <a:lnTo>
                        <a:pt x="38" y="4"/>
                      </a:lnTo>
                      <a:lnTo>
                        <a:pt x="42" y="2"/>
                      </a:lnTo>
                      <a:lnTo>
                        <a:pt x="5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1" name="Freeform 183">
                  <a:extLst>
                    <a:ext uri="{FF2B5EF4-FFF2-40B4-BE49-F238E27FC236}">
                      <a16:creationId xmlns:a16="http://schemas.microsoft.com/office/drawing/2014/main" id="{9E69F9B8-824A-4DF1-9334-B1DF9C782E65}"/>
                    </a:ext>
                  </a:extLst>
                </p:cNvPr>
                <p:cNvSpPr>
                  <a:spLocks/>
                </p:cNvSpPr>
                <p:nvPr/>
              </p:nvSpPr>
              <p:spPr bwMode="ltGray">
                <a:xfrm>
                  <a:off x="2793" y="1090"/>
                  <a:ext cx="32" cy="52"/>
                </a:xfrm>
                <a:custGeom>
                  <a:avLst/>
                  <a:gdLst/>
                  <a:ahLst/>
                  <a:cxnLst>
                    <a:cxn ang="0">
                      <a:pos x="22" y="52"/>
                    </a:cxn>
                    <a:cxn ang="0">
                      <a:pos x="8" y="52"/>
                    </a:cxn>
                    <a:cxn ang="0">
                      <a:pos x="10" y="52"/>
                    </a:cxn>
                    <a:cxn ang="0">
                      <a:pos x="12" y="50"/>
                    </a:cxn>
                    <a:cxn ang="0">
                      <a:pos x="6" y="50"/>
                    </a:cxn>
                    <a:cxn ang="0">
                      <a:pos x="6" y="42"/>
                    </a:cxn>
                    <a:cxn ang="0">
                      <a:pos x="4" y="38"/>
                    </a:cxn>
                    <a:cxn ang="0">
                      <a:pos x="2" y="32"/>
                    </a:cxn>
                    <a:cxn ang="0">
                      <a:pos x="0" y="26"/>
                    </a:cxn>
                    <a:cxn ang="0">
                      <a:pos x="2" y="22"/>
                    </a:cxn>
                    <a:cxn ang="0">
                      <a:pos x="4" y="18"/>
                    </a:cxn>
                    <a:cxn ang="0">
                      <a:pos x="12" y="12"/>
                    </a:cxn>
                    <a:cxn ang="0">
                      <a:pos x="28" y="0"/>
                    </a:cxn>
                    <a:cxn ang="0">
                      <a:pos x="28" y="14"/>
                    </a:cxn>
                    <a:cxn ang="0">
                      <a:pos x="26" y="16"/>
                    </a:cxn>
                    <a:cxn ang="0">
                      <a:pos x="28" y="18"/>
                    </a:cxn>
                    <a:cxn ang="0">
                      <a:pos x="32" y="20"/>
                    </a:cxn>
                    <a:cxn ang="0">
                      <a:pos x="30" y="24"/>
                    </a:cxn>
                    <a:cxn ang="0">
                      <a:pos x="28" y="28"/>
                    </a:cxn>
                    <a:cxn ang="0">
                      <a:pos x="26" y="28"/>
                    </a:cxn>
                    <a:cxn ang="0">
                      <a:pos x="22" y="30"/>
                    </a:cxn>
                    <a:cxn ang="0">
                      <a:pos x="24" y="36"/>
                    </a:cxn>
                    <a:cxn ang="0">
                      <a:pos x="28" y="40"/>
                    </a:cxn>
                    <a:cxn ang="0">
                      <a:pos x="22" y="40"/>
                    </a:cxn>
                    <a:cxn ang="0">
                      <a:pos x="22" y="52"/>
                    </a:cxn>
                  </a:cxnLst>
                  <a:rect l="0" t="0" r="r" b="b"/>
                  <a:pathLst>
                    <a:path w="32" h="52">
                      <a:moveTo>
                        <a:pt x="22" y="52"/>
                      </a:moveTo>
                      <a:lnTo>
                        <a:pt x="8" y="52"/>
                      </a:lnTo>
                      <a:lnTo>
                        <a:pt x="10" y="52"/>
                      </a:lnTo>
                      <a:lnTo>
                        <a:pt x="12" y="50"/>
                      </a:lnTo>
                      <a:lnTo>
                        <a:pt x="6" y="50"/>
                      </a:lnTo>
                      <a:lnTo>
                        <a:pt x="6" y="42"/>
                      </a:lnTo>
                      <a:lnTo>
                        <a:pt x="4" y="38"/>
                      </a:lnTo>
                      <a:lnTo>
                        <a:pt x="2" y="32"/>
                      </a:lnTo>
                      <a:lnTo>
                        <a:pt x="0" y="26"/>
                      </a:lnTo>
                      <a:lnTo>
                        <a:pt x="2" y="22"/>
                      </a:lnTo>
                      <a:lnTo>
                        <a:pt x="4" y="18"/>
                      </a:lnTo>
                      <a:lnTo>
                        <a:pt x="12" y="12"/>
                      </a:lnTo>
                      <a:lnTo>
                        <a:pt x="28" y="0"/>
                      </a:lnTo>
                      <a:lnTo>
                        <a:pt x="28" y="14"/>
                      </a:lnTo>
                      <a:lnTo>
                        <a:pt x="26" y="16"/>
                      </a:lnTo>
                      <a:lnTo>
                        <a:pt x="28" y="18"/>
                      </a:lnTo>
                      <a:lnTo>
                        <a:pt x="32" y="20"/>
                      </a:lnTo>
                      <a:lnTo>
                        <a:pt x="30" y="24"/>
                      </a:lnTo>
                      <a:lnTo>
                        <a:pt x="28" y="28"/>
                      </a:lnTo>
                      <a:lnTo>
                        <a:pt x="26" y="28"/>
                      </a:lnTo>
                      <a:lnTo>
                        <a:pt x="22" y="30"/>
                      </a:lnTo>
                      <a:lnTo>
                        <a:pt x="24" y="36"/>
                      </a:lnTo>
                      <a:lnTo>
                        <a:pt x="28" y="40"/>
                      </a:lnTo>
                      <a:lnTo>
                        <a:pt x="22" y="40"/>
                      </a:lnTo>
                      <a:lnTo>
                        <a:pt x="22" y="5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2" name="Freeform 184">
                  <a:extLst>
                    <a:ext uri="{FF2B5EF4-FFF2-40B4-BE49-F238E27FC236}">
                      <a16:creationId xmlns:a16="http://schemas.microsoft.com/office/drawing/2014/main" id="{BA3256AC-6A84-4CF6-A8B4-DA0DE02482CF}"/>
                    </a:ext>
                  </a:extLst>
                </p:cNvPr>
                <p:cNvSpPr>
                  <a:spLocks/>
                </p:cNvSpPr>
                <p:nvPr/>
              </p:nvSpPr>
              <p:spPr bwMode="ltGray">
                <a:xfrm>
                  <a:off x="2763" y="1142"/>
                  <a:ext cx="127" cy="130"/>
                </a:xfrm>
                <a:custGeom>
                  <a:avLst/>
                  <a:gdLst/>
                  <a:ahLst/>
                  <a:cxnLst>
                    <a:cxn ang="0">
                      <a:pos x="22" y="128"/>
                    </a:cxn>
                    <a:cxn ang="0">
                      <a:pos x="40" y="126"/>
                    </a:cxn>
                    <a:cxn ang="0">
                      <a:pos x="52" y="130"/>
                    </a:cxn>
                    <a:cxn ang="0">
                      <a:pos x="62" y="130"/>
                    </a:cxn>
                    <a:cxn ang="0">
                      <a:pos x="80" y="130"/>
                    </a:cxn>
                    <a:cxn ang="0">
                      <a:pos x="102" y="126"/>
                    </a:cxn>
                    <a:cxn ang="0">
                      <a:pos x="102" y="116"/>
                    </a:cxn>
                    <a:cxn ang="0">
                      <a:pos x="110" y="110"/>
                    </a:cxn>
                    <a:cxn ang="0">
                      <a:pos x="108" y="102"/>
                    </a:cxn>
                    <a:cxn ang="0">
                      <a:pos x="92" y="90"/>
                    </a:cxn>
                    <a:cxn ang="0">
                      <a:pos x="90" y="80"/>
                    </a:cxn>
                    <a:cxn ang="0">
                      <a:pos x="121" y="70"/>
                    </a:cxn>
                    <a:cxn ang="0">
                      <a:pos x="127" y="60"/>
                    </a:cxn>
                    <a:cxn ang="0">
                      <a:pos x="114" y="34"/>
                    </a:cxn>
                    <a:cxn ang="0">
                      <a:pos x="110" y="12"/>
                    </a:cxn>
                    <a:cxn ang="0">
                      <a:pos x="102" y="6"/>
                    </a:cxn>
                    <a:cxn ang="0">
                      <a:pos x="92" y="4"/>
                    </a:cxn>
                    <a:cxn ang="0">
                      <a:pos x="80" y="10"/>
                    </a:cxn>
                    <a:cxn ang="0">
                      <a:pos x="70" y="12"/>
                    </a:cxn>
                    <a:cxn ang="0">
                      <a:pos x="52" y="0"/>
                    </a:cxn>
                    <a:cxn ang="0">
                      <a:pos x="40" y="8"/>
                    </a:cxn>
                    <a:cxn ang="0">
                      <a:pos x="50" y="20"/>
                    </a:cxn>
                    <a:cxn ang="0">
                      <a:pos x="42" y="16"/>
                    </a:cxn>
                    <a:cxn ang="0">
                      <a:pos x="38" y="18"/>
                    </a:cxn>
                    <a:cxn ang="0">
                      <a:pos x="34" y="20"/>
                    </a:cxn>
                    <a:cxn ang="0">
                      <a:pos x="26" y="18"/>
                    </a:cxn>
                    <a:cxn ang="0">
                      <a:pos x="14" y="18"/>
                    </a:cxn>
                    <a:cxn ang="0">
                      <a:pos x="12" y="36"/>
                    </a:cxn>
                    <a:cxn ang="0">
                      <a:pos x="14" y="42"/>
                    </a:cxn>
                    <a:cxn ang="0">
                      <a:pos x="8" y="52"/>
                    </a:cxn>
                    <a:cxn ang="0">
                      <a:pos x="4" y="62"/>
                    </a:cxn>
                    <a:cxn ang="0">
                      <a:pos x="0" y="68"/>
                    </a:cxn>
                    <a:cxn ang="0">
                      <a:pos x="8" y="76"/>
                    </a:cxn>
                    <a:cxn ang="0">
                      <a:pos x="6" y="80"/>
                    </a:cxn>
                    <a:cxn ang="0">
                      <a:pos x="10" y="92"/>
                    </a:cxn>
                    <a:cxn ang="0">
                      <a:pos x="10" y="96"/>
                    </a:cxn>
                    <a:cxn ang="0">
                      <a:pos x="24" y="100"/>
                    </a:cxn>
                    <a:cxn ang="0">
                      <a:pos x="30" y="112"/>
                    </a:cxn>
                    <a:cxn ang="0">
                      <a:pos x="24" y="126"/>
                    </a:cxn>
                  </a:cxnLst>
                  <a:rect l="0" t="0" r="r" b="b"/>
                  <a:pathLst>
                    <a:path w="127" h="130">
                      <a:moveTo>
                        <a:pt x="24" y="128"/>
                      </a:moveTo>
                      <a:lnTo>
                        <a:pt x="22" y="128"/>
                      </a:lnTo>
                      <a:lnTo>
                        <a:pt x="32" y="126"/>
                      </a:lnTo>
                      <a:lnTo>
                        <a:pt x="40" y="126"/>
                      </a:lnTo>
                      <a:lnTo>
                        <a:pt x="48" y="128"/>
                      </a:lnTo>
                      <a:lnTo>
                        <a:pt x="52" y="130"/>
                      </a:lnTo>
                      <a:lnTo>
                        <a:pt x="58" y="130"/>
                      </a:lnTo>
                      <a:lnTo>
                        <a:pt x="62" y="130"/>
                      </a:lnTo>
                      <a:lnTo>
                        <a:pt x="74" y="130"/>
                      </a:lnTo>
                      <a:lnTo>
                        <a:pt x="80" y="130"/>
                      </a:lnTo>
                      <a:lnTo>
                        <a:pt x="88" y="126"/>
                      </a:lnTo>
                      <a:lnTo>
                        <a:pt x="102" y="126"/>
                      </a:lnTo>
                      <a:lnTo>
                        <a:pt x="100" y="122"/>
                      </a:lnTo>
                      <a:lnTo>
                        <a:pt x="102" y="116"/>
                      </a:lnTo>
                      <a:lnTo>
                        <a:pt x="106" y="114"/>
                      </a:lnTo>
                      <a:lnTo>
                        <a:pt x="110" y="110"/>
                      </a:lnTo>
                      <a:lnTo>
                        <a:pt x="114" y="108"/>
                      </a:lnTo>
                      <a:lnTo>
                        <a:pt x="108" y="102"/>
                      </a:lnTo>
                      <a:lnTo>
                        <a:pt x="100" y="96"/>
                      </a:lnTo>
                      <a:lnTo>
                        <a:pt x="92" y="90"/>
                      </a:lnTo>
                      <a:lnTo>
                        <a:pt x="92" y="84"/>
                      </a:lnTo>
                      <a:lnTo>
                        <a:pt x="90" y="80"/>
                      </a:lnTo>
                      <a:lnTo>
                        <a:pt x="119" y="70"/>
                      </a:lnTo>
                      <a:lnTo>
                        <a:pt x="121" y="70"/>
                      </a:lnTo>
                      <a:lnTo>
                        <a:pt x="127" y="70"/>
                      </a:lnTo>
                      <a:lnTo>
                        <a:pt x="127" y="60"/>
                      </a:lnTo>
                      <a:lnTo>
                        <a:pt x="121" y="46"/>
                      </a:lnTo>
                      <a:lnTo>
                        <a:pt x="114" y="34"/>
                      </a:lnTo>
                      <a:lnTo>
                        <a:pt x="114" y="16"/>
                      </a:lnTo>
                      <a:lnTo>
                        <a:pt x="110" y="12"/>
                      </a:lnTo>
                      <a:lnTo>
                        <a:pt x="108" y="8"/>
                      </a:lnTo>
                      <a:lnTo>
                        <a:pt x="102" y="6"/>
                      </a:lnTo>
                      <a:lnTo>
                        <a:pt x="96" y="4"/>
                      </a:lnTo>
                      <a:lnTo>
                        <a:pt x="92" y="4"/>
                      </a:lnTo>
                      <a:lnTo>
                        <a:pt x="86" y="8"/>
                      </a:lnTo>
                      <a:lnTo>
                        <a:pt x="80" y="10"/>
                      </a:lnTo>
                      <a:lnTo>
                        <a:pt x="76" y="16"/>
                      </a:lnTo>
                      <a:lnTo>
                        <a:pt x="70" y="12"/>
                      </a:lnTo>
                      <a:lnTo>
                        <a:pt x="66" y="8"/>
                      </a:lnTo>
                      <a:lnTo>
                        <a:pt x="52" y="0"/>
                      </a:lnTo>
                      <a:lnTo>
                        <a:pt x="38" y="0"/>
                      </a:lnTo>
                      <a:lnTo>
                        <a:pt x="40" y="8"/>
                      </a:lnTo>
                      <a:lnTo>
                        <a:pt x="42" y="12"/>
                      </a:lnTo>
                      <a:lnTo>
                        <a:pt x="50" y="20"/>
                      </a:lnTo>
                      <a:lnTo>
                        <a:pt x="46" y="20"/>
                      </a:lnTo>
                      <a:lnTo>
                        <a:pt x="42" y="16"/>
                      </a:lnTo>
                      <a:lnTo>
                        <a:pt x="38" y="16"/>
                      </a:lnTo>
                      <a:lnTo>
                        <a:pt x="38" y="18"/>
                      </a:lnTo>
                      <a:lnTo>
                        <a:pt x="36" y="20"/>
                      </a:lnTo>
                      <a:lnTo>
                        <a:pt x="34" y="20"/>
                      </a:lnTo>
                      <a:lnTo>
                        <a:pt x="30" y="18"/>
                      </a:lnTo>
                      <a:lnTo>
                        <a:pt x="26" y="18"/>
                      </a:lnTo>
                      <a:lnTo>
                        <a:pt x="22" y="16"/>
                      </a:lnTo>
                      <a:lnTo>
                        <a:pt x="14" y="18"/>
                      </a:lnTo>
                      <a:lnTo>
                        <a:pt x="14" y="28"/>
                      </a:lnTo>
                      <a:lnTo>
                        <a:pt x="12" y="36"/>
                      </a:lnTo>
                      <a:lnTo>
                        <a:pt x="12" y="42"/>
                      </a:lnTo>
                      <a:lnTo>
                        <a:pt x="14" y="42"/>
                      </a:lnTo>
                      <a:lnTo>
                        <a:pt x="10" y="48"/>
                      </a:lnTo>
                      <a:lnTo>
                        <a:pt x="8" y="52"/>
                      </a:lnTo>
                      <a:lnTo>
                        <a:pt x="6" y="56"/>
                      </a:lnTo>
                      <a:lnTo>
                        <a:pt x="4" y="62"/>
                      </a:lnTo>
                      <a:lnTo>
                        <a:pt x="2" y="66"/>
                      </a:lnTo>
                      <a:lnTo>
                        <a:pt x="0" y="68"/>
                      </a:lnTo>
                      <a:lnTo>
                        <a:pt x="4" y="72"/>
                      </a:lnTo>
                      <a:lnTo>
                        <a:pt x="8" y="76"/>
                      </a:lnTo>
                      <a:lnTo>
                        <a:pt x="6" y="78"/>
                      </a:lnTo>
                      <a:lnTo>
                        <a:pt x="6" y="80"/>
                      </a:lnTo>
                      <a:lnTo>
                        <a:pt x="10" y="88"/>
                      </a:lnTo>
                      <a:lnTo>
                        <a:pt x="10" y="92"/>
                      </a:lnTo>
                      <a:lnTo>
                        <a:pt x="10" y="94"/>
                      </a:lnTo>
                      <a:lnTo>
                        <a:pt x="10" y="96"/>
                      </a:lnTo>
                      <a:lnTo>
                        <a:pt x="20" y="98"/>
                      </a:lnTo>
                      <a:lnTo>
                        <a:pt x="24" y="100"/>
                      </a:lnTo>
                      <a:lnTo>
                        <a:pt x="32" y="102"/>
                      </a:lnTo>
                      <a:lnTo>
                        <a:pt x="30" y="112"/>
                      </a:lnTo>
                      <a:lnTo>
                        <a:pt x="28" y="120"/>
                      </a:lnTo>
                      <a:lnTo>
                        <a:pt x="24" y="126"/>
                      </a:lnTo>
                      <a:lnTo>
                        <a:pt x="24" y="1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3" name="Freeform 185">
                  <a:extLst>
                    <a:ext uri="{FF2B5EF4-FFF2-40B4-BE49-F238E27FC236}">
                      <a16:creationId xmlns:a16="http://schemas.microsoft.com/office/drawing/2014/main" id="{39F8713E-39CD-48E0-89BA-9B2A7669EB5D}"/>
                    </a:ext>
                  </a:extLst>
                </p:cNvPr>
                <p:cNvSpPr>
                  <a:spLocks/>
                </p:cNvSpPr>
                <p:nvPr/>
              </p:nvSpPr>
              <p:spPr bwMode="ltGray">
                <a:xfrm>
                  <a:off x="2769" y="1268"/>
                  <a:ext cx="60" cy="30"/>
                </a:xfrm>
                <a:custGeom>
                  <a:avLst/>
                  <a:gdLst/>
                  <a:ahLst/>
                  <a:cxnLst>
                    <a:cxn ang="0">
                      <a:pos x="50" y="4"/>
                    </a:cxn>
                    <a:cxn ang="0">
                      <a:pos x="44" y="2"/>
                    </a:cxn>
                    <a:cxn ang="0">
                      <a:pos x="34" y="0"/>
                    </a:cxn>
                    <a:cxn ang="0">
                      <a:pos x="26" y="0"/>
                    </a:cxn>
                    <a:cxn ang="0">
                      <a:pos x="16" y="2"/>
                    </a:cxn>
                    <a:cxn ang="0">
                      <a:pos x="18" y="2"/>
                    </a:cxn>
                    <a:cxn ang="0">
                      <a:pos x="18" y="0"/>
                    </a:cxn>
                    <a:cxn ang="0">
                      <a:pos x="16" y="2"/>
                    </a:cxn>
                    <a:cxn ang="0">
                      <a:pos x="14" y="4"/>
                    </a:cxn>
                    <a:cxn ang="0">
                      <a:pos x="12" y="8"/>
                    </a:cxn>
                    <a:cxn ang="0">
                      <a:pos x="8" y="10"/>
                    </a:cxn>
                    <a:cxn ang="0">
                      <a:pos x="4" y="14"/>
                    </a:cxn>
                    <a:cxn ang="0">
                      <a:pos x="0" y="22"/>
                    </a:cxn>
                    <a:cxn ang="0">
                      <a:pos x="0" y="28"/>
                    </a:cxn>
                    <a:cxn ang="0">
                      <a:pos x="4" y="28"/>
                    </a:cxn>
                    <a:cxn ang="0">
                      <a:pos x="4" y="26"/>
                    </a:cxn>
                    <a:cxn ang="0">
                      <a:pos x="4" y="24"/>
                    </a:cxn>
                    <a:cxn ang="0">
                      <a:pos x="8" y="26"/>
                    </a:cxn>
                    <a:cxn ang="0">
                      <a:pos x="10" y="24"/>
                    </a:cxn>
                    <a:cxn ang="0">
                      <a:pos x="12" y="30"/>
                    </a:cxn>
                    <a:cxn ang="0">
                      <a:pos x="26" y="30"/>
                    </a:cxn>
                    <a:cxn ang="0">
                      <a:pos x="28" y="28"/>
                    </a:cxn>
                    <a:cxn ang="0">
                      <a:pos x="30" y="26"/>
                    </a:cxn>
                    <a:cxn ang="0">
                      <a:pos x="32" y="26"/>
                    </a:cxn>
                    <a:cxn ang="0">
                      <a:pos x="36" y="28"/>
                    </a:cxn>
                    <a:cxn ang="0">
                      <a:pos x="40" y="30"/>
                    </a:cxn>
                    <a:cxn ang="0">
                      <a:pos x="44" y="30"/>
                    </a:cxn>
                    <a:cxn ang="0">
                      <a:pos x="44" y="26"/>
                    </a:cxn>
                    <a:cxn ang="0">
                      <a:pos x="48" y="24"/>
                    </a:cxn>
                    <a:cxn ang="0">
                      <a:pos x="54" y="22"/>
                    </a:cxn>
                    <a:cxn ang="0">
                      <a:pos x="60" y="20"/>
                    </a:cxn>
                    <a:cxn ang="0">
                      <a:pos x="60" y="14"/>
                    </a:cxn>
                    <a:cxn ang="0">
                      <a:pos x="58" y="14"/>
                    </a:cxn>
                    <a:cxn ang="0">
                      <a:pos x="54" y="12"/>
                    </a:cxn>
                    <a:cxn ang="0">
                      <a:pos x="50" y="8"/>
                    </a:cxn>
                    <a:cxn ang="0">
                      <a:pos x="50" y="4"/>
                    </a:cxn>
                  </a:cxnLst>
                  <a:rect l="0" t="0" r="r" b="b"/>
                  <a:pathLst>
                    <a:path w="60" h="30">
                      <a:moveTo>
                        <a:pt x="50" y="4"/>
                      </a:moveTo>
                      <a:lnTo>
                        <a:pt x="44" y="2"/>
                      </a:lnTo>
                      <a:lnTo>
                        <a:pt x="34" y="0"/>
                      </a:lnTo>
                      <a:lnTo>
                        <a:pt x="26" y="0"/>
                      </a:lnTo>
                      <a:lnTo>
                        <a:pt x="16" y="2"/>
                      </a:lnTo>
                      <a:lnTo>
                        <a:pt x="18" y="2"/>
                      </a:lnTo>
                      <a:lnTo>
                        <a:pt x="18" y="0"/>
                      </a:lnTo>
                      <a:lnTo>
                        <a:pt x="16" y="2"/>
                      </a:lnTo>
                      <a:lnTo>
                        <a:pt x="14" y="4"/>
                      </a:lnTo>
                      <a:lnTo>
                        <a:pt x="12" y="8"/>
                      </a:lnTo>
                      <a:lnTo>
                        <a:pt x="8" y="10"/>
                      </a:lnTo>
                      <a:lnTo>
                        <a:pt x="4" y="14"/>
                      </a:lnTo>
                      <a:lnTo>
                        <a:pt x="0" y="22"/>
                      </a:lnTo>
                      <a:lnTo>
                        <a:pt x="0" y="28"/>
                      </a:lnTo>
                      <a:lnTo>
                        <a:pt x="4" y="28"/>
                      </a:lnTo>
                      <a:lnTo>
                        <a:pt x="4" y="26"/>
                      </a:lnTo>
                      <a:lnTo>
                        <a:pt x="4" y="24"/>
                      </a:lnTo>
                      <a:lnTo>
                        <a:pt x="8" y="26"/>
                      </a:lnTo>
                      <a:lnTo>
                        <a:pt x="10" y="24"/>
                      </a:lnTo>
                      <a:lnTo>
                        <a:pt x="12" y="30"/>
                      </a:lnTo>
                      <a:lnTo>
                        <a:pt x="26" y="30"/>
                      </a:lnTo>
                      <a:lnTo>
                        <a:pt x="28" y="28"/>
                      </a:lnTo>
                      <a:lnTo>
                        <a:pt x="30" y="26"/>
                      </a:lnTo>
                      <a:lnTo>
                        <a:pt x="32" y="26"/>
                      </a:lnTo>
                      <a:lnTo>
                        <a:pt x="36" y="28"/>
                      </a:lnTo>
                      <a:lnTo>
                        <a:pt x="40" y="30"/>
                      </a:lnTo>
                      <a:lnTo>
                        <a:pt x="44" y="30"/>
                      </a:lnTo>
                      <a:lnTo>
                        <a:pt x="44" y="26"/>
                      </a:lnTo>
                      <a:lnTo>
                        <a:pt x="48" y="24"/>
                      </a:lnTo>
                      <a:lnTo>
                        <a:pt x="54" y="22"/>
                      </a:lnTo>
                      <a:lnTo>
                        <a:pt x="60" y="20"/>
                      </a:lnTo>
                      <a:lnTo>
                        <a:pt x="60" y="14"/>
                      </a:lnTo>
                      <a:lnTo>
                        <a:pt x="58" y="14"/>
                      </a:lnTo>
                      <a:lnTo>
                        <a:pt x="54" y="12"/>
                      </a:lnTo>
                      <a:lnTo>
                        <a:pt x="50" y="8"/>
                      </a:lnTo>
                      <a:lnTo>
                        <a:pt x="5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4" name="Freeform 186">
                  <a:extLst>
                    <a:ext uri="{FF2B5EF4-FFF2-40B4-BE49-F238E27FC236}">
                      <a16:creationId xmlns:a16="http://schemas.microsoft.com/office/drawing/2014/main" id="{F5BA7C37-4866-4864-B309-4551197DC107}"/>
                    </a:ext>
                  </a:extLst>
                </p:cNvPr>
                <p:cNvSpPr>
                  <a:spLocks/>
                </p:cNvSpPr>
                <p:nvPr/>
              </p:nvSpPr>
              <p:spPr bwMode="ltGray">
                <a:xfrm>
                  <a:off x="2819" y="1244"/>
                  <a:ext cx="107" cy="46"/>
                </a:xfrm>
                <a:custGeom>
                  <a:avLst/>
                  <a:gdLst/>
                  <a:ahLst/>
                  <a:cxnLst>
                    <a:cxn ang="0">
                      <a:pos x="65" y="8"/>
                    </a:cxn>
                    <a:cxn ang="0">
                      <a:pos x="69" y="6"/>
                    </a:cxn>
                    <a:cxn ang="0">
                      <a:pos x="71" y="4"/>
                    </a:cxn>
                    <a:cxn ang="0">
                      <a:pos x="75" y="2"/>
                    </a:cxn>
                    <a:cxn ang="0">
                      <a:pos x="79" y="0"/>
                    </a:cxn>
                    <a:cxn ang="0">
                      <a:pos x="85" y="2"/>
                    </a:cxn>
                    <a:cxn ang="0">
                      <a:pos x="91" y="4"/>
                    </a:cxn>
                    <a:cxn ang="0">
                      <a:pos x="95" y="6"/>
                    </a:cxn>
                    <a:cxn ang="0">
                      <a:pos x="101" y="6"/>
                    </a:cxn>
                    <a:cxn ang="0">
                      <a:pos x="103" y="14"/>
                    </a:cxn>
                    <a:cxn ang="0">
                      <a:pos x="107" y="18"/>
                    </a:cxn>
                    <a:cxn ang="0">
                      <a:pos x="101" y="24"/>
                    </a:cxn>
                    <a:cxn ang="0">
                      <a:pos x="99" y="30"/>
                    </a:cxn>
                    <a:cxn ang="0">
                      <a:pos x="95" y="38"/>
                    </a:cxn>
                    <a:cxn ang="0">
                      <a:pos x="93" y="40"/>
                    </a:cxn>
                    <a:cxn ang="0">
                      <a:pos x="79" y="42"/>
                    </a:cxn>
                    <a:cxn ang="0">
                      <a:pos x="75" y="44"/>
                    </a:cxn>
                    <a:cxn ang="0">
                      <a:pos x="73" y="44"/>
                    </a:cxn>
                    <a:cxn ang="0">
                      <a:pos x="65" y="46"/>
                    </a:cxn>
                    <a:cxn ang="0">
                      <a:pos x="52" y="44"/>
                    </a:cxn>
                    <a:cxn ang="0">
                      <a:pos x="42" y="40"/>
                    </a:cxn>
                    <a:cxn ang="0">
                      <a:pos x="36" y="38"/>
                    </a:cxn>
                    <a:cxn ang="0">
                      <a:pos x="26" y="36"/>
                    </a:cxn>
                    <a:cxn ang="0">
                      <a:pos x="22" y="36"/>
                    </a:cxn>
                    <a:cxn ang="0">
                      <a:pos x="22" y="38"/>
                    </a:cxn>
                    <a:cxn ang="0">
                      <a:pos x="10" y="38"/>
                    </a:cxn>
                    <a:cxn ang="0">
                      <a:pos x="8" y="38"/>
                    </a:cxn>
                    <a:cxn ang="0">
                      <a:pos x="4" y="36"/>
                    </a:cxn>
                    <a:cxn ang="0">
                      <a:pos x="0" y="32"/>
                    </a:cxn>
                    <a:cxn ang="0">
                      <a:pos x="0" y="28"/>
                    </a:cxn>
                    <a:cxn ang="0">
                      <a:pos x="6" y="28"/>
                    </a:cxn>
                    <a:cxn ang="0">
                      <a:pos x="18" y="28"/>
                    </a:cxn>
                    <a:cxn ang="0">
                      <a:pos x="24" y="28"/>
                    </a:cxn>
                    <a:cxn ang="0">
                      <a:pos x="32" y="24"/>
                    </a:cxn>
                    <a:cxn ang="0">
                      <a:pos x="46" y="24"/>
                    </a:cxn>
                    <a:cxn ang="0">
                      <a:pos x="44" y="20"/>
                    </a:cxn>
                    <a:cxn ang="0">
                      <a:pos x="46" y="14"/>
                    </a:cxn>
                    <a:cxn ang="0">
                      <a:pos x="50" y="12"/>
                    </a:cxn>
                    <a:cxn ang="0">
                      <a:pos x="54" y="8"/>
                    </a:cxn>
                    <a:cxn ang="0">
                      <a:pos x="58" y="6"/>
                    </a:cxn>
                    <a:cxn ang="0">
                      <a:pos x="56" y="6"/>
                    </a:cxn>
                    <a:cxn ang="0">
                      <a:pos x="65" y="8"/>
                    </a:cxn>
                  </a:cxnLst>
                  <a:rect l="0" t="0" r="r" b="b"/>
                  <a:pathLst>
                    <a:path w="107" h="46">
                      <a:moveTo>
                        <a:pt x="65" y="8"/>
                      </a:moveTo>
                      <a:lnTo>
                        <a:pt x="69" y="6"/>
                      </a:lnTo>
                      <a:lnTo>
                        <a:pt x="71" y="4"/>
                      </a:lnTo>
                      <a:lnTo>
                        <a:pt x="75" y="2"/>
                      </a:lnTo>
                      <a:lnTo>
                        <a:pt x="79" y="0"/>
                      </a:lnTo>
                      <a:lnTo>
                        <a:pt x="85" y="2"/>
                      </a:lnTo>
                      <a:lnTo>
                        <a:pt x="91" y="4"/>
                      </a:lnTo>
                      <a:lnTo>
                        <a:pt x="95" y="6"/>
                      </a:lnTo>
                      <a:lnTo>
                        <a:pt x="101" y="6"/>
                      </a:lnTo>
                      <a:lnTo>
                        <a:pt x="103" y="14"/>
                      </a:lnTo>
                      <a:lnTo>
                        <a:pt x="107" y="18"/>
                      </a:lnTo>
                      <a:lnTo>
                        <a:pt x="101" y="24"/>
                      </a:lnTo>
                      <a:lnTo>
                        <a:pt x="99" y="30"/>
                      </a:lnTo>
                      <a:lnTo>
                        <a:pt x="95" y="38"/>
                      </a:lnTo>
                      <a:lnTo>
                        <a:pt x="93" y="40"/>
                      </a:lnTo>
                      <a:lnTo>
                        <a:pt x="79" y="42"/>
                      </a:lnTo>
                      <a:lnTo>
                        <a:pt x="75" y="44"/>
                      </a:lnTo>
                      <a:lnTo>
                        <a:pt x="73" y="44"/>
                      </a:lnTo>
                      <a:lnTo>
                        <a:pt x="65" y="46"/>
                      </a:lnTo>
                      <a:lnTo>
                        <a:pt x="52" y="44"/>
                      </a:lnTo>
                      <a:lnTo>
                        <a:pt x="42" y="40"/>
                      </a:lnTo>
                      <a:lnTo>
                        <a:pt x="36" y="38"/>
                      </a:lnTo>
                      <a:lnTo>
                        <a:pt x="26" y="36"/>
                      </a:lnTo>
                      <a:lnTo>
                        <a:pt x="22" y="36"/>
                      </a:lnTo>
                      <a:lnTo>
                        <a:pt x="22" y="38"/>
                      </a:lnTo>
                      <a:lnTo>
                        <a:pt x="10" y="38"/>
                      </a:lnTo>
                      <a:lnTo>
                        <a:pt x="8" y="38"/>
                      </a:lnTo>
                      <a:lnTo>
                        <a:pt x="4" y="36"/>
                      </a:lnTo>
                      <a:lnTo>
                        <a:pt x="0" y="32"/>
                      </a:lnTo>
                      <a:lnTo>
                        <a:pt x="0" y="28"/>
                      </a:lnTo>
                      <a:lnTo>
                        <a:pt x="6" y="28"/>
                      </a:lnTo>
                      <a:lnTo>
                        <a:pt x="18" y="28"/>
                      </a:lnTo>
                      <a:lnTo>
                        <a:pt x="24" y="28"/>
                      </a:lnTo>
                      <a:lnTo>
                        <a:pt x="32" y="24"/>
                      </a:lnTo>
                      <a:lnTo>
                        <a:pt x="46" y="24"/>
                      </a:lnTo>
                      <a:lnTo>
                        <a:pt x="44" y="20"/>
                      </a:lnTo>
                      <a:lnTo>
                        <a:pt x="46" y="14"/>
                      </a:lnTo>
                      <a:lnTo>
                        <a:pt x="50" y="12"/>
                      </a:lnTo>
                      <a:lnTo>
                        <a:pt x="54" y="8"/>
                      </a:lnTo>
                      <a:lnTo>
                        <a:pt x="58" y="6"/>
                      </a:lnTo>
                      <a:lnTo>
                        <a:pt x="56" y="6"/>
                      </a:lnTo>
                      <a:lnTo>
                        <a:pt x="65"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5" name="Freeform 187">
                  <a:extLst>
                    <a:ext uri="{FF2B5EF4-FFF2-40B4-BE49-F238E27FC236}">
                      <a16:creationId xmlns:a16="http://schemas.microsoft.com/office/drawing/2014/main" id="{56B6EDAF-4963-4A6C-8B97-8E6F30319B09}"/>
                    </a:ext>
                  </a:extLst>
                </p:cNvPr>
                <p:cNvSpPr>
                  <a:spLocks/>
                </p:cNvSpPr>
                <p:nvPr/>
              </p:nvSpPr>
              <p:spPr bwMode="ltGray">
                <a:xfrm>
                  <a:off x="2777" y="1280"/>
                  <a:ext cx="185" cy="162"/>
                </a:xfrm>
                <a:custGeom>
                  <a:avLst/>
                  <a:gdLst/>
                  <a:ahLst/>
                  <a:cxnLst>
                    <a:cxn ang="0">
                      <a:pos x="12" y="52"/>
                    </a:cxn>
                    <a:cxn ang="0">
                      <a:pos x="0" y="36"/>
                    </a:cxn>
                    <a:cxn ang="0">
                      <a:pos x="8" y="28"/>
                    </a:cxn>
                    <a:cxn ang="0">
                      <a:pos x="4" y="24"/>
                    </a:cxn>
                    <a:cxn ang="0">
                      <a:pos x="4" y="18"/>
                    </a:cxn>
                    <a:cxn ang="0">
                      <a:pos x="20" y="16"/>
                    </a:cxn>
                    <a:cxn ang="0">
                      <a:pos x="24" y="14"/>
                    </a:cxn>
                    <a:cxn ang="0">
                      <a:pos x="32" y="18"/>
                    </a:cxn>
                    <a:cxn ang="0">
                      <a:pos x="36" y="14"/>
                    </a:cxn>
                    <a:cxn ang="0">
                      <a:pos x="46" y="10"/>
                    </a:cxn>
                    <a:cxn ang="0">
                      <a:pos x="52" y="2"/>
                    </a:cxn>
                    <a:cxn ang="0">
                      <a:pos x="64" y="0"/>
                    </a:cxn>
                    <a:cxn ang="0">
                      <a:pos x="74" y="2"/>
                    </a:cxn>
                    <a:cxn ang="0">
                      <a:pos x="94" y="8"/>
                    </a:cxn>
                    <a:cxn ang="0">
                      <a:pos x="96" y="16"/>
                    </a:cxn>
                    <a:cxn ang="0">
                      <a:pos x="86" y="28"/>
                    </a:cxn>
                    <a:cxn ang="0">
                      <a:pos x="84" y="38"/>
                    </a:cxn>
                    <a:cxn ang="0">
                      <a:pos x="84" y="48"/>
                    </a:cxn>
                    <a:cxn ang="0">
                      <a:pos x="96" y="58"/>
                    </a:cxn>
                    <a:cxn ang="0">
                      <a:pos x="109" y="64"/>
                    </a:cxn>
                    <a:cxn ang="0">
                      <a:pos x="119" y="72"/>
                    </a:cxn>
                    <a:cxn ang="0">
                      <a:pos x="125" y="86"/>
                    </a:cxn>
                    <a:cxn ang="0">
                      <a:pos x="135" y="92"/>
                    </a:cxn>
                    <a:cxn ang="0">
                      <a:pos x="139" y="90"/>
                    </a:cxn>
                    <a:cxn ang="0">
                      <a:pos x="145" y="98"/>
                    </a:cxn>
                    <a:cxn ang="0">
                      <a:pos x="161" y="108"/>
                    </a:cxn>
                    <a:cxn ang="0">
                      <a:pos x="179" y="120"/>
                    </a:cxn>
                    <a:cxn ang="0">
                      <a:pos x="179" y="124"/>
                    </a:cxn>
                    <a:cxn ang="0">
                      <a:pos x="169" y="122"/>
                    </a:cxn>
                    <a:cxn ang="0">
                      <a:pos x="159" y="118"/>
                    </a:cxn>
                    <a:cxn ang="0">
                      <a:pos x="153" y="124"/>
                    </a:cxn>
                    <a:cxn ang="0">
                      <a:pos x="155" y="128"/>
                    </a:cxn>
                    <a:cxn ang="0">
                      <a:pos x="161" y="136"/>
                    </a:cxn>
                    <a:cxn ang="0">
                      <a:pos x="163" y="140"/>
                    </a:cxn>
                    <a:cxn ang="0">
                      <a:pos x="161" y="146"/>
                    </a:cxn>
                    <a:cxn ang="0">
                      <a:pos x="155" y="152"/>
                    </a:cxn>
                    <a:cxn ang="0">
                      <a:pos x="151" y="158"/>
                    </a:cxn>
                    <a:cxn ang="0">
                      <a:pos x="141" y="162"/>
                    </a:cxn>
                    <a:cxn ang="0">
                      <a:pos x="145" y="152"/>
                    </a:cxn>
                    <a:cxn ang="0">
                      <a:pos x="147" y="142"/>
                    </a:cxn>
                    <a:cxn ang="0">
                      <a:pos x="145" y="132"/>
                    </a:cxn>
                    <a:cxn ang="0">
                      <a:pos x="135" y="124"/>
                    </a:cxn>
                    <a:cxn ang="0">
                      <a:pos x="119" y="112"/>
                    </a:cxn>
                    <a:cxn ang="0">
                      <a:pos x="84" y="92"/>
                    </a:cxn>
                    <a:cxn ang="0">
                      <a:pos x="64" y="74"/>
                    </a:cxn>
                    <a:cxn ang="0">
                      <a:pos x="52" y="50"/>
                    </a:cxn>
                    <a:cxn ang="0">
                      <a:pos x="36" y="44"/>
                    </a:cxn>
                    <a:cxn ang="0">
                      <a:pos x="28" y="50"/>
                    </a:cxn>
                    <a:cxn ang="0">
                      <a:pos x="20" y="56"/>
                    </a:cxn>
                  </a:cxnLst>
                  <a:rect l="0" t="0" r="r" b="b"/>
                  <a:pathLst>
                    <a:path w="185" h="162">
                      <a:moveTo>
                        <a:pt x="18" y="56"/>
                      </a:moveTo>
                      <a:lnTo>
                        <a:pt x="12" y="52"/>
                      </a:lnTo>
                      <a:lnTo>
                        <a:pt x="8" y="46"/>
                      </a:lnTo>
                      <a:lnTo>
                        <a:pt x="0" y="36"/>
                      </a:lnTo>
                      <a:lnTo>
                        <a:pt x="8" y="30"/>
                      </a:lnTo>
                      <a:lnTo>
                        <a:pt x="8" y="28"/>
                      </a:lnTo>
                      <a:lnTo>
                        <a:pt x="6" y="26"/>
                      </a:lnTo>
                      <a:lnTo>
                        <a:pt x="4" y="24"/>
                      </a:lnTo>
                      <a:lnTo>
                        <a:pt x="4" y="22"/>
                      </a:lnTo>
                      <a:lnTo>
                        <a:pt x="4" y="18"/>
                      </a:lnTo>
                      <a:lnTo>
                        <a:pt x="18" y="18"/>
                      </a:lnTo>
                      <a:lnTo>
                        <a:pt x="20" y="16"/>
                      </a:lnTo>
                      <a:lnTo>
                        <a:pt x="22" y="14"/>
                      </a:lnTo>
                      <a:lnTo>
                        <a:pt x="24" y="14"/>
                      </a:lnTo>
                      <a:lnTo>
                        <a:pt x="28" y="16"/>
                      </a:lnTo>
                      <a:lnTo>
                        <a:pt x="32" y="18"/>
                      </a:lnTo>
                      <a:lnTo>
                        <a:pt x="36" y="18"/>
                      </a:lnTo>
                      <a:lnTo>
                        <a:pt x="36" y="14"/>
                      </a:lnTo>
                      <a:lnTo>
                        <a:pt x="40" y="12"/>
                      </a:lnTo>
                      <a:lnTo>
                        <a:pt x="46" y="10"/>
                      </a:lnTo>
                      <a:lnTo>
                        <a:pt x="52" y="8"/>
                      </a:lnTo>
                      <a:lnTo>
                        <a:pt x="52" y="2"/>
                      </a:lnTo>
                      <a:lnTo>
                        <a:pt x="64" y="2"/>
                      </a:lnTo>
                      <a:lnTo>
                        <a:pt x="64" y="0"/>
                      </a:lnTo>
                      <a:lnTo>
                        <a:pt x="68" y="0"/>
                      </a:lnTo>
                      <a:lnTo>
                        <a:pt x="74" y="2"/>
                      </a:lnTo>
                      <a:lnTo>
                        <a:pt x="80" y="2"/>
                      </a:lnTo>
                      <a:lnTo>
                        <a:pt x="94" y="8"/>
                      </a:lnTo>
                      <a:lnTo>
                        <a:pt x="96" y="8"/>
                      </a:lnTo>
                      <a:lnTo>
                        <a:pt x="96" y="16"/>
                      </a:lnTo>
                      <a:lnTo>
                        <a:pt x="88" y="24"/>
                      </a:lnTo>
                      <a:lnTo>
                        <a:pt x="86" y="28"/>
                      </a:lnTo>
                      <a:lnTo>
                        <a:pt x="86" y="32"/>
                      </a:lnTo>
                      <a:lnTo>
                        <a:pt x="84" y="38"/>
                      </a:lnTo>
                      <a:lnTo>
                        <a:pt x="84" y="44"/>
                      </a:lnTo>
                      <a:lnTo>
                        <a:pt x="84" y="48"/>
                      </a:lnTo>
                      <a:lnTo>
                        <a:pt x="88" y="52"/>
                      </a:lnTo>
                      <a:lnTo>
                        <a:pt x="96" y="58"/>
                      </a:lnTo>
                      <a:lnTo>
                        <a:pt x="107" y="62"/>
                      </a:lnTo>
                      <a:lnTo>
                        <a:pt x="109" y="64"/>
                      </a:lnTo>
                      <a:lnTo>
                        <a:pt x="115" y="68"/>
                      </a:lnTo>
                      <a:lnTo>
                        <a:pt x="119" y="72"/>
                      </a:lnTo>
                      <a:lnTo>
                        <a:pt x="121" y="80"/>
                      </a:lnTo>
                      <a:lnTo>
                        <a:pt x="125" y="86"/>
                      </a:lnTo>
                      <a:lnTo>
                        <a:pt x="131" y="90"/>
                      </a:lnTo>
                      <a:lnTo>
                        <a:pt x="135" y="92"/>
                      </a:lnTo>
                      <a:lnTo>
                        <a:pt x="137" y="92"/>
                      </a:lnTo>
                      <a:lnTo>
                        <a:pt x="139" y="90"/>
                      </a:lnTo>
                      <a:lnTo>
                        <a:pt x="141" y="94"/>
                      </a:lnTo>
                      <a:lnTo>
                        <a:pt x="145" y="98"/>
                      </a:lnTo>
                      <a:lnTo>
                        <a:pt x="149" y="102"/>
                      </a:lnTo>
                      <a:lnTo>
                        <a:pt x="161" y="108"/>
                      </a:lnTo>
                      <a:lnTo>
                        <a:pt x="173" y="114"/>
                      </a:lnTo>
                      <a:lnTo>
                        <a:pt x="179" y="120"/>
                      </a:lnTo>
                      <a:lnTo>
                        <a:pt x="185" y="124"/>
                      </a:lnTo>
                      <a:lnTo>
                        <a:pt x="179" y="124"/>
                      </a:lnTo>
                      <a:lnTo>
                        <a:pt x="173" y="124"/>
                      </a:lnTo>
                      <a:lnTo>
                        <a:pt x="169" y="122"/>
                      </a:lnTo>
                      <a:lnTo>
                        <a:pt x="163" y="118"/>
                      </a:lnTo>
                      <a:lnTo>
                        <a:pt x="159" y="118"/>
                      </a:lnTo>
                      <a:lnTo>
                        <a:pt x="153" y="120"/>
                      </a:lnTo>
                      <a:lnTo>
                        <a:pt x="153" y="124"/>
                      </a:lnTo>
                      <a:lnTo>
                        <a:pt x="153" y="126"/>
                      </a:lnTo>
                      <a:lnTo>
                        <a:pt x="155" y="128"/>
                      </a:lnTo>
                      <a:lnTo>
                        <a:pt x="159" y="132"/>
                      </a:lnTo>
                      <a:lnTo>
                        <a:pt x="161" y="136"/>
                      </a:lnTo>
                      <a:lnTo>
                        <a:pt x="163" y="138"/>
                      </a:lnTo>
                      <a:lnTo>
                        <a:pt x="163" y="140"/>
                      </a:lnTo>
                      <a:lnTo>
                        <a:pt x="163" y="144"/>
                      </a:lnTo>
                      <a:lnTo>
                        <a:pt x="161" y="146"/>
                      </a:lnTo>
                      <a:lnTo>
                        <a:pt x="155" y="144"/>
                      </a:lnTo>
                      <a:lnTo>
                        <a:pt x="155" y="152"/>
                      </a:lnTo>
                      <a:lnTo>
                        <a:pt x="155" y="154"/>
                      </a:lnTo>
                      <a:lnTo>
                        <a:pt x="151" y="158"/>
                      </a:lnTo>
                      <a:lnTo>
                        <a:pt x="147" y="162"/>
                      </a:lnTo>
                      <a:lnTo>
                        <a:pt x="141" y="162"/>
                      </a:lnTo>
                      <a:lnTo>
                        <a:pt x="141" y="156"/>
                      </a:lnTo>
                      <a:lnTo>
                        <a:pt x="145" y="152"/>
                      </a:lnTo>
                      <a:lnTo>
                        <a:pt x="147" y="148"/>
                      </a:lnTo>
                      <a:lnTo>
                        <a:pt x="147" y="142"/>
                      </a:lnTo>
                      <a:lnTo>
                        <a:pt x="147" y="136"/>
                      </a:lnTo>
                      <a:lnTo>
                        <a:pt x="145" y="132"/>
                      </a:lnTo>
                      <a:lnTo>
                        <a:pt x="141" y="126"/>
                      </a:lnTo>
                      <a:lnTo>
                        <a:pt x="135" y="124"/>
                      </a:lnTo>
                      <a:lnTo>
                        <a:pt x="129" y="120"/>
                      </a:lnTo>
                      <a:lnTo>
                        <a:pt x="119" y="112"/>
                      </a:lnTo>
                      <a:lnTo>
                        <a:pt x="107" y="104"/>
                      </a:lnTo>
                      <a:lnTo>
                        <a:pt x="84" y="92"/>
                      </a:lnTo>
                      <a:lnTo>
                        <a:pt x="74" y="84"/>
                      </a:lnTo>
                      <a:lnTo>
                        <a:pt x="64" y="74"/>
                      </a:lnTo>
                      <a:lnTo>
                        <a:pt x="56" y="64"/>
                      </a:lnTo>
                      <a:lnTo>
                        <a:pt x="52" y="50"/>
                      </a:lnTo>
                      <a:lnTo>
                        <a:pt x="42" y="48"/>
                      </a:lnTo>
                      <a:lnTo>
                        <a:pt x="36" y="44"/>
                      </a:lnTo>
                      <a:lnTo>
                        <a:pt x="30" y="46"/>
                      </a:lnTo>
                      <a:lnTo>
                        <a:pt x="28" y="50"/>
                      </a:lnTo>
                      <a:lnTo>
                        <a:pt x="24" y="54"/>
                      </a:lnTo>
                      <a:lnTo>
                        <a:pt x="20" y="56"/>
                      </a:lnTo>
                      <a:lnTo>
                        <a:pt x="18"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6" name="Freeform 188">
                  <a:extLst>
                    <a:ext uri="{FF2B5EF4-FFF2-40B4-BE49-F238E27FC236}">
                      <a16:creationId xmlns:a16="http://schemas.microsoft.com/office/drawing/2014/main" id="{38165322-5761-4389-9C44-D48D9CB0F4FF}"/>
                    </a:ext>
                  </a:extLst>
                </p:cNvPr>
                <p:cNvSpPr>
                  <a:spLocks/>
                </p:cNvSpPr>
                <p:nvPr/>
              </p:nvSpPr>
              <p:spPr bwMode="ltGray">
                <a:xfrm>
                  <a:off x="2877" y="1140"/>
                  <a:ext cx="141" cy="100"/>
                </a:xfrm>
                <a:custGeom>
                  <a:avLst/>
                  <a:gdLst/>
                  <a:ahLst/>
                  <a:cxnLst>
                    <a:cxn ang="0">
                      <a:pos x="121" y="100"/>
                    </a:cxn>
                    <a:cxn ang="0">
                      <a:pos x="117" y="100"/>
                    </a:cxn>
                    <a:cxn ang="0">
                      <a:pos x="111" y="100"/>
                    </a:cxn>
                    <a:cxn ang="0">
                      <a:pos x="101" y="98"/>
                    </a:cxn>
                    <a:cxn ang="0">
                      <a:pos x="91" y="100"/>
                    </a:cxn>
                    <a:cxn ang="0">
                      <a:pos x="85" y="100"/>
                    </a:cxn>
                    <a:cxn ang="0">
                      <a:pos x="83" y="100"/>
                    </a:cxn>
                    <a:cxn ang="0">
                      <a:pos x="81" y="96"/>
                    </a:cxn>
                    <a:cxn ang="0">
                      <a:pos x="75" y="96"/>
                    </a:cxn>
                    <a:cxn ang="0">
                      <a:pos x="71" y="96"/>
                    </a:cxn>
                    <a:cxn ang="0">
                      <a:pos x="69" y="96"/>
                    </a:cxn>
                    <a:cxn ang="0">
                      <a:pos x="67" y="94"/>
                    </a:cxn>
                    <a:cxn ang="0">
                      <a:pos x="65" y="88"/>
                    </a:cxn>
                    <a:cxn ang="0">
                      <a:pos x="61" y="86"/>
                    </a:cxn>
                    <a:cxn ang="0">
                      <a:pos x="55" y="84"/>
                    </a:cxn>
                    <a:cxn ang="0">
                      <a:pos x="47" y="82"/>
                    </a:cxn>
                    <a:cxn ang="0">
                      <a:pos x="43" y="78"/>
                    </a:cxn>
                    <a:cxn ang="0">
                      <a:pos x="41" y="82"/>
                    </a:cxn>
                    <a:cxn ang="0">
                      <a:pos x="37" y="82"/>
                    </a:cxn>
                    <a:cxn ang="0">
                      <a:pos x="35" y="82"/>
                    </a:cxn>
                    <a:cxn ang="0">
                      <a:pos x="35" y="78"/>
                    </a:cxn>
                    <a:cxn ang="0">
                      <a:pos x="13" y="72"/>
                    </a:cxn>
                    <a:cxn ang="0">
                      <a:pos x="13" y="62"/>
                    </a:cxn>
                    <a:cxn ang="0">
                      <a:pos x="7" y="48"/>
                    </a:cxn>
                    <a:cxn ang="0">
                      <a:pos x="0" y="36"/>
                    </a:cxn>
                    <a:cxn ang="0">
                      <a:pos x="0" y="18"/>
                    </a:cxn>
                    <a:cxn ang="0">
                      <a:pos x="5" y="18"/>
                    </a:cxn>
                    <a:cxn ang="0">
                      <a:pos x="13" y="16"/>
                    </a:cxn>
                    <a:cxn ang="0">
                      <a:pos x="25" y="10"/>
                    </a:cxn>
                    <a:cxn ang="0">
                      <a:pos x="41" y="0"/>
                    </a:cxn>
                    <a:cxn ang="0">
                      <a:pos x="59" y="0"/>
                    </a:cxn>
                    <a:cxn ang="0">
                      <a:pos x="61" y="4"/>
                    </a:cxn>
                    <a:cxn ang="0">
                      <a:pos x="61" y="6"/>
                    </a:cxn>
                    <a:cxn ang="0">
                      <a:pos x="65" y="8"/>
                    </a:cxn>
                    <a:cxn ang="0">
                      <a:pos x="75" y="6"/>
                    </a:cxn>
                    <a:cxn ang="0">
                      <a:pos x="113" y="6"/>
                    </a:cxn>
                    <a:cxn ang="0">
                      <a:pos x="117" y="10"/>
                    </a:cxn>
                    <a:cxn ang="0">
                      <a:pos x="119" y="12"/>
                    </a:cxn>
                    <a:cxn ang="0">
                      <a:pos x="123" y="14"/>
                    </a:cxn>
                    <a:cxn ang="0">
                      <a:pos x="125" y="16"/>
                    </a:cxn>
                    <a:cxn ang="0">
                      <a:pos x="129" y="22"/>
                    </a:cxn>
                    <a:cxn ang="0">
                      <a:pos x="131" y="28"/>
                    </a:cxn>
                    <a:cxn ang="0">
                      <a:pos x="131" y="34"/>
                    </a:cxn>
                    <a:cxn ang="0">
                      <a:pos x="135" y="40"/>
                    </a:cxn>
                    <a:cxn ang="0">
                      <a:pos x="129" y="44"/>
                    </a:cxn>
                    <a:cxn ang="0">
                      <a:pos x="127" y="46"/>
                    </a:cxn>
                    <a:cxn ang="0">
                      <a:pos x="125" y="46"/>
                    </a:cxn>
                    <a:cxn ang="0">
                      <a:pos x="125" y="50"/>
                    </a:cxn>
                    <a:cxn ang="0">
                      <a:pos x="127" y="54"/>
                    </a:cxn>
                    <a:cxn ang="0">
                      <a:pos x="133" y="62"/>
                    </a:cxn>
                    <a:cxn ang="0">
                      <a:pos x="141" y="76"/>
                    </a:cxn>
                    <a:cxn ang="0">
                      <a:pos x="135" y="80"/>
                    </a:cxn>
                    <a:cxn ang="0">
                      <a:pos x="131" y="88"/>
                    </a:cxn>
                    <a:cxn ang="0">
                      <a:pos x="121" y="98"/>
                    </a:cxn>
                    <a:cxn ang="0">
                      <a:pos x="121" y="100"/>
                    </a:cxn>
                  </a:cxnLst>
                  <a:rect l="0" t="0" r="r" b="b"/>
                  <a:pathLst>
                    <a:path w="141" h="100">
                      <a:moveTo>
                        <a:pt x="121" y="100"/>
                      </a:moveTo>
                      <a:lnTo>
                        <a:pt x="117" y="100"/>
                      </a:lnTo>
                      <a:lnTo>
                        <a:pt x="111" y="100"/>
                      </a:lnTo>
                      <a:lnTo>
                        <a:pt x="101" y="98"/>
                      </a:lnTo>
                      <a:lnTo>
                        <a:pt x="91" y="100"/>
                      </a:lnTo>
                      <a:lnTo>
                        <a:pt x="85" y="100"/>
                      </a:lnTo>
                      <a:lnTo>
                        <a:pt x="83" y="100"/>
                      </a:lnTo>
                      <a:lnTo>
                        <a:pt x="81" y="96"/>
                      </a:lnTo>
                      <a:lnTo>
                        <a:pt x="75" y="96"/>
                      </a:lnTo>
                      <a:lnTo>
                        <a:pt x="71" y="96"/>
                      </a:lnTo>
                      <a:lnTo>
                        <a:pt x="69" y="96"/>
                      </a:lnTo>
                      <a:lnTo>
                        <a:pt x="67" y="94"/>
                      </a:lnTo>
                      <a:lnTo>
                        <a:pt x="65" y="88"/>
                      </a:lnTo>
                      <a:lnTo>
                        <a:pt x="61" y="86"/>
                      </a:lnTo>
                      <a:lnTo>
                        <a:pt x="55" y="84"/>
                      </a:lnTo>
                      <a:lnTo>
                        <a:pt x="47" y="82"/>
                      </a:lnTo>
                      <a:lnTo>
                        <a:pt x="43" y="78"/>
                      </a:lnTo>
                      <a:lnTo>
                        <a:pt x="41" y="82"/>
                      </a:lnTo>
                      <a:lnTo>
                        <a:pt x="37" y="82"/>
                      </a:lnTo>
                      <a:lnTo>
                        <a:pt x="35" y="82"/>
                      </a:lnTo>
                      <a:lnTo>
                        <a:pt x="35" y="78"/>
                      </a:lnTo>
                      <a:lnTo>
                        <a:pt x="13" y="72"/>
                      </a:lnTo>
                      <a:lnTo>
                        <a:pt x="13" y="62"/>
                      </a:lnTo>
                      <a:lnTo>
                        <a:pt x="7" y="48"/>
                      </a:lnTo>
                      <a:lnTo>
                        <a:pt x="0" y="36"/>
                      </a:lnTo>
                      <a:lnTo>
                        <a:pt x="0" y="18"/>
                      </a:lnTo>
                      <a:lnTo>
                        <a:pt x="5" y="18"/>
                      </a:lnTo>
                      <a:lnTo>
                        <a:pt x="13" y="16"/>
                      </a:lnTo>
                      <a:lnTo>
                        <a:pt x="25" y="10"/>
                      </a:lnTo>
                      <a:lnTo>
                        <a:pt x="41" y="0"/>
                      </a:lnTo>
                      <a:lnTo>
                        <a:pt x="59" y="0"/>
                      </a:lnTo>
                      <a:lnTo>
                        <a:pt x="61" y="4"/>
                      </a:lnTo>
                      <a:lnTo>
                        <a:pt x="61" y="6"/>
                      </a:lnTo>
                      <a:lnTo>
                        <a:pt x="65" y="8"/>
                      </a:lnTo>
                      <a:lnTo>
                        <a:pt x="75" y="6"/>
                      </a:lnTo>
                      <a:lnTo>
                        <a:pt x="113" y="6"/>
                      </a:lnTo>
                      <a:lnTo>
                        <a:pt x="117" y="10"/>
                      </a:lnTo>
                      <a:lnTo>
                        <a:pt x="119" y="12"/>
                      </a:lnTo>
                      <a:lnTo>
                        <a:pt x="123" y="14"/>
                      </a:lnTo>
                      <a:lnTo>
                        <a:pt x="125" y="16"/>
                      </a:lnTo>
                      <a:lnTo>
                        <a:pt x="129" y="22"/>
                      </a:lnTo>
                      <a:lnTo>
                        <a:pt x="131" y="28"/>
                      </a:lnTo>
                      <a:lnTo>
                        <a:pt x="131" y="34"/>
                      </a:lnTo>
                      <a:lnTo>
                        <a:pt x="135" y="40"/>
                      </a:lnTo>
                      <a:lnTo>
                        <a:pt x="129" y="44"/>
                      </a:lnTo>
                      <a:lnTo>
                        <a:pt x="127" y="46"/>
                      </a:lnTo>
                      <a:lnTo>
                        <a:pt x="125" y="46"/>
                      </a:lnTo>
                      <a:lnTo>
                        <a:pt x="125" y="50"/>
                      </a:lnTo>
                      <a:lnTo>
                        <a:pt x="127" y="54"/>
                      </a:lnTo>
                      <a:lnTo>
                        <a:pt x="133" y="62"/>
                      </a:lnTo>
                      <a:lnTo>
                        <a:pt x="141" y="76"/>
                      </a:lnTo>
                      <a:lnTo>
                        <a:pt x="135" y="80"/>
                      </a:lnTo>
                      <a:lnTo>
                        <a:pt x="131" y="88"/>
                      </a:lnTo>
                      <a:lnTo>
                        <a:pt x="121" y="98"/>
                      </a:lnTo>
                      <a:lnTo>
                        <a:pt x="121" y="10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7" name="Freeform 189">
                  <a:extLst>
                    <a:ext uri="{FF2B5EF4-FFF2-40B4-BE49-F238E27FC236}">
                      <a16:creationId xmlns:a16="http://schemas.microsoft.com/office/drawing/2014/main" id="{0A6CE885-121E-4B90-B3DF-AAD797DF6E82}"/>
                    </a:ext>
                  </a:extLst>
                </p:cNvPr>
                <p:cNvSpPr>
                  <a:spLocks/>
                </p:cNvSpPr>
                <p:nvPr/>
              </p:nvSpPr>
              <p:spPr bwMode="ltGray">
                <a:xfrm>
                  <a:off x="2966" y="1360"/>
                  <a:ext cx="28" cy="52"/>
                </a:xfrm>
                <a:custGeom>
                  <a:avLst/>
                  <a:gdLst/>
                  <a:ahLst/>
                  <a:cxnLst>
                    <a:cxn ang="0">
                      <a:pos x="28" y="30"/>
                    </a:cxn>
                    <a:cxn ang="0">
                      <a:pos x="28" y="38"/>
                    </a:cxn>
                    <a:cxn ang="0">
                      <a:pos x="24" y="42"/>
                    </a:cxn>
                    <a:cxn ang="0">
                      <a:pos x="20" y="46"/>
                    </a:cxn>
                    <a:cxn ang="0">
                      <a:pos x="16" y="52"/>
                    </a:cxn>
                    <a:cxn ang="0">
                      <a:pos x="12" y="46"/>
                    </a:cxn>
                    <a:cxn ang="0">
                      <a:pos x="8" y="42"/>
                    </a:cxn>
                    <a:cxn ang="0">
                      <a:pos x="6" y="26"/>
                    </a:cxn>
                    <a:cxn ang="0">
                      <a:pos x="4" y="16"/>
                    </a:cxn>
                    <a:cxn ang="0">
                      <a:pos x="0" y="8"/>
                    </a:cxn>
                    <a:cxn ang="0">
                      <a:pos x="2" y="6"/>
                    </a:cxn>
                    <a:cxn ang="0">
                      <a:pos x="2" y="2"/>
                    </a:cxn>
                    <a:cxn ang="0">
                      <a:pos x="2" y="0"/>
                    </a:cxn>
                    <a:cxn ang="0">
                      <a:pos x="6" y="0"/>
                    </a:cxn>
                    <a:cxn ang="0">
                      <a:pos x="10" y="0"/>
                    </a:cxn>
                    <a:cxn ang="0">
                      <a:pos x="12" y="2"/>
                    </a:cxn>
                    <a:cxn ang="0">
                      <a:pos x="18" y="8"/>
                    </a:cxn>
                    <a:cxn ang="0">
                      <a:pos x="18" y="16"/>
                    </a:cxn>
                    <a:cxn ang="0">
                      <a:pos x="18" y="22"/>
                    </a:cxn>
                    <a:cxn ang="0">
                      <a:pos x="22" y="28"/>
                    </a:cxn>
                    <a:cxn ang="0">
                      <a:pos x="26" y="28"/>
                    </a:cxn>
                    <a:cxn ang="0">
                      <a:pos x="28" y="30"/>
                    </a:cxn>
                  </a:cxnLst>
                  <a:rect l="0" t="0" r="r" b="b"/>
                  <a:pathLst>
                    <a:path w="28" h="52">
                      <a:moveTo>
                        <a:pt x="28" y="30"/>
                      </a:moveTo>
                      <a:lnTo>
                        <a:pt x="28" y="38"/>
                      </a:lnTo>
                      <a:lnTo>
                        <a:pt x="24" y="42"/>
                      </a:lnTo>
                      <a:lnTo>
                        <a:pt x="20" y="46"/>
                      </a:lnTo>
                      <a:lnTo>
                        <a:pt x="16" y="52"/>
                      </a:lnTo>
                      <a:lnTo>
                        <a:pt x="12" y="46"/>
                      </a:lnTo>
                      <a:lnTo>
                        <a:pt x="8" y="42"/>
                      </a:lnTo>
                      <a:lnTo>
                        <a:pt x="6" y="26"/>
                      </a:lnTo>
                      <a:lnTo>
                        <a:pt x="4" y="16"/>
                      </a:lnTo>
                      <a:lnTo>
                        <a:pt x="0" y="8"/>
                      </a:lnTo>
                      <a:lnTo>
                        <a:pt x="2" y="6"/>
                      </a:lnTo>
                      <a:lnTo>
                        <a:pt x="2" y="2"/>
                      </a:lnTo>
                      <a:lnTo>
                        <a:pt x="2" y="0"/>
                      </a:lnTo>
                      <a:lnTo>
                        <a:pt x="6" y="0"/>
                      </a:lnTo>
                      <a:lnTo>
                        <a:pt x="10" y="0"/>
                      </a:lnTo>
                      <a:lnTo>
                        <a:pt x="12" y="2"/>
                      </a:lnTo>
                      <a:lnTo>
                        <a:pt x="18" y="8"/>
                      </a:lnTo>
                      <a:lnTo>
                        <a:pt x="18" y="16"/>
                      </a:lnTo>
                      <a:lnTo>
                        <a:pt x="18" y="22"/>
                      </a:lnTo>
                      <a:lnTo>
                        <a:pt x="22" y="28"/>
                      </a:lnTo>
                      <a:lnTo>
                        <a:pt x="26" y="28"/>
                      </a:lnTo>
                      <a:lnTo>
                        <a:pt x="28" y="3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8" name="Freeform 190">
                  <a:extLst>
                    <a:ext uri="{FF2B5EF4-FFF2-40B4-BE49-F238E27FC236}">
                      <a16:creationId xmlns:a16="http://schemas.microsoft.com/office/drawing/2014/main" id="{B932D25C-0118-454C-9C3B-6D0850B6D6A0}"/>
                    </a:ext>
                  </a:extLst>
                </p:cNvPr>
                <p:cNvSpPr>
                  <a:spLocks/>
                </p:cNvSpPr>
                <p:nvPr/>
              </p:nvSpPr>
              <p:spPr bwMode="ltGray">
                <a:xfrm>
                  <a:off x="2982" y="1376"/>
                  <a:ext cx="94" cy="98"/>
                </a:xfrm>
                <a:custGeom>
                  <a:avLst/>
                  <a:gdLst/>
                  <a:ahLst/>
                  <a:cxnLst>
                    <a:cxn ang="0">
                      <a:pos x="20" y="12"/>
                    </a:cxn>
                    <a:cxn ang="0">
                      <a:pos x="36" y="8"/>
                    </a:cxn>
                    <a:cxn ang="0">
                      <a:pos x="38" y="2"/>
                    </a:cxn>
                    <a:cxn ang="0">
                      <a:pos x="42" y="4"/>
                    </a:cxn>
                    <a:cxn ang="0">
                      <a:pos x="54" y="2"/>
                    </a:cxn>
                    <a:cxn ang="0">
                      <a:pos x="64" y="2"/>
                    </a:cxn>
                    <a:cxn ang="0">
                      <a:pos x="70" y="6"/>
                    </a:cxn>
                    <a:cxn ang="0">
                      <a:pos x="78" y="6"/>
                    </a:cxn>
                    <a:cxn ang="0">
                      <a:pos x="84" y="4"/>
                    </a:cxn>
                    <a:cxn ang="0">
                      <a:pos x="88" y="0"/>
                    </a:cxn>
                    <a:cxn ang="0">
                      <a:pos x="90" y="4"/>
                    </a:cxn>
                    <a:cxn ang="0">
                      <a:pos x="94" y="16"/>
                    </a:cxn>
                    <a:cxn ang="0">
                      <a:pos x="60" y="20"/>
                    </a:cxn>
                    <a:cxn ang="0">
                      <a:pos x="58" y="24"/>
                    </a:cxn>
                    <a:cxn ang="0">
                      <a:pos x="56" y="28"/>
                    </a:cxn>
                    <a:cxn ang="0">
                      <a:pos x="46" y="26"/>
                    </a:cxn>
                    <a:cxn ang="0">
                      <a:pos x="38" y="22"/>
                    </a:cxn>
                    <a:cxn ang="0">
                      <a:pos x="40" y="28"/>
                    </a:cxn>
                    <a:cxn ang="0">
                      <a:pos x="44" y="38"/>
                    </a:cxn>
                    <a:cxn ang="0">
                      <a:pos x="54" y="48"/>
                    </a:cxn>
                    <a:cxn ang="0">
                      <a:pos x="70" y="60"/>
                    </a:cxn>
                    <a:cxn ang="0">
                      <a:pos x="66" y="64"/>
                    </a:cxn>
                    <a:cxn ang="0">
                      <a:pos x="60" y="68"/>
                    </a:cxn>
                    <a:cxn ang="0">
                      <a:pos x="52" y="64"/>
                    </a:cxn>
                    <a:cxn ang="0">
                      <a:pos x="58" y="74"/>
                    </a:cxn>
                    <a:cxn ang="0">
                      <a:pos x="46" y="74"/>
                    </a:cxn>
                    <a:cxn ang="0">
                      <a:pos x="50" y="84"/>
                    </a:cxn>
                    <a:cxn ang="0">
                      <a:pos x="54" y="98"/>
                    </a:cxn>
                    <a:cxn ang="0">
                      <a:pos x="42" y="90"/>
                    </a:cxn>
                    <a:cxn ang="0">
                      <a:pos x="38" y="84"/>
                    </a:cxn>
                    <a:cxn ang="0">
                      <a:pos x="30" y="82"/>
                    </a:cxn>
                    <a:cxn ang="0">
                      <a:pos x="24" y="78"/>
                    </a:cxn>
                    <a:cxn ang="0">
                      <a:pos x="18" y="58"/>
                    </a:cxn>
                    <a:cxn ang="0">
                      <a:pos x="12" y="46"/>
                    </a:cxn>
                    <a:cxn ang="0">
                      <a:pos x="4" y="30"/>
                    </a:cxn>
                    <a:cxn ang="0">
                      <a:pos x="12" y="22"/>
                    </a:cxn>
                  </a:cxnLst>
                  <a:rect l="0" t="0" r="r" b="b"/>
                  <a:pathLst>
                    <a:path w="94" h="98">
                      <a:moveTo>
                        <a:pt x="12" y="14"/>
                      </a:moveTo>
                      <a:lnTo>
                        <a:pt x="20" y="12"/>
                      </a:lnTo>
                      <a:lnTo>
                        <a:pt x="30" y="10"/>
                      </a:lnTo>
                      <a:lnTo>
                        <a:pt x="36" y="8"/>
                      </a:lnTo>
                      <a:lnTo>
                        <a:pt x="38" y="6"/>
                      </a:lnTo>
                      <a:lnTo>
                        <a:pt x="38" y="2"/>
                      </a:lnTo>
                      <a:lnTo>
                        <a:pt x="38" y="4"/>
                      </a:lnTo>
                      <a:lnTo>
                        <a:pt x="42" y="4"/>
                      </a:lnTo>
                      <a:lnTo>
                        <a:pt x="48" y="4"/>
                      </a:lnTo>
                      <a:lnTo>
                        <a:pt x="54" y="2"/>
                      </a:lnTo>
                      <a:lnTo>
                        <a:pt x="60" y="0"/>
                      </a:lnTo>
                      <a:lnTo>
                        <a:pt x="64" y="2"/>
                      </a:lnTo>
                      <a:lnTo>
                        <a:pt x="66" y="4"/>
                      </a:lnTo>
                      <a:lnTo>
                        <a:pt x="70" y="6"/>
                      </a:lnTo>
                      <a:lnTo>
                        <a:pt x="76" y="6"/>
                      </a:lnTo>
                      <a:lnTo>
                        <a:pt x="78" y="6"/>
                      </a:lnTo>
                      <a:lnTo>
                        <a:pt x="80" y="4"/>
                      </a:lnTo>
                      <a:lnTo>
                        <a:pt x="84" y="4"/>
                      </a:lnTo>
                      <a:lnTo>
                        <a:pt x="86" y="0"/>
                      </a:lnTo>
                      <a:lnTo>
                        <a:pt x="88" y="0"/>
                      </a:lnTo>
                      <a:lnTo>
                        <a:pt x="90" y="2"/>
                      </a:lnTo>
                      <a:lnTo>
                        <a:pt x="90" y="4"/>
                      </a:lnTo>
                      <a:lnTo>
                        <a:pt x="94" y="6"/>
                      </a:lnTo>
                      <a:lnTo>
                        <a:pt x="94" y="16"/>
                      </a:lnTo>
                      <a:lnTo>
                        <a:pt x="58" y="16"/>
                      </a:lnTo>
                      <a:lnTo>
                        <a:pt x="60" y="20"/>
                      </a:lnTo>
                      <a:lnTo>
                        <a:pt x="62" y="24"/>
                      </a:lnTo>
                      <a:lnTo>
                        <a:pt x="58" y="24"/>
                      </a:lnTo>
                      <a:lnTo>
                        <a:pt x="56" y="26"/>
                      </a:lnTo>
                      <a:lnTo>
                        <a:pt x="56" y="28"/>
                      </a:lnTo>
                      <a:lnTo>
                        <a:pt x="50" y="28"/>
                      </a:lnTo>
                      <a:lnTo>
                        <a:pt x="46" y="26"/>
                      </a:lnTo>
                      <a:lnTo>
                        <a:pt x="40" y="20"/>
                      </a:lnTo>
                      <a:lnTo>
                        <a:pt x="38" y="22"/>
                      </a:lnTo>
                      <a:lnTo>
                        <a:pt x="38" y="24"/>
                      </a:lnTo>
                      <a:lnTo>
                        <a:pt x="40" y="28"/>
                      </a:lnTo>
                      <a:lnTo>
                        <a:pt x="40" y="32"/>
                      </a:lnTo>
                      <a:lnTo>
                        <a:pt x="44" y="38"/>
                      </a:lnTo>
                      <a:lnTo>
                        <a:pt x="48" y="44"/>
                      </a:lnTo>
                      <a:lnTo>
                        <a:pt x="54" y="48"/>
                      </a:lnTo>
                      <a:lnTo>
                        <a:pt x="66" y="56"/>
                      </a:lnTo>
                      <a:lnTo>
                        <a:pt x="70" y="60"/>
                      </a:lnTo>
                      <a:lnTo>
                        <a:pt x="74" y="64"/>
                      </a:lnTo>
                      <a:lnTo>
                        <a:pt x="66" y="64"/>
                      </a:lnTo>
                      <a:lnTo>
                        <a:pt x="64" y="68"/>
                      </a:lnTo>
                      <a:lnTo>
                        <a:pt x="60" y="68"/>
                      </a:lnTo>
                      <a:lnTo>
                        <a:pt x="56" y="66"/>
                      </a:lnTo>
                      <a:lnTo>
                        <a:pt x="52" y="64"/>
                      </a:lnTo>
                      <a:lnTo>
                        <a:pt x="54" y="70"/>
                      </a:lnTo>
                      <a:lnTo>
                        <a:pt x="58" y="74"/>
                      </a:lnTo>
                      <a:lnTo>
                        <a:pt x="52" y="76"/>
                      </a:lnTo>
                      <a:lnTo>
                        <a:pt x="46" y="74"/>
                      </a:lnTo>
                      <a:lnTo>
                        <a:pt x="48" y="82"/>
                      </a:lnTo>
                      <a:lnTo>
                        <a:pt x="50" y="84"/>
                      </a:lnTo>
                      <a:lnTo>
                        <a:pt x="52" y="90"/>
                      </a:lnTo>
                      <a:lnTo>
                        <a:pt x="54" y="98"/>
                      </a:lnTo>
                      <a:lnTo>
                        <a:pt x="48" y="92"/>
                      </a:lnTo>
                      <a:lnTo>
                        <a:pt x="42" y="90"/>
                      </a:lnTo>
                      <a:lnTo>
                        <a:pt x="38" y="88"/>
                      </a:lnTo>
                      <a:lnTo>
                        <a:pt x="38" y="84"/>
                      </a:lnTo>
                      <a:lnTo>
                        <a:pt x="34" y="84"/>
                      </a:lnTo>
                      <a:lnTo>
                        <a:pt x="30" y="82"/>
                      </a:lnTo>
                      <a:lnTo>
                        <a:pt x="26" y="82"/>
                      </a:lnTo>
                      <a:lnTo>
                        <a:pt x="24" y="78"/>
                      </a:lnTo>
                      <a:lnTo>
                        <a:pt x="20" y="68"/>
                      </a:lnTo>
                      <a:lnTo>
                        <a:pt x="18" y="58"/>
                      </a:lnTo>
                      <a:lnTo>
                        <a:pt x="14" y="48"/>
                      </a:lnTo>
                      <a:lnTo>
                        <a:pt x="12" y="46"/>
                      </a:lnTo>
                      <a:lnTo>
                        <a:pt x="0" y="36"/>
                      </a:lnTo>
                      <a:lnTo>
                        <a:pt x="4" y="30"/>
                      </a:lnTo>
                      <a:lnTo>
                        <a:pt x="8" y="26"/>
                      </a:lnTo>
                      <a:lnTo>
                        <a:pt x="12" y="22"/>
                      </a:lnTo>
                      <a:lnTo>
                        <a:pt x="12"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59" name="Freeform 191">
                  <a:extLst>
                    <a:ext uri="{FF2B5EF4-FFF2-40B4-BE49-F238E27FC236}">
                      <a16:creationId xmlns:a16="http://schemas.microsoft.com/office/drawing/2014/main" id="{E0138347-CE8E-4CDE-A9B5-9AC807E01789}"/>
                    </a:ext>
                  </a:extLst>
                </p:cNvPr>
                <p:cNvSpPr>
                  <a:spLocks/>
                </p:cNvSpPr>
                <p:nvPr/>
              </p:nvSpPr>
              <p:spPr bwMode="ltGray">
                <a:xfrm>
                  <a:off x="2920" y="1228"/>
                  <a:ext cx="78" cy="40"/>
                </a:xfrm>
                <a:custGeom>
                  <a:avLst/>
                  <a:gdLst/>
                  <a:ahLst/>
                  <a:cxnLst>
                    <a:cxn ang="0">
                      <a:pos x="22" y="0"/>
                    </a:cxn>
                    <a:cxn ang="0">
                      <a:pos x="24" y="6"/>
                    </a:cxn>
                    <a:cxn ang="0">
                      <a:pos x="26" y="8"/>
                    </a:cxn>
                    <a:cxn ang="0">
                      <a:pos x="28" y="8"/>
                    </a:cxn>
                    <a:cxn ang="0">
                      <a:pos x="32" y="8"/>
                    </a:cxn>
                    <a:cxn ang="0">
                      <a:pos x="38" y="8"/>
                    </a:cxn>
                    <a:cxn ang="0">
                      <a:pos x="40" y="12"/>
                    </a:cxn>
                    <a:cxn ang="0">
                      <a:pos x="42" y="12"/>
                    </a:cxn>
                    <a:cxn ang="0">
                      <a:pos x="48" y="12"/>
                    </a:cxn>
                    <a:cxn ang="0">
                      <a:pos x="58" y="10"/>
                    </a:cxn>
                    <a:cxn ang="0">
                      <a:pos x="68" y="12"/>
                    </a:cxn>
                    <a:cxn ang="0">
                      <a:pos x="74" y="12"/>
                    </a:cxn>
                    <a:cxn ang="0">
                      <a:pos x="78" y="12"/>
                    </a:cxn>
                    <a:cxn ang="0">
                      <a:pos x="78" y="16"/>
                    </a:cxn>
                    <a:cxn ang="0">
                      <a:pos x="76" y="24"/>
                    </a:cxn>
                    <a:cxn ang="0">
                      <a:pos x="76" y="26"/>
                    </a:cxn>
                    <a:cxn ang="0">
                      <a:pos x="72" y="26"/>
                    </a:cxn>
                    <a:cxn ang="0">
                      <a:pos x="64" y="24"/>
                    </a:cxn>
                    <a:cxn ang="0">
                      <a:pos x="56" y="24"/>
                    </a:cxn>
                    <a:cxn ang="0">
                      <a:pos x="52" y="24"/>
                    </a:cxn>
                    <a:cxn ang="0">
                      <a:pos x="50" y="26"/>
                    </a:cxn>
                    <a:cxn ang="0">
                      <a:pos x="46" y="30"/>
                    </a:cxn>
                    <a:cxn ang="0">
                      <a:pos x="36" y="34"/>
                    </a:cxn>
                    <a:cxn ang="0">
                      <a:pos x="20" y="40"/>
                    </a:cxn>
                    <a:cxn ang="0">
                      <a:pos x="12" y="38"/>
                    </a:cxn>
                    <a:cxn ang="0">
                      <a:pos x="6" y="34"/>
                    </a:cxn>
                    <a:cxn ang="0">
                      <a:pos x="2" y="30"/>
                    </a:cxn>
                    <a:cxn ang="0">
                      <a:pos x="0" y="22"/>
                    </a:cxn>
                    <a:cxn ang="0">
                      <a:pos x="6" y="16"/>
                    </a:cxn>
                    <a:cxn ang="0">
                      <a:pos x="12" y="14"/>
                    </a:cxn>
                    <a:cxn ang="0">
                      <a:pos x="18" y="12"/>
                    </a:cxn>
                    <a:cxn ang="0">
                      <a:pos x="18" y="10"/>
                    </a:cxn>
                    <a:cxn ang="0">
                      <a:pos x="18" y="6"/>
                    </a:cxn>
                    <a:cxn ang="0">
                      <a:pos x="20" y="6"/>
                    </a:cxn>
                    <a:cxn ang="0">
                      <a:pos x="22" y="0"/>
                    </a:cxn>
                  </a:cxnLst>
                  <a:rect l="0" t="0" r="r" b="b"/>
                  <a:pathLst>
                    <a:path w="78" h="40">
                      <a:moveTo>
                        <a:pt x="22" y="0"/>
                      </a:moveTo>
                      <a:lnTo>
                        <a:pt x="24" y="6"/>
                      </a:lnTo>
                      <a:lnTo>
                        <a:pt x="26" y="8"/>
                      </a:lnTo>
                      <a:lnTo>
                        <a:pt x="28" y="8"/>
                      </a:lnTo>
                      <a:lnTo>
                        <a:pt x="32" y="8"/>
                      </a:lnTo>
                      <a:lnTo>
                        <a:pt x="38" y="8"/>
                      </a:lnTo>
                      <a:lnTo>
                        <a:pt x="40" y="12"/>
                      </a:lnTo>
                      <a:lnTo>
                        <a:pt x="42" y="12"/>
                      </a:lnTo>
                      <a:lnTo>
                        <a:pt x="48" y="12"/>
                      </a:lnTo>
                      <a:lnTo>
                        <a:pt x="58" y="10"/>
                      </a:lnTo>
                      <a:lnTo>
                        <a:pt x="68" y="12"/>
                      </a:lnTo>
                      <a:lnTo>
                        <a:pt x="74" y="12"/>
                      </a:lnTo>
                      <a:lnTo>
                        <a:pt x="78" y="12"/>
                      </a:lnTo>
                      <a:lnTo>
                        <a:pt x="78" y="16"/>
                      </a:lnTo>
                      <a:lnTo>
                        <a:pt x="76" y="24"/>
                      </a:lnTo>
                      <a:lnTo>
                        <a:pt x="76" y="26"/>
                      </a:lnTo>
                      <a:lnTo>
                        <a:pt x="72" y="26"/>
                      </a:lnTo>
                      <a:lnTo>
                        <a:pt x="64" y="24"/>
                      </a:lnTo>
                      <a:lnTo>
                        <a:pt x="56" y="24"/>
                      </a:lnTo>
                      <a:lnTo>
                        <a:pt x="52" y="24"/>
                      </a:lnTo>
                      <a:lnTo>
                        <a:pt x="50" y="26"/>
                      </a:lnTo>
                      <a:lnTo>
                        <a:pt x="46" y="30"/>
                      </a:lnTo>
                      <a:lnTo>
                        <a:pt x="36" y="34"/>
                      </a:lnTo>
                      <a:lnTo>
                        <a:pt x="20" y="40"/>
                      </a:lnTo>
                      <a:lnTo>
                        <a:pt x="12" y="38"/>
                      </a:lnTo>
                      <a:lnTo>
                        <a:pt x="6" y="34"/>
                      </a:lnTo>
                      <a:lnTo>
                        <a:pt x="2" y="30"/>
                      </a:lnTo>
                      <a:lnTo>
                        <a:pt x="0" y="22"/>
                      </a:lnTo>
                      <a:lnTo>
                        <a:pt x="6" y="16"/>
                      </a:lnTo>
                      <a:lnTo>
                        <a:pt x="12" y="14"/>
                      </a:lnTo>
                      <a:lnTo>
                        <a:pt x="18" y="12"/>
                      </a:lnTo>
                      <a:lnTo>
                        <a:pt x="18" y="10"/>
                      </a:lnTo>
                      <a:lnTo>
                        <a:pt x="18" y="6"/>
                      </a:lnTo>
                      <a:lnTo>
                        <a:pt x="20" y="6"/>
                      </a:lnTo>
                      <a:lnTo>
                        <a:pt x="2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0" name="Freeform 192">
                  <a:extLst>
                    <a:ext uri="{FF2B5EF4-FFF2-40B4-BE49-F238E27FC236}">
                      <a16:creationId xmlns:a16="http://schemas.microsoft.com/office/drawing/2014/main" id="{EBFF1167-AEFD-4FB4-A646-58B87C3FB6D0}"/>
                    </a:ext>
                  </a:extLst>
                </p:cNvPr>
                <p:cNvSpPr>
                  <a:spLocks/>
                </p:cNvSpPr>
                <p:nvPr/>
              </p:nvSpPr>
              <p:spPr bwMode="ltGray">
                <a:xfrm>
                  <a:off x="2853" y="1212"/>
                  <a:ext cx="89" cy="40"/>
                </a:xfrm>
                <a:custGeom>
                  <a:avLst/>
                  <a:gdLst/>
                  <a:ahLst/>
                  <a:cxnLst>
                    <a:cxn ang="0">
                      <a:pos x="89" y="16"/>
                    </a:cxn>
                    <a:cxn ang="0">
                      <a:pos x="85" y="14"/>
                    </a:cxn>
                    <a:cxn ang="0">
                      <a:pos x="79" y="12"/>
                    </a:cxn>
                    <a:cxn ang="0">
                      <a:pos x="71" y="10"/>
                    </a:cxn>
                    <a:cxn ang="0">
                      <a:pos x="67" y="6"/>
                    </a:cxn>
                    <a:cxn ang="0">
                      <a:pos x="65" y="10"/>
                    </a:cxn>
                    <a:cxn ang="0">
                      <a:pos x="61" y="10"/>
                    </a:cxn>
                    <a:cxn ang="0">
                      <a:pos x="59" y="10"/>
                    </a:cxn>
                    <a:cxn ang="0">
                      <a:pos x="59" y="6"/>
                    </a:cxn>
                    <a:cxn ang="0">
                      <a:pos x="37" y="0"/>
                    </a:cxn>
                    <a:cxn ang="0">
                      <a:pos x="31" y="0"/>
                    </a:cxn>
                    <a:cxn ang="0">
                      <a:pos x="29" y="0"/>
                    </a:cxn>
                    <a:cxn ang="0">
                      <a:pos x="0" y="10"/>
                    </a:cxn>
                    <a:cxn ang="0">
                      <a:pos x="2" y="14"/>
                    </a:cxn>
                    <a:cxn ang="0">
                      <a:pos x="2" y="20"/>
                    </a:cxn>
                    <a:cxn ang="0">
                      <a:pos x="10" y="26"/>
                    </a:cxn>
                    <a:cxn ang="0">
                      <a:pos x="18" y="32"/>
                    </a:cxn>
                    <a:cxn ang="0">
                      <a:pos x="24" y="38"/>
                    </a:cxn>
                    <a:cxn ang="0">
                      <a:pos x="31" y="40"/>
                    </a:cxn>
                    <a:cxn ang="0">
                      <a:pos x="35" y="38"/>
                    </a:cxn>
                    <a:cxn ang="0">
                      <a:pos x="37" y="36"/>
                    </a:cxn>
                    <a:cxn ang="0">
                      <a:pos x="41" y="34"/>
                    </a:cxn>
                    <a:cxn ang="0">
                      <a:pos x="45" y="32"/>
                    </a:cxn>
                    <a:cxn ang="0">
                      <a:pos x="51" y="34"/>
                    </a:cxn>
                    <a:cxn ang="0">
                      <a:pos x="55" y="36"/>
                    </a:cxn>
                    <a:cxn ang="0">
                      <a:pos x="61" y="38"/>
                    </a:cxn>
                    <a:cxn ang="0">
                      <a:pos x="65" y="38"/>
                    </a:cxn>
                    <a:cxn ang="0">
                      <a:pos x="67" y="38"/>
                    </a:cxn>
                    <a:cxn ang="0">
                      <a:pos x="73" y="32"/>
                    </a:cxn>
                    <a:cxn ang="0">
                      <a:pos x="79" y="30"/>
                    </a:cxn>
                    <a:cxn ang="0">
                      <a:pos x="85" y="28"/>
                    </a:cxn>
                    <a:cxn ang="0">
                      <a:pos x="85" y="26"/>
                    </a:cxn>
                    <a:cxn ang="0">
                      <a:pos x="85" y="22"/>
                    </a:cxn>
                    <a:cxn ang="0">
                      <a:pos x="87" y="22"/>
                    </a:cxn>
                    <a:cxn ang="0">
                      <a:pos x="89" y="16"/>
                    </a:cxn>
                  </a:cxnLst>
                  <a:rect l="0" t="0" r="r" b="b"/>
                  <a:pathLst>
                    <a:path w="89" h="40">
                      <a:moveTo>
                        <a:pt x="89" y="16"/>
                      </a:moveTo>
                      <a:lnTo>
                        <a:pt x="85" y="14"/>
                      </a:lnTo>
                      <a:lnTo>
                        <a:pt x="79" y="12"/>
                      </a:lnTo>
                      <a:lnTo>
                        <a:pt x="71" y="10"/>
                      </a:lnTo>
                      <a:lnTo>
                        <a:pt x="67" y="6"/>
                      </a:lnTo>
                      <a:lnTo>
                        <a:pt x="65" y="10"/>
                      </a:lnTo>
                      <a:lnTo>
                        <a:pt x="61" y="10"/>
                      </a:lnTo>
                      <a:lnTo>
                        <a:pt x="59" y="10"/>
                      </a:lnTo>
                      <a:lnTo>
                        <a:pt x="59" y="6"/>
                      </a:lnTo>
                      <a:lnTo>
                        <a:pt x="37" y="0"/>
                      </a:lnTo>
                      <a:lnTo>
                        <a:pt x="31" y="0"/>
                      </a:lnTo>
                      <a:lnTo>
                        <a:pt x="29" y="0"/>
                      </a:lnTo>
                      <a:lnTo>
                        <a:pt x="0" y="10"/>
                      </a:lnTo>
                      <a:lnTo>
                        <a:pt x="2" y="14"/>
                      </a:lnTo>
                      <a:lnTo>
                        <a:pt x="2" y="20"/>
                      </a:lnTo>
                      <a:lnTo>
                        <a:pt x="10" y="26"/>
                      </a:lnTo>
                      <a:lnTo>
                        <a:pt x="18" y="32"/>
                      </a:lnTo>
                      <a:lnTo>
                        <a:pt x="24" y="38"/>
                      </a:lnTo>
                      <a:lnTo>
                        <a:pt x="31" y="40"/>
                      </a:lnTo>
                      <a:lnTo>
                        <a:pt x="35" y="38"/>
                      </a:lnTo>
                      <a:lnTo>
                        <a:pt x="37" y="36"/>
                      </a:lnTo>
                      <a:lnTo>
                        <a:pt x="41" y="34"/>
                      </a:lnTo>
                      <a:lnTo>
                        <a:pt x="45" y="32"/>
                      </a:lnTo>
                      <a:lnTo>
                        <a:pt x="51" y="34"/>
                      </a:lnTo>
                      <a:lnTo>
                        <a:pt x="55" y="36"/>
                      </a:lnTo>
                      <a:lnTo>
                        <a:pt x="61" y="38"/>
                      </a:lnTo>
                      <a:lnTo>
                        <a:pt x="65" y="38"/>
                      </a:lnTo>
                      <a:lnTo>
                        <a:pt x="67" y="38"/>
                      </a:lnTo>
                      <a:lnTo>
                        <a:pt x="73" y="32"/>
                      </a:lnTo>
                      <a:lnTo>
                        <a:pt x="79" y="30"/>
                      </a:lnTo>
                      <a:lnTo>
                        <a:pt x="85" y="28"/>
                      </a:lnTo>
                      <a:lnTo>
                        <a:pt x="85" y="26"/>
                      </a:lnTo>
                      <a:lnTo>
                        <a:pt x="85" y="22"/>
                      </a:lnTo>
                      <a:lnTo>
                        <a:pt x="87" y="22"/>
                      </a:lnTo>
                      <a:lnTo>
                        <a:pt x="89"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1" name="Freeform 193">
                  <a:extLst>
                    <a:ext uri="{FF2B5EF4-FFF2-40B4-BE49-F238E27FC236}">
                      <a16:creationId xmlns:a16="http://schemas.microsoft.com/office/drawing/2014/main" id="{47B3C3C7-727A-4C25-9C64-DF1A5AAC69D3}"/>
                    </a:ext>
                  </a:extLst>
                </p:cNvPr>
                <p:cNvSpPr>
                  <a:spLocks/>
                </p:cNvSpPr>
                <p:nvPr/>
              </p:nvSpPr>
              <p:spPr bwMode="ltGray">
                <a:xfrm>
                  <a:off x="3062" y="1250"/>
                  <a:ext cx="50" cy="50"/>
                </a:xfrm>
                <a:custGeom>
                  <a:avLst/>
                  <a:gdLst/>
                  <a:ahLst/>
                  <a:cxnLst>
                    <a:cxn ang="0">
                      <a:pos x="26" y="50"/>
                    </a:cxn>
                    <a:cxn ang="0">
                      <a:pos x="22" y="34"/>
                    </a:cxn>
                    <a:cxn ang="0">
                      <a:pos x="18" y="24"/>
                    </a:cxn>
                    <a:cxn ang="0">
                      <a:pos x="14" y="16"/>
                    </a:cxn>
                    <a:cxn ang="0">
                      <a:pos x="8" y="10"/>
                    </a:cxn>
                    <a:cxn ang="0">
                      <a:pos x="0" y="8"/>
                    </a:cxn>
                    <a:cxn ang="0">
                      <a:pos x="16" y="0"/>
                    </a:cxn>
                    <a:cxn ang="0">
                      <a:pos x="24" y="2"/>
                    </a:cxn>
                    <a:cxn ang="0">
                      <a:pos x="32" y="6"/>
                    </a:cxn>
                    <a:cxn ang="0">
                      <a:pos x="40" y="18"/>
                    </a:cxn>
                    <a:cxn ang="0">
                      <a:pos x="44" y="24"/>
                    </a:cxn>
                    <a:cxn ang="0">
                      <a:pos x="50" y="36"/>
                    </a:cxn>
                    <a:cxn ang="0">
                      <a:pos x="34" y="34"/>
                    </a:cxn>
                    <a:cxn ang="0">
                      <a:pos x="34" y="44"/>
                    </a:cxn>
                    <a:cxn ang="0">
                      <a:pos x="26" y="48"/>
                    </a:cxn>
                    <a:cxn ang="0">
                      <a:pos x="26" y="50"/>
                    </a:cxn>
                  </a:cxnLst>
                  <a:rect l="0" t="0" r="r" b="b"/>
                  <a:pathLst>
                    <a:path w="50" h="50">
                      <a:moveTo>
                        <a:pt x="26" y="50"/>
                      </a:moveTo>
                      <a:lnTo>
                        <a:pt x="22" y="34"/>
                      </a:lnTo>
                      <a:lnTo>
                        <a:pt x="18" y="24"/>
                      </a:lnTo>
                      <a:lnTo>
                        <a:pt x="14" y="16"/>
                      </a:lnTo>
                      <a:lnTo>
                        <a:pt x="8" y="10"/>
                      </a:lnTo>
                      <a:lnTo>
                        <a:pt x="0" y="8"/>
                      </a:lnTo>
                      <a:lnTo>
                        <a:pt x="16" y="0"/>
                      </a:lnTo>
                      <a:lnTo>
                        <a:pt x="24" y="2"/>
                      </a:lnTo>
                      <a:lnTo>
                        <a:pt x="32" y="6"/>
                      </a:lnTo>
                      <a:lnTo>
                        <a:pt x="40" y="18"/>
                      </a:lnTo>
                      <a:lnTo>
                        <a:pt x="44" y="24"/>
                      </a:lnTo>
                      <a:lnTo>
                        <a:pt x="50" y="36"/>
                      </a:lnTo>
                      <a:lnTo>
                        <a:pt x="34" y="34"/>
                      </a:lnTo>
                      <a:lnTo>
                        <a:pt x="34" y="44"/>
                      </a:lnTo>
                      <a:lnTo>
                        <a:pt x="26" y="48"/>
                      </a:lnTo>
                      <a:lnTo>
                        <a:pt x="26"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2" name="Freeform 194">
                  <a:extLst>
                    <a:ext uri="{FF2B5EF4-FFF2-40B4-BE49-F238E27FC236}">
                      <a16:creationId xmlns:a16="http://schemas.microsoft.com/office/drawing/2014/main" id="{F5394987-47C2-4D0A-968E-9A28DB4D603E}"/>
                    </a:ext>
                  </a:extLst>
                </p:cNvPr>
                <p:cNvSpPr>
                  <a:spLocks/>
                </p:cNvSpPr>
                <p:nvPr/>
              </p:nvSpPr>
              <p:spPr bwMode="ltGray">
                <a:xfrm>
                  <a:off x="2912" y="1252"/>
                  <a:ext cx="96" cy="50"/>
                </a:xfrm>
                <a:custGeom>
                  <a:avLst/>
                  <a:gdLst/>
                  <a:ahLst/>
                  <a:cxnLst>
                    <a:cxn ang="0">
                      <a:pos x="58" y="46"/>
                    </a:cxn>
                    <a:cxn ang="0">
                      <a:pos x="56" y="44"/>
                    </a:cxn>
                    <a:cxn ang="0">
                      <a:pos x="54" y="42"/>
                    </a:cxn>
                    <a:cxn ang="0">
                      <a:pos x="44" y="46"/>
                    </a:cxn>
                    <a:cxn ang="0">
                      <a:pos x="38" y="48"/>
                    </a:cxn>
                    <a:cxn ang="0">
                      <a:pos x="30" y="50"/>
                    </a:cxn>
                    <a:cxn ang="0">
                      <a:pos x="26" y="50"/>
                    </a:cxn>
                    <a:cxn ang="0">
                      <a:pos x="22" y="48"/>
                    </a:cxn>
                    <a:cxn ang="0">
                      <a:pos x="16" y="44"/>
                    </a:cxn>
                    <a:cxn ang="0">
                      <a:pos x="8" y="38"/>
                    </a:cxn>
                    <a:cxn ang="0">
                      <a:pos x="0" y="32"/>
                    </a:cxn>
                    <a:cxn ang="0">
                      <a:pos x="2" y="30"/>
                    </a:cxn>
                    <a:cxn ang="0">
                      <a:pos x="6" y="22"/>
                    </a:cxn>
                    <a:cxn ang="0">
                      <a:pos x="8" y="16"/>
                    </a:cxn>
                    <a:cxn ang="0">
                      <a:pos x="14" y="10"/>
                    </a:cxn>
                    <a:cxn ang="0">
                      <a:pos x="20" y="14"/>
                    </a:cxn>
                    <a:cxn ang="0">
                      <a:pos x="28" y="16"/>
                    </a:cxn>
                    <a:cxn ang="0">
                      <a:pos x="44" y="10"/>
                    </a:cxn>
                    <a:cxn ang="0">
                      <a:pos x="54" y="6"/>
                    </a:cxn>
                    <a:cxn ang="0">
                      <a:pos x="58" y="2"/>
                    </a:cxn>
                    <a:cxn ang="0">
                      <a:pos x="60" y="0"/>
                    </a:cxn>
                    <a:cxn ang="0">
                      <a:pos x="64" y="0"/>
                    </a:cxn>
                    <a:cxn ang="0">
                      <a:pos x="72" y="0"/>
                    </a:cxn>
                    <a:cxn ang="0">
                      <a:pos x="80" y="2"/>
                    </a:cxn>
                    <a:cxn ang="0">
                      <a:pos x="84" y="2"/>
                    </a:cxn>
                    <a:cxn ang="0">
                      <a:pos x="86" y="4"/>
                    </a:cxn>
                    <a:cxn ang="0">
                      <a:pos x="90" y="6"/>
                    </a:cxn>
                    <a:cxn ang="0">
                      <a:pos x="96" y="8"/>
                    </a:cxn>
                    <a:cxn ang="0">
                      <a:pos x="94" y="14"/>
                    </a:cxn>
                    <a:cxn ang="0">
                      <a:pos x="90" y="16"/>
                    </a:cxn>
                    <a:cxn ang="0">
                      <a:pos x="86" y="18"/>
                    </a:cxn>
                    <a:cxn ang="0">
                      <a:pos x="82" y="22"/>
                    </a:cxn>
                    <a:cxn ang="0">
                      <a:pos x="82" y="30"/>
                    </a:cxn>
                    <a:cxn ang="0">
                      <a:pos x="80" y="36"/>
                    </a:cxn>
                    <a:cxn ang="0">
                      <a:pos x="78" y="38"/>
                    </a:cxn>
                    <a:cxn ang="0">
                      <a:pos x="74" y="42"/>
                    </a:cxn>
                    <a:cxn ang="0">
                      <a:pos x="68" y="42"/>
                    </a:cxn>
                    <a:cxn ang="0">
                      <a:pos x="62" y="42"/>
                    </a:cxn>
                    <a:cxn ang="0">
                      <a:pos x="58" y="46"/>
                    </a:cxn>
                  </a:cxnLst>
                  <a:rect l="0" t="0" r="r" b="b"/>
                  <a:pathLst>
                    <a:path w="96" h="50">
                      <a:moveTo>
                        <a:pt x="58" y="46"/>
                      </a:moveTo>
                      <a:lnTo>
                        <a:pt x="56" y="44"/>
                      </a:lnTo>
                      <a:lnTo>
                        <a:pt x="54" y="42"/>
                      </a:lnTo>
                      <a:lnTo>
                        <a:pt x="44" y="46"/>
                      </a:lnTo>
                      <a:lnTo>
                        <a:pt x="38" y="48"/>
                      </a:lnTo>
                      <a:lnTo>
                        <a:pt x="30" y="50"/>
                      </a:lnTo>
                      <a:lnTo>
                        <a:pt x="26" y="50"/>
                      </a:lnTo>
                      <a:lnTo>
                        <a:pt x="22" y="48"/>
                      </a:lnTo>
                      <a:lnTo>
                        <a:pt x="16" y="44"/>
                      </a:lnTo>
                      <a:lnTo>
                        <a:pt x="8" y="38"/>
                      </a:lnTo>
                      <a:lnTo>
                        <a:pt x="0" y="32"/>
                      </a:lnTo>
                      <a:lnTo>
                        <a:pt x="2" y="30"/>
                      </a:lnTo>
                      <a:lnTo>
                        <a:pt x="6" y="22"/>
                      </a:lnTo>
                      <a:lnTo>
                        <a:pt x="8" y="16"/>
                      </a:lnTo>
                      <a:lnTo>
                        <a:pt x="14" y="10"/>
                      </a:lnTo>
                      <a:lnTo>
                        <a:pt x="20" y="14"/>
                      </a:lnTo>
                      <a:lnTo>
                        <a:pt x="28" y="16"/>
                      </a:lnTo>
                      <a:lnTo>
                        <a:pt x="44" y="10"/>
                      </a:lnTo>
                      <a:lnTo>
                        <a:pt x="54" y="6"/>
                      </a:lnTo>
                      <a:lnTo>
                        <a:pt x="58" y="2"/>
                      </a:lnTo>
                      <a:lnTo>
                        <a:pt x="60" y="0"/>
                      </a:lnTo>
                      <a:lnTo>
                        <a:pt x="64" y="0"/>
                      </a:lnTo>
                      <a:lnTo>
                        <a:pt x="72" y="0"/>
                      </a:lnTo>
                      <a:lnTo>
                        <a:pt x="80" y="2"/>
                      </a:lnTo>
                      <a:lnTo>
                        <a:pt x="84" y="2"/>
                      </a:lnTo>
                      <a:lnTo>
                        <a:pt x="86" y="4"/>
                      </a:lnTo>
                      <a:lnTo>
                        <a:pt x="90" y="6"/>
                      </a:lnTo>
                      <a:lnTo>
                        <a:pt x="96" y="8"/>
                      </a:lnTo>
                      <a:lnTo>
                        <a:pt x="94" y="14"/>
                      </a:lnTo>
                      <a:lnTo>
                        <a:pt x="90" y="16"/>
                      </a:lnTo>
                      <a:lnTo>
                        <a:pt x="86" y="18"/>
                      </a:lnTo>
                      <a:lnTo>
                        <a:pt x="82" y="22"/>
                      </a:lnTo>
                      <a:lnTo>
                        <a:pt x="82" y="30"/>
                      </a:lnTo>
                      <a:lnTo>
                        <a:pt x="80" y="36"/>
                      </a:lnTo>
                      <a:lnTo>
                        <a:pt x="78" y="38"/>
                      </a:lnTo>
                      <a:lnTo>
                        <a:pt x="74" y="42"/>
                      </a:lnTo>
                      <a:lnTo>
                        <a:pt x="68" y="42"/>
                      </a:lnTo>
                      <a:lnTo>
                        <a:pt x="62" y="42"/>
                      </a:lnTo>
                      <a:lnTo>
                        <a:pt x="58"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3" name="Freeform 195">
                  <a:extLst>
                    <a:ext uri="{FF2B5EF4-FFF2-40B4-BE49-F238E27FC236}">
                      <a16:creationId xmlns:a16="http://schemas.microsoft.com/office/drawing/2014/main" id="{C6EB9742-4611-4E5C-AA5E-C92E3D866CF8}"/>
                    </a:ext>
                  </a:extLst>
                </p:cNvPr>
                <p:cNvSpPr>
                  <a:spLocks/>
                </p:cNvSpPr>
                <p:nvPr/>
              </p:nvSpPr>
              <p:spPr bwMode="ltGray">
                <a:xfrm>
                  <a:off x="2996" y="1176"/>
                  <a:ext cx="260" cy="148"/>
                </a:xfrm>
                <a:custGeom>
                  <a:avLst/>
                  <a:gdLst/>
                  <a:ahLst/>
                  <a:cxnLst>
                    <a:cxn ang="0">
                      <a:pos x="60" y="84"/>
                    </a:cxn>
                    <a:cxn ang="0">
                      <a:pos x="44" y="90"/>
                    </a:cxn>
                    <a:cxn ang="0">
                      <a:pos x="26" y="88"/>
                    </a:cxn>
                    <a:cxn ang="0">
                      <a:pos x="12" y="84"/>
                    </a:cxn>
                    <a:cxn ang="0">
                      <a:pos x="2" y="80"/>
                    </a:cxn>
                    <a:cxn ang="0">
                      <a:pos x="2" y="66"/>
                    </a:cxn>
                    <a:cxn ang="0">
                      <a:pos x="12" y="52"/>
                    </a:cxn>
                    <a:cxn ang="0">
                      <a:pos x="22" y="38"/>
                    </a:cxn>
                    <a:cxn ang="0">
                      <a:pos x="8" y="20"/>
                    </a:cxn>
                    <a:cxn ang="0">
                      <a:pos x="24" y="10"/>
                    </a:cxn>
                    <a:cxn ang="0">
                      <a:pos x="64" y="10"/>
                    </a:cxn>
                    <a:cxn ang="0">
                      <a:pos x="96" y="14"/>
                    </a:cxn>
                    <a:cxn ang="0">
                      <a:pos x="116" y="8"/>
                    </a:cxn>
                    <a:cxn ang="0">
                      <a:pos x="138" y="6"/>
                    </a:cxn>
                    <a:cxn ang="0">
                      <a:pos x="166" y="8"/>
                    </a:cxn>
                    <a:cxn ang="0">
                      <a:pos x="168" y="22"/>
                    </a:cxn>
                    <a:cxn ang="0">
                      <a:pos x="186" y="30"/>
                    </a:cxn>
                    <a:cxn ang="0">
                      <a:pos x="198" y="36"/>
                    </a:cxn>
                    <a:cxn ang="0">
                      <a:pos x="216" y="36"/>
                    </a:cxn>
                    <a:cxn ang="0">
                      <a:pos x="234" y="48"/>
                    </a:cxn>
                    <a:cxn ang="0">
                      <a:pos x="260" y="56"/>
                    </a:cxn>
                    <a:cxn ang="0">
                      <a:pos x="254" y="64"/>
                    </a:cxn>
                    <a:cxn ang="0">
                      <a:pos x="260" y="78"/>
                    </a:cxn>
                    <a:cxn ang="0">
                      <a:pos x="244" y="84"/>
                    </a:cxn>
                    <a:cxn ang="0">
                      <a:pos x="236" y="92"/>
                    </a:cxn>
                    <a:cxn ang="0">
                      <a:pos x="226" y="100"/>
                    </a:cxn>
                    <a:cxn ang="0">
                      <a:pos x="208" y="106"/>
                    </a:cxn>
                    <a:cxn ang="0">
                      <a:pos x="190" y="112"/>
                    </a:cxn>
                    <a:cxn ang="0">
                      <a:pos x="184" y="118"/>
                    </a:cxn>
                    <a:cxn ang="0">
                      <a:pos x="194" y="128"/>
                    </a:cxn>
                    <a:cxn ang="0">
                      <a:pos x="212" y="138"/>
                    </a:cxn>
                    <a:cxn ang="0">
                      <a:pos x="200" y="140"/>
                    </a:cxn>
                    <a:cxn ang="0">
                      <a:pos x="186" y="146"/>
                    </a:cxn>
                    <a:cxn ang="0">
                      <a:pos x="174" y="138"/>
                    </a:cxn>
                    <a:cxn ang="0">
                      <a:pos x="160" y="128"/>
                    </a:cxn>
                    <a:cxn ang="0">
                      <a:pos x="172" y="118"/>
                    </a:cxn>
                    <a:cxn ang="0">
                      <a:pos x="160" y="118"/>
                    </a:cxn>
                    <a:cxn ang="0">
                      <a:pos x="146" y="114"/>
                    </a:cxn>
                    <a:cxn ang="0">
                      <a:pos x="140" y="108"/>
                    </a:cxn>
                    <a:cxn ang="0">
                      <a:pos x="130" y="112"/>
                    </a:cxn>
                    <a:cxn ang="0">
                      <a:pos x="124" y="120"/>
                    </a:cxn>
                    <a:cxn ang="0">
                      <a:pos x="114" y="128"/>
                    </a:cxn>
                    <a:cxn ang="0">
                      <a:pos x="102" y="128"/>
                    </a:cxn>
                    <a:cxn ang="0">
                      <a:pos x="92" y="124"/>
                    </a:cxn>
                    <a:cxn ang="0">
                      <a:pos x="100" y="108"/>
                    </a:cxn>
                    <a:cxn ang="0">
                      <a:pos x="116" y="110"/>
                    </a:cxn>
                    <a:cxn ang="0">
                      <a:pos x="106" y="92"/>
                    </a:cxn>
                    <a:cxn ang="0">
                      <a:pos x="90" y="76"/>
                    </a:cxn>
                    <a:cxn ang="0">
                      <a:pos x="74" y="78"/>
                    </a:cxn>
                  </a:cxnLst>
                  <a:rect l="0" t="0" r="r" b="b"/>
                  <a:pathLst>
                    <a:path w="260" h="148">
                      <a:moveTo>
                        <a:pt x="66" y="82"/>
                      </a:moveTo>
                      <a:lnTo>
                        <a:pt x="60" y="84"/>
                      </a:lnTo>
                      <a:lnTo>
                        <a:pt x="54" y="88"/>
                      </a:lnTo>
                      <a:lnTo>
                        <a:pt x="44" y="90"/>
                      </a:lnTo>
                      <a:lnTo>
                        <a:pt x="36" y="90"/>
                      </a:lnTo>
                      <a:lnTo>
                        <a:pt x="26" y="88"/>
                      </a:lnTo>
                      <a:lnTo>
                        <a:pt x="18" y="84"/>
                      </a:lnTo>
                      <a:lnTo>
                        <a:pt x="12" y="84"/>
                      </a:lnTo>
                      <a:lnTo>
                        <a:pt x="6" y="82"/>
                      </a:lnTo>
                      <a:lnTo>
                        <a:pt x="2" y="80"/>
                      </a:lnTo>
                      <a:lnTo>
                        <a:pt x="0" y="78"/>
                      </a:lnTo>
                      <a:lnTo>
                        <a:pt x="2" y="66"/>
                      </a:lnTo>
                      <a:lnTo>
                        <a:pt x="2" y="62"/>
                      </a:lnTo>
                      <a:lnTo>
                        <a:pt x="12" y="52"/>
                      </a:lnTo>
                      <a:lnTo>
                        <a:pt x="16" y="44"/>
                      </a:lnTo>
                      <a:lnTo>
                        <a:pt x="22" y="38"/>
                      </a:lnTo>
                      <a:lnTo>
                        <a:pt x="16" y="30"/>
                      </a:lnTo>
                      <a:lnTo>
                        <a:pt x="8" y="20"/>
                      </a:lnTo>
                      <a:lnTo>
                        <a:pt x="6" y="14"/>
                      </a:lnTo>
                      <a:lnTo>
                        <a:pt x="24" y="10"/>
                      </a:lnTo>
                      <a:lnTo>
                        <a:pt x="46" y="10"/>
                      </a:lnTo>
                      <a:lnTo>
                        <a:pt x="64" y="10"/>
                      </a:lnTo>
                      <a:lnTo>
                        <a:pt x="80" y="16"/>
                      </a:lnTo>
                      <a:lnTo>
                        <a:pt x="96" y="14"/>
                      </a:lnTo>
                      <a:lnTo>
                        <a:pt x="112" y="16"/>
                      </a:lnTo>
                      <a:lnTo>
                        <a:pt x="116" y="8"/>
                      </a:lnTo>
                      <a:lnTo>
                        <a:pt x="128" y="6"/>
                      </a:lnTo>
                      <a:lnTo>
                        <a:pt x="138" y="6"/>
                      </a:lnTo>
                      <a:lnTo>
                        <a:pt x="156" y="0"/>
                      </a:lnTo>
                      <a:lnTo>
                        <a:pt x="166" y="8"/>
                      </a:lnTo>
                      <a:lnTo>
                        <a:pt x="166" y="14"/>
                      </a:lnTo>
                      <a:lnTo>
                        <a:pt x="168" y="22"/>
                      </a:lnTo>
                      <a:lnTo>
                        <a:pt x="184" y="24"/>
                      </a:lnTo>
                      <a:lnTo>
                        <a:pt x="186" y="30"/>
                      </a:lnTo>
                      <a:lnTo>
                        <a:pt x="188" y="36"/>
                      </a:lnTo>
                      <a:lnTo>
                        <a:pt x="198" y="36"/>
                      </a:lnTo>
                      <a:lnTo>
                        <a:pt x="202" y="40"/>
                      </a:lnTo>
                      <a:lnTo>
                        <a:pt x="216" y="36"/>
                      </a:lnTo>
                      <a:lnTo>
                        <a:pt x="222" y="44"/>
                      </a:lnTo>
                      <a:lnTo>
                        <a:pt x="234" y="48"/>
                      </a:lnTo>
                      <a:lnTo>
                        <a:pt x="248" y="50"/>
                      </a:lnTo>
                      <a:lnTo>
                        <a:pt x="260" y="56"/>
                      </a:lnTo>
                      <a:lnTo>
                        <a:pt x="260" y="58"/>
                      </a:lnTo>
                      <a:lnTo>
                        <a:pt x="254" y="64"/>
                      </a:lnTo>
                      <a:lnTo>
                        <a:pt x="258" y="72"/>
                      </a:lnTo>
                      <a:lnTo>
                        <a:pt x="260" y="78"/>
                      </a:lnTo>
                      <a:lnTo>
                        <a:pt x="260" y="84"/>
                      </a:lnTo>
                      <a:lnTo>
                        <a:pt x="244" y="84"/>
                      </a:lnTo>
                      <a:lnTo>
                        <a:pt x="240" y="88"/>
                      </a:lnTo>
                      <a:lnTo>
                        <a:pt x="236" y="92"/>
                      </a:lnTo>
                      <a:lnTo>
                        <a:pt x="236" y="100"/>
                      </a:lnTo>
                      <a:lnTo>
                        <a:pt x="226" y="100"/>
                      </a:lnTo>
                      <a:lnTo>
                        <a:pt x="216" y="100"/>
                      </a:lnTo>
                      <a:lnTo>
                        <a:pt x="208" y="106"/>
                      </a:lnTo>
                      <a:lnTo>
                        <a:pt x="204" y="108"/>
                      </a:lnTo>
                      <a:lnTo>
                        <a:pt x="190" y="112"/>
                      </a:lnTo>
                      <a:lnTo>
                        <a:pt x="182" y="116"/>
                      </a:lnTo>
                      <a:lnTo>
                        <a:pt x="184" y="118"/>
                      </a:lnTo>
                      <a:lnTo>
                        <a:pt x="186" y="122"/>
                      </a:lnTo>
                      <a:lnTo>
                        <a:pt x="194" y="128"/>
                      </a:lnTo>
                      <a:lnTo>
                        <a:pt x="204" y="130"/>
                      </a:lnTo>
                      <a:lnTo>
                        <a:pt x="212" y="138"/>
                      </a:lnTo>
                      <a:lnTo>
                        <a:pt x="204" y="138"/>
                      </a:lnTo>
                      <a:lnTo>
                        <a:pt x="200" y="140"/>
                      </a:lnTo>
                      <a:lnTo>
                        <a:pt x="192" y="144"/>
                      </a:lnTo>
                      <a:lnTo>
                        <a:pt x="186" y="146"/>
                      </a:lnTo>
                      <a:lnTo>
                        <a:pt x="176" y="148"/>
                      </a:lnTo>
                      <a:lnTo>
                        <a:pt x="174" y="138"/>
                      </a:lnTo>
                      <a:lnTo>
                        <a:pt x="170" y="134"/>
                      </a:lnTo>
                      <a:lnTo>
                        <a:pt x="160" y="128"/>
                      </a:lnTo>
                      <a:lnTo>
                        <a:pt x="166" y="120"/>
                      </a:lnTo>
                      <a:lnTo>
                        <a:pt x="172" y="118"/>
                      </a:lnTo>
                      <a:lnTo>
                        <a:pt x="164" y="118"/>
                      </a:lnTo>
                      <a:lnTo>
                        <a:pt x="160" y="118"/>
                      </a:lnTo>
                      <a:lnTo>
                        <a:pt x="152" y="116"/>
                      </a:lnTo>
                      <a:lnTo>
                        <a:pt x="146" y="114"/>
                      </a:lnTo>
                      <a:lnTo>
                        <a:pt x="144" y="112"/>
                      </a:lnTo>
                      <a:lnTo>
                        <a:pt x="140" y="108"/>
                      </a:lnTo>
                      <a:lnTo>
                        <a:pt x="132" y="108"/>
                      </a:lnTo>
                      <a:lnTo>
                        <a:pt x="130" y="112"/>
                      </a:lnTo>
                      <a:lnTo>
                        <a:pt x="128" y="116"/>
                      </a:lnTo>
                      <a:lnTo>
                        <a:pt x="124" y="120"/>
                      </a:lnTo>
                      <a:lnTo>
                        <a:pt x="118" y="126"/>
                      </a:lnTo>
                      <a:lnTo>
                        <a:pt x="114" y="128"/>
                      </a:lnTo>
                      <a:lnTo>
                        <a:pt x="110" y="126"/>
                      </a:lnTo>
                      <a:lnTo>
                        <a:pt x="102" y="128"/>
                      </a:lnTo>
                      <a:lnTo>
                        <a:pt x="94" y="132"/>
                      </a:lnTo>
                      <a:lnTo>
                        <a:pt x="92" y="124"/>
                      </a:lnTo>
                      <a:lnTo>
                        <a:pt x="100" y="118"/>
                      </a:lnTo>
                      <a:lnTo>
                        <a:pt x="100" y="108"/>
                      </a:lnTo>
                      <a:lnTo>
                        <a:pt x="106" y="108"/>
                      </a:lnTo>
                      <a:lnTo>
                        <a:pt x="116" y="110"/>
                      </a:lnTo>
                      <a:lnTo>
                        <a:pt x="110" y="98"/>
                      </a:lnTo>
                      <a:lnTo>
                        <a:pt x="106" y="92"/>
                      </a:lnTo>
                      <a:lnTo>
                        <a:pt x="98" y="80"/>
                      </a:lnTo>
                      <a:lnTo>
                        <a:pt x="90" y="76"/>
                      </a:lnTo>
                      <a:lnTo>
                        <a:pt x="82" y="74"/>
                      </a:lnTo>
                      <a:lnTo>
                        <a:pt x="74" y="78"/>
                      </a:lnTo>
                      <a:lnTo>
                        <a:pt x="66"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4" name="Freeform 196">
                  <a:extLst>
                    <a:ext uri="{FF2B5EF4-FFF2-40B4-BE49-F238E27FC236}">
                      <a16:creationId xmlns:a16="http://schemas.microsoft.com/office/drawing/2014/main" id="{1D4E3C02-A249-472B-9841-F86EE13B7D2C}"/>
                    </a:ext>
                  </a:extLst>
                </p:cNvPr>
                <p:cNvSpPr>
                  <a:spLocks/>
                </p:cNvSpPr>
                <p:nvPr/>
              </p:nvSpPr>
              <p:spPr bwMode="ltGray">
                <a:xfrm>
                  <a:off x="3002" y="1110"/>
                  <a:ext cx="132" cy="82"/>
                </a:xfrm>
                <a:custGeom>
                  <a:avLst/>
                  <a:gdLst/>
                  <a:ahLst/>
                  <a:cxnLst>
                    <a:cxn ang="0">
                      <a:pos x="122" y="72"/>
                    </a:cxn>
                    <a:cxn ang="0">
                      <a:pos x="110" y="74"/>
                    </a:cxn>
                    <a:cxn ang="0">
                      <a:pos x="106" y="82"/>
                    </a:cxn>
                    <a:cxn ang="0">
                      <a:pos x="98" y="82"/>
                    </a:cxn>
                    <a:cxn ang="0">
                      <a:pos x="90" y="80"/>
                    </a:cxn>
                    <a:cxn ang="0">
                      <a:pos x="80" y="82"/>
                    </a:cxn>
                    <a:cxn ang="0">
                      <a:pos x="74" y="82"/>
                    </a:cxn>
                    <a:cxn ang="0">
                      <a:pos x="62" y="78"/>
                    </a:cxn>
                    <a:cxn ang="0">
                      <a:pos x="58" y="76"/>
                    </a:cxn>
                    <a:cxn ang="0">
                      <a:pos x="40" y="76"/>
                    </a:cxn>
                    <a:cxn ang="0">
                      <a:pos x="30" y="76"/>
                    </a:cxn>
                    <a:cxn ang="0">
                      <a:pos x="22" y="76"/>
                    </a:cxn>
                    <a:cxn ang="0">
                      <a:pos x="16" y="78"/>
                    </a:cxn>
                    <a:cxn ang="0">
                      <a:pos x="0" y="80"/>
                    </a:cxn>
                    <a:cxn ang="0">
                      <a:pos x="0" y="76"/>
                    </a:cxn>
                    <a:cxn ang="0">
                      <a:pos x="10" y="70"/>
                    </a:cxn>
                    <a:cxn ang="0">
                      <a:pos x="6" y="64"/>
                    </a:cxn>
                    <a:cxn ang="0">
                      <a:pos x="4" y="52"/>
                    </a:cxn>
                    <a:cxn ang="0">
                      <a:pos x="2" y="48"/>
                    </a:cxn>
                    <a:cxn ang="0">
                      <a:pos x="12" y="46"/>
                    </a:cxn>
                    <a:cxn ang="0">
                      <a:pos x="18" y="34"/>
                    </a:cxn>
                    <a:cxn ang="0">
                      <a:pos x="26" y="24"/>
                    </a:cxn>
                    <a:cxn ang="0">
                      <a:pos x="26" y="18"/>
                    </a:cxn>
                    <a:cxn ang="0">
                      <a:pos x="30" y="18"/>
                    </a:cxn>
                    <a:cxn ang="0">
                      <a:pos x="36" y="18"/>
                    </a:cxn>
                    <a:cxn ang="0">
                      <a:pos x="46" y="14"/>
                    </a:cxn>
                    <a:cxn ang="0">
                      <a:pos x="48" y="6"/>
                    </a:cxn>
                    <a:cxn ang="0">
                      <a:pos x="60" y="4"/>
                    </a:cxn>
                    <a:cxn ang="0">
                      <a:pos x="68" y="0"/>
                    </a:cxn>
                    <a:cxn ang="0">
                      <a:pos x="76" y="4"/>
                    </a:cxn>
                    <a:cxn ang="0">
                      <a:pos x="98" y="4"/>
                    </a:cxn>
                    <a:cxn ang="0">
                      <a:pos x="106" y="16"/>
                    </a:cxn>
                    <a:cxn ang="0">
                      <a:pos x="106" y="24"/>
                    </a:cxn>
                    <a:cxn ang="0">
                      <a:pos x="112" y="28"/>
                    </a:cxn>
                    <a:cxn ang="0">
                      <a:pos x="116" y="34"/>
                    </a:cxn>
                    <a:cxn ang="0">
                      <a:pos x="120" y="40"/>
                    </a:cxn>
                    <a:cxn ang="0">
                      <a:pos x="122" y="42"/>
                    </a:cxn>
                    <a:cxn ang="0">
                      <a:pos x="130" y="44"/>
                    </a:cxn>
                    <a:cxn ang="0">
                      <a:pos x="132" y="50"/>
                    </a:cxn>
                    <a:cxn ang="0">
                      <a:pos x="126" y="52"/>
                    </a:cxn>
                    <a:cxn ang="0">
                      <a:pos x="114" y="54"/>
                    </a:cxn>
                    <a:cxn ang="0">
                      <a:pos x="118" y="62"/>
                    </a:cxn>
                    <a:cxn ang="0">
                      <a:pos x="122" y="72"/>
                    </a:cxn>
                  </a:cxnLst>
                  <a:rect l="0" t="0" r="r" b="b"/>
                  <a:pathLst>
                    <a:path w="132" h="82">
                      <a:moveTo>
                        <a:pt x="122" y="72"/>
                      </a:moveTo>
                      <a:lnTo>
                        <a:pt x="110" y="74"/>
                      </a:lnTo>
                      <a:lnTo>
                        <a:pt x="106" y="82"/>
                      </a:lnTo>
                      <a:lnTo>
                        <a:pt x="98" y="82"/>
                      </a:lnTo>
                      <a:lnTo>
                        <a:pt x="90" y="80"/>
                      </a:lnTo>
                      <a:lnTo>
                        <a:pt x="80" y="82"/>
                      </a:lnTo>
                      <a:lnTo>
                        <a:pt x="74" y="82"/>
                      </a:lnTo>
                      <a:lnTo>
                        <a:pt x="62" y="78"/>
                      </a:lnTo>
                      <a:lnTo>
                        <a:pt x="58" y="76"/>
                      </a:lnTo>
                      <a:lnTo>
                        <a:pt x="40" y="76"/>
                      </a:lnTo>
                      <a:lnTo>
                        <a:pt x="30" y="76"/>
                      </a:lnTo>
                      <a:lnTo>
                        <a:pt x="22" y="76"/>
                      </a:lnTo>
                      <a:lnTo>
                        <a:pt x="16" y="78"/>
                      </a:lnTo>
                      <a:lnTo>
                        <a:pt x="0" y="80"/>
                      </a:lnTo>
                      <a:lnTo>
                        <a:pt x="0" y="76"/>
                      </a:lnTo>
                      <a:lnTo>
                        <a:pt x="10" y="70"/>
                      </a:lnTo>
                      <a:lnTo>
                        <a:pt x="6" y="64"/>
                      </a:lnTo>
                      <a:lnTo>
                        <a:pt x="4" y="52"/>
                      </a:lnTo>
                      <a:lnTo>
                        <a:pt x="2" y="48"/>
                      </a:lnTo>
                      <a:lnTo>
                        <a:pt x="12" y="46"/>
                      </a:lnTo>
                      <a:lnTo>
                        <a:pt x="18" y="34"/>
                      </a:lnTo>
                      <a:lnTo>
                        <a:pt x="26" y="24"/>
                      </a:lnTo>
                      <a:lnTo>
                        <a:pt x="26" y="18"/>
                      </a:lnTo>
                      <a:lnTo>
                        <a:pt x="30" y="18"/>
                      </a:lnTo>
                      <a:lnTo>
                        <a:pt x="36" y="18"/>
                      </a:lnTo>
                      <a:lnTo>
                        <a:pt x="46" y="14"/>
                      </a:lnTo>
                      <a:lnTo>
                        <a:pt x="48" y="6"/>
                      </a:lnTo>
                      <a:lnTo>
                        <a:pt x="60" y="4"/>
                      </a:lnTo>
                      <a:lnTo>
                        <a:pt x="68" y="0"/>
                      </a:lnTo>
                      <a:lnTo>
                        <a:pt x="76" y="4"/>
                      </a:lnTo>
                      <a:lnTo>
                        <a:pt x="98" y="4"/>
                      </a:lnTo>
                      <a:lnTo>
                        <a:pt x="106" y="16"/>
                      </a:lnTo>
                      <a:lnTo>
                        <a:pt x="106" y="24"/>
                      </a:lnTo>
                      <a:lnTo>
                        <a:pt x="112" y="28"/>
                      </a:lnTo>
                      <a:lnTo>
                        <a:pt x="116" y="34"/>
                      </a:lnTo>
                      <a:lnTo>
                        <a:pt x="120" y="40"/>
                      </a:lnTo>
                      <a:lnTo>
                        <a:pt x="122" y="42"/>
                      </a:lnTo>
                      <a:lnTo>
                        <a:pt x="130" y="44"/>
                      </a:lnTo>
                      <a:lnTo>
                        <a:pt x="132" y="50"/>
                      </a:lnTo>
                      <a:lnTo>
                        <a:pt x="126" y="52"/>
                      </a:lnTo>
                      <a:lnTo>
                        <a:pt x="114" y="54"/>
                      </a:lnTo>
                      <a:lnTo>
                        <a:pt x="118" y="62"/>
                      </a:lnTo>
                      <a:lnTo>
                        <a:pt x="122" y="7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5" name="Freeform 197">
                  <a:extLst>
                    <a:ext uri="{FF2B5EF4-FFF2-40B4-BE49-F238E27FC236}">
                      <a16:creationId xmlns:a16="http://schemas.microsoft.com/office/drawing/2014/main" id="{F2F4D1EF-DBE1-4669-844D-0835945F53E2}"/>
                    </a:ext>
                  </a:extLst>
                </p:cNvPr>
                <p:cNvSpPr>
                  <a:spLocks/>
                </p:cNvSpPr>
                <p:nvPr/>
              </p:nvSpPr>
              <p:spPr bwMode="ltGray">
                <a:xfrm>
                  <a:off x="2873" y="1284"/>
                  <a:ext cx="49" cy="36"/>
                </a:xfrm>
                <a:custGeom>
                  <a:avLst/>
                  <a:gdLst/>
                  <a:ahLst/>
                  <a:cxnLst>
                    <a:cxn ang="0">
                      <a:pos x="0" y="4"/>
                    </a:cxn>
                    <a:cxn ang="0">
                      <a:pos x="13" y="6"/>
                    </a:cxn>
                    <a:cxn ang="0">
                      <a:pos x="21" y="4"/>
                    </a:cxn>
                    <a:cxn ang="0">
                      <a:pos x="25" y="2"/>
                    </a:cxn>
                    <a:cxn ang="0">
                      <a:pos x="39" y="0"/>
                    </a:cxn>
                    <a:cxn ang="0">
                      <a:pos x="49" y="6"/>
                    </a:cxn>
                    <a:cxn ang="0">
                      <a:pos x="35" y="10"/>
                    </a:cxn>
                    <a:cxn ang="0">
                      <a:pos x="33" y="16"/>
                    </a:cxn>
                    <a:cxn ang="0">
                      <a:pos x="29" y="24"/>
                    </a:cxn>
                    <a:cxn ang="0">
                      <a:pos x="21" y="24"/>
                    </a:cxn>
                    <a:cxn ang="0">
                      <a:pos x="17" y="28"/>
                    </a:cxn>
                    <a:cxn ang="0">
                      <a:pos x="15" y="36"/>
                    </a:cxn>
                    <a:cxn ang="0">
                      <a:pos x="11" y="32"/>
                    </a:cxn>
                    <a:cxn ang="0">
                      <a:pos x="7" y="26"/>
                    </a:cxn>
                    <a:cxn ang="0">
                      <a:pos x="4" y="18"/>
                    </a:cxn>
                    <a:cxn ang="0">
                      <a:pos x="0" y="14"/>
                    </a:cxn>
                    <a:cxn ang="0">
                      <a:pos x="0" y="4"/>
                    </a:cxn>
                  </a:cxnLst>
                  <a:rect l="0" t="0" r="r" b="b"/>
                  <a:pathLst>
                    <a:path w="49" h="36">
                      <a:moveTo>
                        <a:pt x="0" y="4"/>
                      </a:moveTo>
                      <a:lnTo>
                        <a:pt x="13" y="6"/>
                      </a:lnTo>
                      <a:lnTo>
                        <a:pt x="21" y="4"/>
                      </a:lnTo>
                      <a:lnTo>
                        <a:pt x="25" y="2"/>
                      </a:lnTo>
                      <a:lnTo>
                        <a:pt x="39" y="0"/>
                      </a:lnTo>
                      <a:lnTo>
                        <a:pt x="49" y="6"/>
                      </a:lnTo>
                      <a:lnTo>
                        <a:pt x="35" y="10"/>
                      </a:lnTo>
                      <a:lnTo>
                        <a:pt x="33" y="16"/>
                      </a:lnTo>
                      <a:lnTo>
                        <a:pt x="29" y="24"/>
                      </a:lnTo>
                      <a:lnTo>
                        <a:pt x="21" y="24"/>
                      </a:lnTo>
                      <a:lnTo>
                        <a:pt x="17" y="28"/>
                      </a:lnTo>
                      <a:lnTo>
                        <a:pt x="15" y="36"/>
                      </a:lnTo>
                      <a:lnTo>
                        <a:pt x="11" y="32"/>
                      </a:lnTo>
                      <a:lnTo>
                        <a:pt x="7" y="26"/>
                      </a:lnTo>
                      <a:lnTo>
                        <a:pt x="4" y="18"/>
                      </a:lnTo>
                      <a:lnTo>
                        <a:pt x="0" y="14"/>
                      </a:lnTo>
                      <a:lnTo>
                        <a:pt x="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6" name="Freeform 198">
                  <a:extLst>
                    <a:ext uri="{FF2B5EF4-FFF2-40B4-BE49-F238E27FC236}">
                      <a16:creationId xmlns:a16="http://schemas.microsoft.com/office/drawing/2014/main" id="{00F1D4E5-168B-48E8-B4C3-A172A5887E59}"/>
                    </a:ext>
                  </a:extLst>
                </p:cNvPr>
                <p:cNvSpPr>
                  <a:spLocks/>
                </p:cNvSpPr>
                <p:nvPr/>
              </p:nvSpPr>
              <p:spPr bwMode="ltGray">
                <a:xfrm>
                  <a:off x="2984" y="1366"/>
                  <a:ext cx="36" cy="24"/>
                </a:xfrm>
                <a:custGeom>
                  <a:avLst/>
                  <a:gdLst/>
                  <a:ahLst/>
                  <a:cxnLst>
                    <a:cxn ang="0">
                      <a:pos x="26" y="0"/>
                    </a:cxn>
                    <a:cxn ang="0">
                      <a:pos x="36" y="4"/>
                    </a:cxn>
                    <a:cxn ang="0">
                      <a:pos x="36" y="16"/>
                    </a:cxn>
                    <a:cxn ang="0">
                      <a:pos x="30" y="20"/>
                    </a:cxn>
                    <a:cxn ang="0">
                      <a:pos x="10" y="24"/>
                    </a:cxn>
                    <a:cxn ang="0">
                      <a:pos x="6" y="22"/>
                    </a:cxn>
                    <a:cxn ang="0">
                      <a:pos x="4" y="22"/>
                    </a:cxn>
                    <a:cxn ang="0">
                      <a:pos x="0" y="16"/>
                    </a:cxn>
                    <a:cxn ang="0">
                      <a:pos x="0" y="2"/>
                    </a:cxn>
                    <a:cxn ang="0">
                      <a:pos x="8" y="2"/>
                    </a:cxn>
                    <a:cxn ang="0">
                      <a:pos x="12" y="0"/>
                    </a:cxn>
                    <a:cxn ang="0">
                      <a:pos x="26" y="0"/>
                    </a:cxn>
                  </a:cxnLst>
                  <a:rect l="0" t="0" r="r" b="b"/>
                  <a:pathLst>
                    <a:path w="36" h="24">
                      <a:moveTo>
                        <a:pt x="26" y="0"/>
                      </a:moveTo>
                      <a:lnTo>
                        <a:pt x="36" y="4"/>
                      </a:lnTo>
                      <a:lnTo>
                        <a:pt x="36" y="16"/>
                      </a:lnTo>
                      <a:lnTo>
                        <a:pt x="30" y="20"/>
                      </a:lnTo>
                      <a:lnTo>
                        <a:pt x="10" y="24"/>
                      </a:lnTo>
                      <a:lnTo>
                        <a:pt x="6" y="22"/>
                      </a:lnTo>
                      <a:lnTo>
                        <a:pt x="4" y="22"/>
                      </a:lnTo>
                      <a:lnTo>
                        <a:pt x="0" y="16"/>
                      </a:lnTo>
                      <a:lnTo>
                        <a:pt x="0" y="2"/>
                      </a:lnTo>
                      <a:lnTo>
                        <a:pt x="8" y="2"/>
                      </a:lnTo>
                      <a:lnTo>
                        <a:pt x="12" y="0"/>
                      </a:lnTo>
                      <a:lnTo>
                        <a:pt x="2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7" name="Freeform 199">
                  <a:extLst>
                    <a:ext uri="{FF2B5EF4-FFF2-40B4-BE49-F238E27FC236}">
                      <a16:creationId xmlns:a16="http://schemas.microsoft.com/office/drawing/2014/main" id="{43FC95D9-A436-4DC0-AC36-5CD5538550EA}"/>
                    </a:ext>
                  </a:extLst>
                </p:cNvPr>
                <p:cNvSpPr>
                  <a:spLocks/>
                </p:cNvSpPr>
                <p:nvPr/>
              </p:nvSpPr>
              <p:spPr bwMode="ltGray">
                <a:xfrm>
                  <a:off x="2970" y="1258"/>
                  <a:ext cx="142" cy="80"/>
                </a:xfrm>
                <a:custGeom>
                  <a:avLst/>
                  <a:gdLst/>
                  <a:ahLst/>
                  <a:cxnLst>
                    <a:cxn ang="0">
                      <a:pos x="36" y="68"/>
                    </a:cxn>
                    <a:cxn ang="0">
                      <a:pos x="28" y="64"/>
                    </a:cxn>
                    <a:cxn ang="0">
                      <a:pos x="26" y="64"/>
                    </a:cxn>
                    <a:cxn ang="0">
                      <a:pos x="24" y="62"/>
                    </a:cxn>
                    <a:cxn ang="0">
                      <a:pos x="22" y="58"/>
                    </a:cxn>
                    <a:cxn ang="0">
                      <a:pos x="20" y="54"/>
                    </a:cxn>
                    <a:cxn ang="0">
                      <a:pos x="16" y="52"/>
                    </a:cxn>
                    <a:cxn ang="0">
                      <a:pos x="14" y="52"/>
                    </a:cxn>
                    <a:cxn ang="0">
                      <a:pos x="14" y="48"/>
                    </a:cxn>
                    <a:cxn ang="0">
                      <a:pos x="10" y="46"/>
                    </a:cxn>
                    <a:cxn ang="0">
                      <a:pos x="8" y="40"/>
                    </a:cxn>
                    <a:cxn ang="0">
                      <a:pos x="0" y="40"/>
                    </a:cxn>
                    <a:cxn ang="0">
                      <a:pos x="4" y="36"/>
                    </a:cxn>
                    <a:cxn ang="0">
                      <a:pos x="10" y="36"/>
                    </a:cxn>
                    <a:cxn ang="0">
                      <a:pos x="16" y="36"/>
                    </a:cxn>
                    <a:cxn ang="0">
                      <a:pos x="20" y="32"/>
                    </a:cxn>
                    <a:cxn ang="0">
                      <a:pos x="22" y="30"/>
                    </a:cxn>
                    <a:cxn ang="0">
                      <a:pos x="24" y="24"/>
                    </a:cxn>
                    <a:cxn ang="0">
                      <a:pos x="24" y="16"/>
                    </a:cxn>
                    <a:cxn ang="0">
                      <a:pos x="28" y="12"/>
                    </a:cxn>
                    <a:cxn ang="0">
                      <a:pos x="32" y="10"/>
                    </a:cxn>
                    <a:cxn ang="0">
                      <a:pos x="36" y="8"/>
                    </a:cxn>
                    <a:cxn ang="0">
                      <a:pos x="38" y="2"/>
                    </a:cxn>
                    <a:cxn ang="0">
                      <a:pos x="56" y="6"/>
                    </a:cxn>
                    <a:cxn ang="0">
                      <a:pos x="70" y="10"/>
                    </a:cxn>
                    <a:cxn ang="0">
                      <a:pos x="76" y="8"/>
                    </a:cxn>
                    <a:cxn ang="0">
                      <a:pos x="80" y="6"/>
                    </a:cxn>
                    <a:cxn ang="0">
                      <a:pos x="86" y="2"/>
                    </a:cxn>
                    <a:cxn ang="0">
                      <a:pos x="92" y="0"/>
                    </a:cxn>
                    <a:cxn ang="0">
                      <a:pos x="100" y="2"/>
                    </a:cxn>
                    <a:cxn ang="0">
                      <a:pos x="106" y="8"/>
                    </a:cxn>
                    <a:cxn ang="0">
                      <a:pos x="108" y="12"/>
                    </a:cxn>
                    <a:cxn ang="0">
                      <a:pos x="112" y="20"/>
                    </a:cxn>
                    <a:cxn ang="0">
                      <a:pos x="116" y="36"/>
                    </a:cxn>
                    <a:cxn ang="0">
                      <a:pos x="118" y="44"/>
                    </a:cxn>
                    <a:cxn ang="0">
                      <a:pos x="120" y="50"/>
                    </a:cxn>
                    <a:cxn ang="0">
                      <a:pos x="128" y="46"/>
                    </a:cxn>
                    <a:cxn ang="0">
                      <a:pos x="136" y="44"/>
                    </a:cxn>
                    <a:cxn ang="0">
                      <a:pos x="140" y="46"/>
                    </a:cxn>
                    <a:cxn ang="0">
                      <a:pos x="142" y="50"/>
                    </a:cxn>
                    <a:cxn ang="0">
                      <a:pos x="142" y="54"/>
                    </a:cxn>
                    <a:cxn ang="0">
                      <a:pos x="140" y="56"/>
                    </a:cxn>
                    <a:cxn ang="0">
                      <a:pos x="138" y="56"/>
                    </a:cxn>
                    <a:cxn ang="0">
                      <a:pos x="132" y="56"/>
                    </a:cxn>
                    <a:cxn ang="0">
                      <a:pos x="130" y="68"/>
                    </a:cxn>
                    <a:cxn ang="0">
                      <a:pos x="126" y="80"/>
                    </a:cxn>
                    <a:cxn ang="0">
                      <a:pos x="116" y="74"/>
                    </a:cxn>
                    <a:cxn ang="0">
                      <a:pos x="110" y="72"/>
                    </a:cxn>
                    <a:cxn ang="0">
                      <a:pos x="106" y="72"/>
                    </a:cxn>
                    <a:cxn ang="0">
                      <a:pos x="100" y="74"/>
                    </a:cxn>
                    <a:cxn ang="0">
                      <a:pos x="96" y="76"/>
                    </a:cxn>
                    <a:cxn ang="0">
                      <a:pos x="92" y="80"/>
                    </a:cxn>
                    <a:cxn ang="0">
                      <a:pos x="86" y="80"/>
                    </a:cxn>
                    <a:cxn ang="0">
                      <a:pos x="64" y="80"/>
                    </a:cxn>
                    <a:cxn ang="0">
                      <a:pos x="60" y="78"/>
                    </a:cxn>
                    <a:cxn ang="0">
                      <a:pos x="54" y="78"/>
                    </a:cxn>
                    <a:cxn ang="0">
                      <a:pos x="50" y="78"/>
                    </a:cxn>
                    <a:cxn ang="0">
                      <a:pos x="46" y="76"/>
                    </a:cxn>
                    <a:cxn ang="0">
                      <a:pos x="44" y="76"/>
                    </a:cxn>
                    <a:cxn ang="0">
                      <a:pos x="42" y="74"/>
                    </a:cxn>
                    <a:cxn ang="0">
                      <a:pos x="42" y="72"/>
                    </a:cxn>
                    <a:cxn ang="0">
                      <a:pos x="36" y="68"/>
                    </a:cxn>
                  </a:cxnLst>
                  <a:rect l="0" t="0" r="r" b="b"/>
                  <a:pathLst>
                    <a:path w="142" h="80">
                      <a:moveTo>
                        <a:pt x="36" y="68"/>
                      </a:moveTo>
                      <a:lnTo>
                        <a:pt x="28" y="64"/>
                      </a:lnTo>
                      <a:lnTo>
                        <a:pt x="26" y="64"/>
                      </a:lnTo>
                      <a:lnTo>
                        <a:pt x="24" y="62"/>
                      </a:lnTo>
                      <a:lnTo>
                        <a:pt x="22" y="58"/>
                      </a:lnTo>
                      <a:lnTo>
                        <a:pt x="20" y="54"/>
                      </a:lnTo>
                      <a:lnTo>
                        <a:pt x="16" y="52"/>
                      </a:lnTo>
                      <a:lnTo>
                        <a:pt x="14" y="52"/>
                      </a:lnTo>
                      <a:lnTo>
                        <a:pt x="14" y="48"/>
                      </a:lnTo>
                      <a:lnTo>
                        <a:pt x="10" y="46"/>
                      </a:lnTo>
                      <a:lnTo>
                        <a:pt x="8" y="40"/>
                      </a:lnTo>
                      <a:lnTo>
                        <a:pt x="0" y="40"/>
                      </a:lnTo>
                      <a:lnTo>
                        <a:pt x="4" y="36"/>
                      </a:lnTo>
                      <a:lnTo>
                        <a:pt x="10" y="36"/>
                      </a:lnTo>
                      <a:lnTo>
                        <a:pt x="16" y="36"/>
                      </a:lnTo>
                      <a:lnTo>
                        <a:pt x="20" y="32"/>
                      </a:lnTo>
                      <a:lnTo>
                        <a:pt x="22" y="30"/>
                      </a:lnTo>
                      <a:lnTo>
                        <a:pt x="24" y="24"/>
                      </a:lnTo>
                      <a:lnTo>
                        <a:pt x="24" y="16"/>
                      </a:lnTo>
                      <a:lnTo>
                        <a:pt x="28" y="12"/>
                      </a:lnTo>
                      <a:lnTo>
                        <a:pt x="32" y="10"/>
                      </a:lnTo>
                      <a:lnTo>
                        <a:pt x="36" y="8"/>
                      </a:lnTo>
                      <a:lnTo>
                        <a:pt x="38" y="2"/>
                      </a:lnTo>
                      <a:lnTo>
                        <a:pt x="56" y="6"/>
                      </a:lnTo>
                      <a:lnTo>
                        <a:pt x="70" y="10"/>
                      </a:lnTo>
                      <a:lnTo>
                        <a:pt x="76" y="8"/>
                      </a:lnTo>
                      <a:lnTo>
                        <a:pt x="80" y="6"/>
                      </a:lnTo>
                      <a:lnTo>
                        <a:pt x="86" y="2"/>
                      </a:lnTo>
                      <a:lnTo>
                        <a:pt x="92" y="0"/>
                      </a:lnTo>
                      <a:lnTo>
                        <a:pt x="100" y="2"/>
                      </a:lnTo>
                      <a:lnTo>
                        <a:pt x="106" y="8"/>
                      </a:lnTo>
                      <a:lnTo>
                        <a:pt x="108" y="12"/>
                      </a:lnTo>
                      <a:lnTo>
                        <a:pt x="112" y="20"/>
                      </a:lnTo>
                      <a:lnTo>
                        <a:pt x="116" y="36"/>
                      </a:lnTo>
                      <a:lnTo>
                        <a:pt x="118" y="44"/>
                      </a:lnTo>
                      <a:lnTo>
                        <a:pt x="120" y="50"/>
                      </a:lnTo>
                      <a:lnTo>
                        <a:pt x="128" y="46"/>
                      </a:lnTo>
                      <a:lnTo>
                        <a:pt x="136" y="44"/>
                      </a:lnTo>
                      <a:lnTo>
                        <a:pt x="140" y="46"/>
                      </a:lnTo>
                      <a:lnTo>
                        <a:pt x="142" y="50"/>
                      </a:lnTo>
                      <a:lnTo>
                        <a:pt x="142" y="54"/>
                      </a:lnTo>
                      <a:lnTo>
                        <a:pt x="140" y="56"/>
                      </a:lnTo>
                      <a:lnTo>
                        <a:pt x="138" y="56"/>
                      </a:lnTo>
                      <a:lnTo>
                        <a:pt x="132" y="56"/>
                      </a:lnTo>
                      <a:lnTo>
                        <a:pt x="130" y="68"/>
                      </a:lnTo>
                      <a:lnTo>
                        <a:pt x="126" y="80"/>
                      </a:lnTo>
                      <a:lnTo>
                        <a:pt x="116" y="74"/>
                      </a:lnTo>
                      <a:lnTo>
                        <a:pt x="110" y="72"/>
                      </a:lnTo>
                      <a:lnTo>
                        <a:pt x="106" y="72"/>
                      </a:lnTo>
                      <a:lnTo>
                        <a:pt x="100" y="74"/>
                      </a:lnTo>
                      <a:lnTo>
                        <a:pt x="96" y="76"/>
                      </a:lnTo>
                      <a:lnTo>
                        <a:pt x="92" y="80"/>
                      </a:lnTo>
                      <a:lnTo>
                        <a:pt x="86" y="80"/>
                      </a:lnTo>
                      <a:lnTo>
                        <a:pt x="64" y="80"/>
                      </a:lnTo>
                      <a:lnTo>
                        <a:pt x="60" y="78"/>
                      </a:lnTo>
                      <a:lnTo>
                        <a:pt x="54" y="78"/>
                      </a:lnTo>
                      <a:lnTo>
                        <a:pt x="50" y="78"/>
                      </a:lnTo>
                      <a:lnTo>
                        <a:pt x="46" y="76"/>
                      </a:lnTo>
                      <a:lnTo>
                        <a:pt x="44" y="76"/>
                      </a:lnTo>
                      <a:lnTo>
                        <a:pt x="42" y="74"/>
                      </a:lnTo>
                      <a:lnTo>
                        <a:pt x="42" y="72"/>
                      </a:lnTo>
                      <a:lnTo>
                        <a:pt x="36" y="6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8" name="Freeform 200">
                  <a:extLst>
                    <a:ext uri="{FF2B5EF4-FFF2-40B4-BE49-F238E27FC236}">
                      <a16:creationId xmlns:a16="http://schemas.microsoft.com/office/drawing/2014/main" id="{3D852F6D-C5A7-45A6-9C93-3050B6E254A4}"/>
                    </a:ext>
                  </a:extLst>
                </p:cNvPr>
                <p:cNvSpPr>
                  <a:spLocks/>
                </p:cNvSpPr>
                <p:nvPr/>
              </p:nvSpPr>
              <p:spPr bwMode="ltGray">
                <a:xfrm>
                  <a:off x="2950" y="1292"/>
                  <a:ext cx="68" cy="76"/>
                </a:xfrm>
                <a:custGeom>
                  <a:avLst/>
                  <a:gdLst/>
                  <a:ahLst/>
                  <a:cxnLst>
                    <a:cxn ang="0">
                      <a:pos x="2" y="8"/>
                    </a:cxn>
                    <a:cxn ang="0">
                      <a:pos x="6" y="6"/>
                    </a:cxn>
                    <a:cxn ang="0">
                      <a:pos x="16" y="0"/>
                    </a:cxn>
                    <a:cxn ang="0">
                      <a:pos x="20" y="6"/>
                    </a:cxn>
                    <a:cxn ang="0">
                      <a:pos x="28" y="6"/>
                    </a:cxn>
                    <a:cxn ang="0">
                      <a:pos x="30" y="12"/>
                    </a:cxn>
                    <a:cxn ang="0">
                      <a:pos x="34" y="14"/>
                    </a:cxn>
                    <a:cxn ang="0">
                      <a:pos x="34" y="18"/>
                    </a:cxn>
                    <a:cxn ang="0">
                      <a:pos x="36" y="18"/>
                    </a:cxn>
                    <a:cxn ang="0">
                      <a:pos x="40" y="20"/>
                    </a:cxn>
                    <a:cxn ang="0">
                      <a:pos x="42" y="28"/>
                    </a:cxn>
                    <a:cxn ang="0">
                      <a:pos x="48" y="30"/>
                    </a:cxn>
                    <a:cxn ang="0">
                      <a:pos x="56" y="34"/>
                    </a:cxn>
                    <a:cxn ang="0">
                      <a:pos x="62" y="38"/>
                    </a:cxn>
                    <a:cxn ang="0">
                      <a:pos x="62" y="44"/>
                    </a:cxn>
                    <a:cxn ang="0">
                      <a:pos x="64" y="48"/>
                    </a:cxn>
                    <a:cxn ang="0">
                      <a:pos x="68" y="56"/>
                    </a:cxn>
                    <a:cxn ang="0">
                      <a:pos x="64" y="62"/>
                    </a:cxn>
                    <a:cxn ang="0">
                      <a:pos x="60" y="70"/>
                    </a:cxn>
                    <a:cxn ang="0">
                      <a:pos x="60" y="74"/>
                    </a:cxn>
                    <a:cxn ang="0">
                      <a:pos x="46" y="74"/>
                    </a:cxn>
                    <a:cxn ang="0">
                      <a:pos x="42" y="76"/>
                    </a:cxn>
                    <a:cxn ang="0">
                      <a:pos x="34" y="76"/>
                    </a:cxn>
                    <a:cxn ang="0">
                      <a:pos x="26" y="68"/>
                    </a:cxn>
                    <a:cxn ang="0">
                      <a:pos x="18" y="68"/>
                    </a:cxn>
                    <a:cxn ang="0">
                      <a:pos x="18" y="70"/>
                    </a:cxn>
                    <a:cxn ang="0">
                      <a:pos x="16" y="74"/>
                    </a:cxn>
                    <a:cxn ang="0">
                      <a:pos x="16" y="76"/>
                    </a:cxn>
                    <a:cxn ang="0">
                      <a:pos x="10" y="66"/>
                    </a:cxn>
                    <a:cxn ang="0">
                      <a:pos x="0" y="60"/>
                    </a:cxn>
                    <a:cxn ang="0">
                      <a:pos x="4" y="52"/>
                    </a:cxn>
                    <a:cxn ang="0">
                      <a:pos x="12" y="50"/>
                    </a:cxn>
                    <a:cxn ang="0">
                      <a:pos x="14" y="44"/>
                    </a:cxn>
                    <a:cxn ang="0">
                      <a:pos x="8" y="38"/>
                    </a:cxn>
                    <a:cxn ang="0">
                      <a:pos x="6" y="28"/>
                    </a:cxn>
                    <a:cxn ang="0">
                      <a:pos x="8" y="22"/>
                    </a:cxn>
                    <a:cxn ang="0">
                      <a:pos x="2" y="8"/>
                    </a:cxn>
                  </a:cxnLst>
                  <a:rect l="0" t="0" r="r" b="b"/>
                  <a:pathLst>
                    <a:path w="68" h="76">
                      <a:moveTo>
                        <a:pt x="2" y="8"/>
                      </a:moveTo>
                      <a:lnTo>
                        <a:pt x="6" y="6"/>
                      </a:lnTo>
                      <a:lnTo>
                        <a:pt x="16" y="0"/>
                      </a:lnTo>
                      <a:lnTo>
                        <a:pt x="20" y="6"/>
                      </a:lnTo>
                      <a:lnTo>
                        <a:pt x="28" y="6"/>
                      </a:lnTo>
                      <a:lnTo>
                        <a:pt x="30" y="12"/>
                      </a:lnTo>
                      <a:lnTo>
                        <a:pt x="34" y="14"/>
                      </a:lnTo>
                      <a:lnTo>
                        <a:pt x="34" y="18"/>
                      </a:lnTo>
                      <a:lnTo>
                        <a:pt x="36" y="18"/>
                      </a:lnTo>
                      <a:lnTo>
                        <a:pt x="40" y="20"/>
                      </a:lnTo>
                      <a:lnTo>
                        <a:pt x="42" y="28"/>
                      </a:lnTo>
                      <a:lnTo>
                        <a:pt x="48" y="30"/>
                      </a:lnTo>
                      <a:lnTo>
                        <a:pt x="56" y="34"/>
                      </a:lnTo>
                      <a:lnTo>
                        <a:pt x="62" y="38"/>
                      </a:lnTo>
                      <a:lnTo>
                        <a:pt x="62" y="44"/>
                      </a:lnTo>
                      <a:lnTo>
                        <a:pt x="64" y="48"/>
                      </a:lnTo>
                      <a:lnTo>
                        <a:pt x="68" y="56"/>
                      </a:lnTo>
                      <a:lnTo>
                        <a:pt x="64" y="62"/>
                      </a:lnTo>
                      <a:lnTo>
                        <a:pt x="60" y="70"/>
                      </a:lnTo>
                      <a:lnTo>
                        <a:pt x="60" y="74"/>
                      </a:lnTo>
                      <a:lnTo>
                        <a:pt x="46" y="74"/>
                      </a:lnTo>
                      <a:lnTo>
                        <a:pt x="42" y="76"/>
                      </a:lnTo>
                      <a:lnTo>
                        <a:pt x="34" y="76"/>
                      </a:lnTo>
                      <a:lnTo>
                        <a:pt x="26" y="68"/>
                      </a:lnTo>
                      <a:lnTo>
                        <a:pt x="18" y="68"/>
                      </a:lnTo>
                      <a:lnTo>
                        <a:pt x="18" y="70"/>
                      </a:lnTo>
                      <a:lnTo>
                        <a:pt x="16" y="74"/>
                      </a:lnTo>
                      <a:lnTo>
                        <a:pt x="16" y="76"/>
                      </a:lnTo>
                      <a:lnTo>
                        <a:pt x="10" y="66"/>
                      </a:lnTo>
                      <a:lnTo>
                        <a:pt x="0" y="60"/>
                      </a:lnTo>
                      <a:lnTo>
                        <a:pt x="4" y="52"/>
                      </a:lnTo>
                      <a:lnTo>
                        <a:pt x="12" y="50"/>
                      </a:lnTo>
                      <a:lnTo>
                        <a:pt x="14" y="44"/>
                      </a:lnTo>
                      <a:lnTo>
                        <a:pt x="8" y="38"/>
                      </a:lnTo>
                      <a:lnTo>
                        <a:pt x="6" y="28"/>
                      </a:lnTo>
                      <a:lnTo>
                        <a:pt x="8" y="22"/>
                      </a:lnTo>
                      <a:lnTo>
                        <a:pt x="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69" name="Freeform 201">
                  <a:extLst>
                    <a:ext uri="{FF2B5EF4-FFF2-40B4-BE49-F238E27FC236}">
                      <a16:creationId xmlns:a16="http://schemas.microsoft.com/office/drawing/2014/main" id="{73993648-F120-4342-B92D-CAD183C87197}"/>
                    </a:ext>
                  </a:extLst>
                </p:cNvPr>
                <p:cNvSpPr>
                  <a:spLocks/>
                </p:cNvSpPr>
                <p:nvPr/>
              </p:nvSpPr>
              <p:spPr bwMode="ltGray">
                <a:xfrm>
                  <a:off x="3010" y="1330"/>
                  <a:ext cx="88" cy="52"/>
                </a:xfrm>
                <a:custGeom>
                  <a:avLst/>
                  <a:gdLst/>
                  <a:ahLst/>
                  <a:cxnLst>
                    <a:cxn ang="0">
                      <a:pos x="10" y="48"/>
                    </a:cxn>
                    <a:cxn ang="0">
                      <a:pos x="8" y="40"/>
                    </a:cxn>
                    <a:cxn ang="0">
                      <a:pos x="6" y="38"/>
                    </a:cxn>
                    <a:cxn ang="0">
                      <a:pos x="0" y="36"/>
                    </a:cxn>
                    <a:cxn ang="0">
                      <a:pos x="2" y="32"/>
                    </a:cxn>
                    <a:cxn ang="0">
                      <a:pos x="4" y="24"/>
                    </a:cxn>
                    <a:cxn ang="0">
                      <a:pos x="8" y="18"/>
                    </a:cxn>
                    <a:cxn ang="0">
                      <a:pos x="4" y="12"/>
                    </a:cxn>
                    <a:cxn ang="0">
                      <a:pos x="2" y="6"/>
                    </a:cxn>
                    <a:cxn ang="0">
                      <a:pos x="2" y="4"/>
                    </a:cxn>
                    <a:cxn ang="0">
                      <a:pos x="2" y="2"/>
                    </a:cxn>
                    <a:cxn ang="0">
                      <a:pos x="4" y="4"/>
                    </a:cxn>
                    <a:cxn ang="0">
                      <a:pos x="6" y="4"/>
                    </a:cxn>
                    <a:cxn ang="0">
                      <a:pos x="10" y="6"/>
                    </a:cxn>
                    <a:cxn ang="0">
                      <a:pos x="14" y="6"/>
                    </a:cxn>
                    <a:cxn ang="0">
                      <a:pos x="20" y="6"/>
                    </a:cxn>
                    <a:cxn ang="0">
                      <a:pos x="24" y="8"/>
                    </a:cxn>
                    <a:cxn ang="0">
                      <a:pos x="46" y="8"/>
                    </a:cxn>
                    <a:cxn ang="0">
                      <a:pos x="52" y="8"/>
                    </a:cxn>
                    <a:cxn ang="0">
                      <a:pos x="56" y="4"/>
                    </a:cxn>
                    <a:cxn ang="0">
                      <a:pos x="60" y="2"/>
                    </a:cxn>
                    <a:cxn ang="0">
                      <a:pos x="66" y="0"/>
                    </a:cxn>
                    <a:cxn ang="0">
                      <a:pos x="70" y="0"/>
                    </a:cxn>
                    <a:cxn ang="0">
                      <a:pos x="76" y="2"/>
                    </a:cxn>
                    <a:cxn ang="0">
                      <a:pos x="86" y="8"/>
                    </a:cxn>
                    <a:cxn ang="0">
                      <a:pos x="84" y="14"/>
                    </a:cxn>
                    <a:cxn ang="0">
                      <a:pos x="84" y="22"/>
                    </a:cxn>
                    <a:cxn ang="0">
                      <a:pos x="84" y="30"/>
                    </a:cxn>
                    <a:cxn ang="0">
                      <a:pos x="88" y="38"/>
                    </a:cxn>
                    <a:cxn ang="0">
                      <a:pos x="70" y="40"/>
                    </a:cxn>
                    <a:cxn ang="0">
                      <a:pos x="64" y="42"/>
                    </a:cxn>
                    <a:cxn ang="0">
                      <a:pos x="62" y="44"/>
                    </a:cxn>
                    <a:cxn ang="0">
                      <a:pos x="60" y="46"/>
                    </a:cxn>
                    <a:cxn ang="0">
                      <a:pos x="58" y="46"/>
                    </a:cxn>
                    <a:cxn ang="0">
                      <a:pos x="56" y="50"/>
                    </a:cxn>
                    <a:cxn ang="0">
                      <a:pos x="52" y="50"/>
                    </a:cxn>
                    <a:cxn ang="0">
                      <a:pos x="50" y="52"/>
                    </a:cxn>
                    <a:cxn ang="0">
                      <a:pos x="48" y="52"/>
                    </a:cxn>
                    <a:cxn ang="0">
                      <a:pos x="42" y="52"/>
                    </a:cxn>
                    <a:cxn ang="0">
                      <a:pos x="38" y="50"/>
                    </a:cxn>
                    <a:cxn ang="0">
                      <a:pos x="36" y="48"/>
                    </a:cxn>
                    <a:cxn ang="0">
                      <a:pos x="32" y="46"/>
                    </a:cxn>
                    <a:cxn ang="0">
                      <a:pos x="26" y="48"/>
                    </a:cxn>
                    <a:cxn ang="0">
                      <a:pos x="20" y="50"/>
                    </a:cxn>
                    <a:cxn ang="0">
                      <a:pos x="14" y="50"/>
                    </a:cxn>
                    <a:cxn ang="0">
                      <a:pos x="10" y="50"/>
                    </a:cxn>
                    <a:cxn ang="0">
                      <a:pos x="10" y="48"/>
                    </a:cxn>
                  </a:cxnLst>
                  <a:rect l="0" t="0" r="r" b="b"/>
                  <a:pathLst>
                    <a:path w="88" h="52">
                      <a:moveTo>
                        <a:pt x="10" y="48"/>
                      </a:moveTo>
                      <a:lnTo>
                        <a:pt x="8" y="40"/>
                      </a:lnTo>
                      <a:lnTo>
                        <a:pt x="6" y="38"/>
                      </a:lnTo>
                      <a:lnTo>
                        <a:pt x="0" y="36"/>
                      </a:lnTo>
                      <a:lnTo>
                        <a:pt x="2" y="32"/>
                      </a:lnTo>
                      <a:lnTo>
                        <a:pt x="4" y="24"/>
                      </a:lnTo>
                      <a:lnTo>
                        <a:pt x="8" y="18"/>
                      </a:lnTo>
                      <a:lnTo>
                        <a:pt x="4" y="12"/>
                      </a:lnTo>
                      <a:lnTo>
                        <a:pt x="2" y="6"/>
                      </a:lnTo>
                      <a:lnTo>
                        <a:pt x="2" y="4"/>
                      </a:lnTo>
                      <a:lnTo>
                        <a:pt x="2" y="2"/>
                      </a:lnTo>
                      <a:lnTo>
                        <a:pt x="4" y="4"/>
                      </a:lnTo>
                      <a:lnTo>
                        <a:pt x="6" y="4"/>
                      </a:lnTo>
                      <a:lnTo>
                        <a:pt x="10" y="6"/>
                      </a:lnTo>
                      <a:lnTo>
                        <a:pt x="14" y="6"/>
                      </a:lnTo>
                      <a:lnTo>
                        <a:pt x="20" y="6"/>
                      </a:lnTo>
                      <a:lnTo>
                        <a:pt x="24" y="8"/>
                      </a:lnTo>
                      <a:lnTo>
                        <a:pt x="46" y="8"/>
                      </a:lnTo>
                      <a:lnTo>
                        <a:pt x="52" y="8"/>
                      </a:lnTo>
                      <a:lnTo>
                        <a:pt x="56" y="4"/>
                      </a:lnTo>
                      <a:lnTo>
                        <a:pt x="60" y="2"/>
                      </a:lnTo>
                      <a:lnTo>
                        <a:pt x="66" y="0"/>
                      </a:lnTo>
                      <a:lnTo>
                        <a:pt x="70" y="0"/>
                      </a:lnTo>
                      <a:lnTo>
                        <a:pt x="76" y="2"/>
                      </a:lnTo>
                      <a:lnTo>
                        <a:pt x="86" y="8"/>
                      </a:lnTo>
                      <a:lnTo>
                        <a:pt x="84" y="14"/>
                      </a:lnTo>
                      <a:lnTo>
                        <a:pt x="84" y="22"/>
                      </a:lnTo>
                      <a:lnTo>
                        <a:pt x="84" y="30"/>
                      </a:lnTo>
                      <a:lnTo>
                        <a:pt x="88" y="38"/>
                      </a:lnTo>
                      <a:lnTo>
                        <a:pt x="70" y="40"/>
                      </a:lnTo>
                      <a:lnTo>
                        <a:pt x="64" y="42"/>
                      </a:lnTo>
                      <a:lnTo>
                        <a:pt x="62" y="44"/>
                      </a:lnTo>
                      <a:lnTo>
                        <a:pt x="60" y="46"/>
                      </a:lnTo>
                      <a:lnTo>
                        <a:pt x="58" y="46"/>
                      </a:lnTo>
                      <a:lnTo>
                        <a:pt x="56" y="50"/>
                      </a:lnTo>
                      <a:lnTo>
                        <a:pt x="52" y="50"/>
                      </a:lnTo>
                      <a:lnTo>
                        <a:pt x="50" y="52"/>
                      </a:lnTo>
                      <a:lnTo>
                        <a:pt x="48" y="52"/>
                      </a:lnTo>
                      <a:lnTo>
                        <a:pt x="42" y="52"/>
                      </a:lnTo>
                      <a:lnTo>
                        <a:pt x="38" y="50"/>
                      </a:lnTo>
                      <a:lnTo>
                        <a:pt x="36" y="48"/>
                      </a:lnTo>
                      <a:lnTo>
                        <a:pt x="32" y="46"/>
                      </a:lnTo>
                      <a:lnTo>
                        <a:pt x="26" y="48"/>
                      </a:lnTo>
                      <a:lnTo>
                        <a:pt x="20" y="50"/>
                      </a:lnTo>
                      <a:lnTo>
                        <a:pt x="14" y="50"/>
                      </a:lnTo>
                      <a:lnTo>
                        <a:pt x="10" y="50"/>
                      </a:lnTo>
                      <a:lnTo>
                        <a:pt x="10" y="4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0" name="Freeform 202">
                  <a:extLst>
                    <a:ext uri="{FF2B5EF4-FFF2-40B4-BE49-F238E27FC236}">
                      <a16:creationId xmlns:a16="http://schemas.microsoft.com/office/drawing/2014/main" id="{72C8944E-284C-4294-BD2A-2A3B8B0D8E6E}"/>
                    </a:ext>
                  </a:extLst>
                </p:cNvPr>
                <p:cNvSpPr>
                  <a:spLocks/>
                </p:cNvSpPr>
                <p:nvPr/>
              </p:nvSpPr>
              <p:spPr bwMode="ltGray">
                <a:xfrm>
                  <a:off x="2821" y="1136"/>
                  <a:ext cx="14" cy="4"/>
                </a:xfrm>
                <a:custGeom>
                  <a:avLst/>
                  <a:gdLst/>
                  <a:ahLst/>
                  <a:cxnLst>
                    <a:cxn ang="0">
                      <a:pos x="0" y="2"/>
                    </a:cxn>
                    <a:cxn ang="0">
                      <a:pos x="6" y="4"/>
                    </a:cxn>
                    <a:cxn ang="0">
                      <a:pos x="8" y="4"/>
                    </a:cxn>
                    <a:cxn ang="0">
                      <a:pos x="14" y="2"/>
                    </a:cxn>
                    <a:cxn ang="0">
                      <a:pos x="8" y="0"/>
                    </a:cxn>
                    <a:cxn ang="0">
                      <a:pos x="4" y="0"/>
                    </a:cxn>
                    <a:cxn ang="0">
                      <a:pos x="0" y="2"/>
                    </a:cxn>
                  </a:cxnLst>
                  <a:rect l="0" t="0" r="r" b="b"/>
                  <a:pathLst>
                    <a:path w="14" h="4">
                      <a:moveTo>
                        <a:pt x="0" y="2"/>
                      </a:moveTo>
                      <a:lnTo>
                        <a:pt x="6" y="4"/>
                      </a:lnTo>
                      <a:lnTo>
                        <a:pt x="8" y="4"/>
                      </a:lnTo>
                      <a:lnTo>
                        <a:pt x="14" y="2"/>
                      </a:lnTo>
                      <a:lnTo>
                        <a:pt x="8" y="0"/>
                      </a:lnTo>
                      <a:lnTo>
                        <a:pt x="4" y="0"/>
                      </a:lnTo>
                      <a:lnTo>
                        <a:pt x="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1" name="Freeform 203">
                  <a:extLst>
                    <a:ext uri="{FF2B5EF4-FFF2-40B4-BE49-F238E27FC236}">
                      <a16:creationId xmlns:a16="http://schemas.microsoft.com/office/drawing/2014/main" id="{0E42EB57-F974-4FC0-AB1E-317EA2AF0879}"/>
                    </a:ext>
                  </a:extLst>
                </p:cNvPr>
                <p:cNvSpPr>
                  <a:spLocks/>
                </p:cNvSpPr>
                <p:nvPr/>
              </p:nvSpPr>
              <p:spPr bwMode="ltGray">
                <a:xfrm>
                  <a:off x="2699" y="1358"/>
                  <a:ext cx="16" cy="8"/>
                </a:xfrm>
                <a:custGeom>
                  <a:avLst/>
                  <a:gdLst/>
                  <a:ahLst/>
                  <a:cxnLst>
                    <a:cxn ang="0">
                      <a:pos x="14" y="4"/>
                    </a:cxn>
                    <a:cxn ang="0">
                      <a:pos x="12" y="6"/>
                    </a:cxn>
                    <a:cxn ang="0">
                      <a:pos x="6" y="8"/>
                    </a:cxn>
                    <a:cxn ang="0">
                      <a:pos x="2" y="8"/>
                    </a:cxn>
                    <a:cxn ang="0">
                      <a:pos x="0" y="6"/>
                    </a:cxn>
                    <a:cxn ang="0">
                      <a:pos x="0" y="4"/>
                    </a:cxn>
                    <a:cxn ang="0">
                      <a:pos x="2" y="0"/>
                    </a:cxn>
                    <a:cxn ang="0">
                      <a:pos x="6" y="0"/>
                    </a:cxn>
                    <a:cxn ang="0">
                      <a:pos x="8" y="0"/>
                    </a:cxn>
                    <a:cxn ang="0">
                      <a:pos x="10" y="2"/>
                    </a:cxn>
                    <a:cxn ang="0">
                      <a:pos x="16" y="6"/>
                    </a:cxn>
                    <a:cxn ang="0">
                      <a:pos x="14" y="4"/>
                    </a:cxn>
                  </a:cxnLst>
                  <a:rect l="0" t="0" r="r" b="b"/>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72" name="Freeform 204">
                  <a:extLst>
                    <a:ext uri="{FF2B5EF4-FFF2-40B4-BE49-F238E27FC236}">
                      <a16:creationId xmlns:a16="http://schemas.microsoft.com/office/drawing/2014/main" id="{83841C7C-7DAA-4EFA-9F8B-197FB3C5E030}"/>
                    </a:ext>
                  </a:extLst>
                </p:cNvPr>
                <p:cNvSpPr>
                  <a:spLocks/>
                </p:cNvSpPr>
                <p:nvPr/>
              </p:nvSpPr>
              <p:spPr bwMode="ltGray">
                <a:xfrm>
                  <a:off x="2761" y="1222"/>
                  <a:ext cx="12" cy="16"/>
                </a:xfrm>
                <a:custGeom>
                  <a:avLst/>
                  <a:gdLst/>
                  <a:ahLst/>
                  <a:cxnLst>
                    <a:cxn ang="0">
                      <a:pos x="8" y="0"/>
                    </a:cxn>
                    <a:cxn ang="0">
                      <a:pos x="6" y="2"/>
                    </a:cxn>
                    <a:cxn ang="0">
                      <a:pos x="4" y="4"/>
                    </a:cxn>
                    <a:cxn ang="0">
                      <a:pos x="2" y="6"/>
                    </a:cxn>
                    <a:cxn ang="0">
                      <a:pos x="0" y="8"/>
                    </a:cxn>
                    <a:cxn ang="0">
                      <a:pos x="2" y="12"/>
                    </a:cxn>
                    <a:cxn ang="0">
                      <a:pos x="2" y="14"/>
                    </a:cxn>
                    <a:cxn ang="0">
                      <a:pos x="8" y="14"/>
                    </a:cxn>
                    <a:cxn ang="0">
                      <a:pos x="12" y="16"/>
                    </a:cxn>
                    <a:cxn ang="0">
                      <a:pos x="12" y="12"/>
                    </a:cxn>
                    <a:cxn ang="0">
                      <a:pos x="12" y="8"/>
                    </a:cxn>
                    <a:cxn ang="0">
                      <a:pos x="8" y="0"/>
                    </a:cxn>
                  </a:cxnLst>
                  <a:rect l="0" t="0" r="r" b="b"/>
                  <a:pathLst>
                    <a:path w="12" h="16">
                      <a:moveTo>
                        <a:pt x="8" y="0"/>
                      </a:moveTo>
                      <a:lnTo>
                        <a:pt x="6" y="2"/>
                      </a:lnTo>
                      <a:lnTo>
                        <a:pt x="4" y="4"/>
                      </a:lnTo>
                      <a:lnTo>
                        <a:pt x="2" y="6"/>
                      </a:lnTo>
                      <a:lnTo>
                        <a:pt x="0" y="8"/>
                      </a:lnTo>
                      <a:lnTo>
                        <a:pt x="2" y="12"/>
                      </a:lnTo>
                      <a:lnTo>
                        <a:pt x="2" y="14"/>
                      </a:lnTo>
                      <a:lnTo>
                        <a:pt x="8" y="14"/>
                      </a:lnTo>
                      <a:lnTo>
                        <a:pt x="12" y="16"/>
                      </a:lnTo>
                      <a:lnTo>
                        <a:pt x="12" y="12"/>
                      </a:lnTo>
                      <a:lnTo>
                        <a:pt x="12" y="8"/>
                      </a:lnTo>
                      <a:lnTo>
                        <a:pt x="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6" name="Group 223">
                <a:extLst>
                  <a:ext uri="{FF2B5EF4-FFF2-40B4-BE49-F238E27FC236}">
                    <a16:creationId xmlns:a16="http://schemas.microsoft.com/office/drawing/2014/main" id="{24043B7C-7912-4ECC-B749-DE01C6B75DA0}"/>
                  </a:ext>
                </a:extLst>
              </p:cNvPr>
              <p:cNvGrpSpPr>
                <a:grpSpLocks/>
              </p:cNvGrpSpPr>
              <p:nvPr/>
            </p:nvGrpSpPr>
            <p:grpSpPr bwMode="ltGray">
              <a:xfrm>
                <a:off x="4775904" y="1582403"/>
                <a:ext cx="900358" cy="695959"/>
                <a:chOff x="3070" y="1364"/>
                <a:chExt cx="602" cy="534"/>
              </a:xfrm>
              <a:grpFill/>
            </p:grpSpPr>
            <p:sp>
              <p:nvSpPr>
                <p:cNvPr id="612" name="Freeform 206">
                  <a:extLst>
                    <a:ext uri="{FF2B5EF4-FFF2-40B4-BE49-F238E27FC236}">
                      <a16:creationId xmlns:a16="http://schemas.microsoft.com/office/drawing/2014/main" id="{B83C8450-7463-4949-B74E-F3F22606F7D9}"/>
                    </a:ext>
                  </a:extLst>
                </p:cNvPr>
                <p:cNvSpPr>
                  <a:spLocks/>
                </p:cNvSpPr>
                <p:nvPr/>
              </p:nvSpPr>
              <p:spPr bwMode="ltGray">
                <a:xfrm>
                  <a:off x="3224" y="1550"/>
                  <a:ext cx="332" cy="298"/>
                </a:xfrm>
                <a:custGeom>
                  <a:avLst/>
                  <a:gdLst/>
                  <a:ahLst/>
                  <a:cxnLst>
                    <a:cxn ang="0">
                      <a:pos x="224" y="72"/>
                    </a:cxn>
                    <a:cxn ang="0">
                      <a:pos x="230" y="80"/>
                    </a:cxn>
                    <a:cxn ang="0">
                      <a:pos x="236" y="88"/>
                    </a:cxn>
                    <a:cxn ang="0">
                      <a:pos x="244" y="102"/>
                    </a:cxn>
                    <a:cxn ang="0">
                      <a:pos x="254" y="118"/>
                    </a:cxn>
                    <a:cxn ang="0">
                      <a:pos x="260" y="130"/>
                    </a:cxn>
                    <a:cxn ang="0">
                      <a:pos x="268" y="144"/>
                    </a:cxn>
                    <a:cxn ang="0">
                      <a:pos x="280" y="156"/>
                    </a:cxn>
                    <a:cxn ang="0">
                      <a:pos x="332" y="164"/>
                    </a:cxn>
                    <a:cxn ang="0">
                      <a:pos x="282" y="242"/>
                    </a:cxn>
                    <a:cxn ang="0">
                      <a:pos x="190" y="298"/>
                    </a:cxn>
                    <a:cxn ang="0">
                      <a:pos x="168" y="270"/>
                    </a:cxn>
                    <a:cxn ang="0">
                      <a:pos x="162" y="270"/>
                    </a:cxn>
                    <a:cxn ang="0">
                      <a:pos x="152" y="264"/>
                    </a:cxn>
                    <a:cxn ang="0">
                      <a:pos x="148" y="270"/>
                    </a:cxn>
                    <a:cxn ang="0">
                      <a:pos x="144" y="280"/>
                    </a:cxn>
                    <a:cxn ang="0">
                      <a:pos x="134" y="264"/>
                    </a:cxn>
                    <a:cxn ang="0">
                      <a:pos x="118" y="248"/>
                    </a:cxn>
                    <a:cxn ang="0">
                      <a:pos x="108" y="228"/>
                    </a:cxn>
                    <a:cxn ang="0">
                      <a:pos x="98" y="214"/>
                    </a:cxn>
                    <a:cxn ang="0">
                      <a:pos x="82" y="200"/>
                    </a:cxn>
                    <a:cxn ang="0">
                      <a:pos x="82" y="200"/>
                    </a:cxn>
                    <a:cxn ang="0">
                      <a:pos x="76" y="162"/>
                    </a:cxn>
                    <a:cxn ang="0">
                      <a:pos x="58" y="142"/>
                    </a:cxn>
                    <a:cxn ang="0">
                      <a:pos x="42" y="124"/>
                    </a:cxn>
                    <a:cxn ang="0">
                      <a:pos x="16" y="76"/>
                    </a:cxn>
                    <a:cxn ang="0">
                      <a:pos x="4" y="66"/>
                    </a:cxn>
                    <a:cxn ang="0">
                      <a:pos x="16" y="56"/>
                    </a:cxn>
                    <a:cxn ang="0">
                      <a:pos x="24" y="46"/>
                    </a:cxn>
                    <a:cxn ang="0">
                      <a:pos x="34" y="42"/>
                    </a:cxn>
                    <a:cxn ang="0">
                      <a:pos x="44" y="36"/>
                    </a:cxn>
                    <a:cxn ang="0">
                      <a:pos x="62" y="0"/>
                    </a:cxn>
                    <a:cxn ang="0">
                      <a:pos x="122" y="26"/>
                    </a:cxn>
                    <a:cxn ang="0">
                      <a:pos x="128" y="32"/>
                    </a:cxn>
                    <a:cxn ang="0">
                      <a:pos x="134" y="44"/>
                    </a:cxn>
                    <a:cxn ang="0">
                      <a:pos x="180" y="54"/>
                    </a:cxn>
                    <a:cxn ang="0">
                      <a:pos x="200" y="60"/>
                    </a:cxn>
                    <a:cxn ang="0">
                      <a:pos x="222" y="64"/>
                    </a:cxn>
                  </a:cxnLst>
                  <a:rect l="0" t="0" r="r" b="b"/>
                  <a:pathLst>
                    <a:path w="332" h="298">
                      <a:moveTo>
                        <a:pt x="222" y="62"/>
                      </a:moveTo>
                      <a:lnTo>
                        <a:pt x="224" y="72"/>
                      </a:lnTo>
                      <a:lnTo>
                        <a:pt x="226" y="78"/>
                      </a:lnTo>
                      <a:lnTo>
                        <a:pt x="230" y="80"/>
                      </a:lnTo>
                      <a:lnTo>
                        <a:pt x="234" y="84"/>
                      </a:lnTo>
                      <a:lnTo>
                        <a:pt x="236" y="88"/>
                      </a:lnTo>
                      <a:lnTo>
                        <a:pt x="242" y="96"/>
                      </a:lnTo>
                      <a:lnTo>
                        <a:pt x="244" y="102"/>
                      </a:lnTo>
                      <a:lnTo>
                        <a:pt x="248" y="110"/>
                      </a:lnTo>
                      <a:lnTo>
                        <a:pt x="254" y="118"/>
                      </a:lnTo>
                      <a:lnTo>
                        <a:pt x="258" y="126"/>
                      </a:lnTo>
                      <a:lnTo>
                        <a:pt x="260" y="130"/>
                      </a:lnTo>
                      <a:lnTo>
                        <a:pt x="258" y="136"/>
                      </a:lnTo>
                      <a:lnTo>
                        <a:pt x="268" y="144"/>
                      </a:lnTo>
                      <a:lnTo>
                        <a:pt x="280" y="148"/>
                      </a:lnTo>
                      <a:lnTo>
                        <a:pt x="280" y="156"/>
                      </a:lnTo>
                      <a:lnTo>
                        <a:pt x="324" y="158"/>
                      </a:lnTo>
                      <a:lnTo>
                        <a:pt x="332" y="164"/>
                      </a:lnTo>
                      <a:lnTo>
                        <a:pt x="332" y="198"/>
                      </a:lnTo>
                      <a:lnTo>
                        <a:pt x="282" y="242"/>
                      </a:lnTo>
                      <a:lnTo>
                        <a:pt x="234" y="254"/>
                      </a:lnTo>
                      <a:lnTo>
                        <a:pt x="190" y="298"/>
                      </a:lnTo>
                      <a:lnTo>
                        <a:pt x="188" y="276"/>
                      </a:lnTo>
                      <a:lnTo>
                        <a:pt x="168" y="270"/>
                      </a:lnTo>
                      <a:lnTo>
                        <a:pt x="164" y="268"/>
                      </a:lnTo>
                      <a:lnTo>
                        <a:pt x="162" y="270"/>
                      </a:lnTo>
                      <a:lnTo>
                        <a:pt x="156" y="268"/>
                      </a:lnTo>
                      <a:lnTo>
                        <a:pt x="152" y="264"/>
                      </a:lnTo>
                      <a:lnTo>
                        <a:pt x="150" y="266"/>
                      </a:lnTo>
                      <a:lnTo>
                        <a:pt x="148" y="270"/>
                      </a:lnTo>
                      <a:lnTo>
                        <a:pt x="146" y="276"/>
                      </a:lnTo>
                      <a:lnTo>
                        <a:pt x="144" y="280"/>
                      </a:lnTo>
                      <a:lnTo>
                        <a:pt x="142" y="274"/>
                      </a:lnTo>
                      <a:lnTo>
                        <a:pt x="134" y="264"/>
                      </a:lnTo>
                      <a:lnTo>
                        <a:pt x="124" y="254"/>
                      </a:lnTo>
                      <a:lnTo>
                        <a:pt x="118" y="248"/>
                      </a:lnTo>
                      <a:lnTo>
                        <a:pt x="116" y="240"/>
                      </a:lnTo>
                      <a:lnTo>
                        <a:pt x="108" y="228"/>
                      </a:lnTo>
                      <a:lnTo>
                        <a:pt x="102" y="220"/>
                      </a:lnTo>
                      <a:lnTo>
                        <a:pt x="98" y="214"/>
                      </a:lnTo>
                      <a:lnTo>
                        <a:pt x="90" y="210"/>
                      </a:lnTo>
                      <a:lnTo>
                        <a:pt x="82" y="200"/>
                      </a:lnTo>
                      <a:lnTo>
                        <a:pt x="84" y="200"/>
                      </a:lnTo>
                      <a:lnTo>
                        <a:pt x="82" y="200"/>
                      </a:lnTo>
                      <a:lnTo>
                        <a:pt x="76" y="200"/>
                      </a:lnTo>
                      <a:lnTo>
                        <a:pt x="76" y="162"/>
                      </a:lnTo>
                      <a:lnTo>
                        <a:pt x="68" y="152"/>
                      </a:lnTo>
                      <a:lnTo>
                        <a:pt x="58" y="142"/>
                      </a:lnTo>
                      <a:lnTo>
                        <a:pt x="48" y="134"/>
                      </a:lnTo>
                      <a:lnTo>
                        <a:pt x="42" y="124"/>
                      </a:lnTo>
                      <a:lnTo>
                        <a:pt x="24" y="92"/>
                      </a:lnTo>
                      <a:lnTo>
                        <a:pt x="16" y="76"/>
                      </a:lnTo>
                      <a:lnTo>
                        <a:pt x="10" y="72"/>
                      </a:lnTo>
                      <a:lnTo>
                        <a:pt x="4" y="66"/>
                      </a:lnTo>
                      <a:lnTo>
                        <a:pt x="0" y="54"/>
                      </a:lnTo>
                      <a:lnTo>
                        <a:pt x="16" y="56"/>
                      </a:lnTo>
                      <a:lnTo>
                        <a:pt x="20" y="52"/>
                      </a:lnTo>
                      <a:lnTo>
                        <a:pt x="24" y="46"/>
                      </a:lnTo>
                      <a:lnTo>
                        <a:pt x="30" y="42"/>
                      </a:lnTo>
                      <a:lnTo>
                        <a:pt x="34" y="42"/>
                      </a:lnTo>
                      <a:lnTo>
                        <a:pt x="38" y="36"/>
                      </a:lnTo>
                      <a:lnTo>
                        <a:pt x="44" y="36"/>
                      </a:lnTo>
                      <a:lnTo>
                        <a:pt x="32" y="10"/>
                      </a:lnTo>
                      <a:lnTo>
                        <a:pt x="62" y="0"/>
                      </a:lnTo>
                      <a:lnTo>
                        <a:pt x="118" y="24"/>
                      </a:lnTo>
                      <a:lnTo>
                        <a:pt x="122" y="26"/>
                      </a:lnTo>
                      <a:lnTo>
                        <a:pt x="124" y="30"/>
                      </a:lnTo>
                      <a:lnTo>
                        <a:pt x="128" y="32"/>
                      </a:lnTo>
                      <a:lnTo>
                        <a:pt x="134" y="34"/>
                      </a:lnTo>
                      <a:lnTo>
                        <a:pt x="134" y="44"/>
                      </a:lnTo>
                      <a:lnTo>
                        <a:pt x="152" y="54"/>
                      </a:lnTo>
                      <a:lnTo>
                        <a:pt x="180" y="54"/>
                      </a:lnTo>
                      <a:lnTo>
                        <a:pt x="196" y="58"/>
                      </a:lnTo>
                      <a:lnTo>
                        <a:pt x="200" y="60"/>
                      </a:lnTo>
                      <a:lnTo>
                        <a:pt x="204" y="64"/>
                      </a:lnTo>
                      <a:lnTo>
                        <a:pt x="222" y="64"/>
                      </a:lnTo>
                      <a:lnTo>
                        <a:pt x="222" y="6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3" name="Freeform 207">
                  <a:extLst>
                    <a:ext uri="{FF2B5EF4-FFF2-40B4-BE49-F238E27FC236}">
                      <a16:creationId xmlns:a16="http://schemas.microsoft.com/office/drawing/2014/main" id="{06D5CB01-E232-4671-AB92-2A1FC096A5A6}"/>
                    </a:ext>
                  </a:extLst>
                </p:cNvPr>
                <p:cNvSpPr>
                  <a:spLocks/>
                </p:cNvSpPr>
                <p:nvPr/>
              </p:nvSpPr>
              <p:spPr bwMode="ltGray">
                <a:xfrm>
                  <a:off x="3180" y="1482"/>
                  <a:ext cx="20" cy="12"/>
                </a:xfrm>
                <a:custGeom>
                  <a:avLst/>
                  <a:gdLst/>
                  <a:ahLst/>
                  <a:cxnLst>
                    <a:cxn ang="0">
                      <a:pos x="8" y="12"/>
                    </a:cxn>
                    <a:cxn ang="0">
                      <a:pos x="0" y="12"/>
                    </a:cxn>
                    <a:cxn ang="0">
                      <a:pos x="0" y="8"/>
                    </a:cxn>
                    <a:cxn ang="0">
                      <a:pos x="2" y="6"/>
                    </a:cxn>
                    <a:cxn ang="0">
                      <a:pos x="4" y="4"/>
                    </a:cxn>
                    <a:cxn ang="0">
                      <a:pos x="6" y="0"/>
                    </a:cxn>
                    <a:cxn ang="0">
                      <a:pos x="8" y="4"/>
                    </a:cxn>
                    <a:cxn ang="0">
                      <a:pos x="12" y="4"/>
                    </a:cxn>
                    <a:cxn ang="0">
                      <a:pos x="20" y="0"/>
                    </a:cxn>
                    <a:cxn ang="0">
                      <a:pos x="20" y="4"/>
                    </a:cxn>
                    <a:cxn ang="0">
                      <a:pos x="16" y="8"/>
                    </a:cxn>
                    <a:cxn ang="0">
                      <a:pos x="8" y="12"/>
                    </a:cxn>
                  </a:cxnLst>
                  <a:rect l="0" t="0" r="r" b="b"/>
                  <a:pathLst>
                    <a:path w="20" h="12">
                      <a:moveTo>
                        <a:pt x="8" y="12"/>
                      </a:moveTo>
                      <a:lnTo>
                        <a:pt x="0" y="12"/>
                      </a:lnTo>
                      <a:lnTo>
                        <a:pt x="0" y="8"/>
                      </a:lnTo>
                      <a:lnTo>
                        <a:pt x="2" y="6"/>
                      </a:lnTo>
                      <a:lnTo>
                        <a:pt x="4" y="4"/>
                      </a:lnTo>
                      <a:lnTo>
                        <a:pt x="6" y="0"/>
                      </a:lnTo>
                      <a:lnTo>
                        <a:pt x="8" y="4"/>
                      </a:lnTo>
                      <a:lnTo>
                        <a:pt x="12" y="4"/>
                      </a:lnTo>
                      <a:lnTo>
                        <a:pt x="20" y="0"/>
                      </a:lnTo>
                      <a:lnTo>
                        <a:pt x="20" y="4"/>
                      </a:lnTo>
                      <a:lnTo>
                        <a:pt x="16" y="8"/>
                      </a:lnTo>
                      <a:lnTo>
                        <a:pt x="8"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4" name="Freeform 208">
                  <a:extLst>
                    <a:ext uri="{FF2B5EF4-FFF2-40B4-BE49-F238E27FC236}">
                      <a16:creationId xmlns:a16="http://schemas.microsoft.com/office/drawing/2014/main" id="{CD323748-F918-4AB8-8A63-3EFF9A43AE1F}"/>
                    </a:ext>
                  </a:extLst>
                </p:cNvPr>
                <p:cNvSpPr>
                  <a:spLocks/>
                </p:cNvSpPr>
                <p:nvPr/>
              </p:nvSpPr>
              <p:spPr bwMode="ltGray">
                <a:xfrm>
                  <a:off x="3070" y="1368"/>
                  <a:ext cx="32" cy="24"/>
                </a:xfrm>
                <a:custGeom>
                  <a:avLst/>
                  <a:gdLst/>
                  <a:ahLst/>
                  <a:cxnLst>
                    <a:cxn ang="0">
                      <a:pos x="28" y="0"/>
                    </a:cxn>
                    <a:cxn ang="0">
                      <a:pos x="10" y="2"/>
                    </a:cxn>
                    <a:cxn ang="0">
                      <a:pos x="4" y="4"/>
                    </a:cxn>
                    <a:cxn ang="0">
                      <a:pos x="2" y="6"/>
                    </a:cxn>
                    <a:cxn ang="0">
                      <a:pos x="0" y="8"/>
                    </a:cxn>
                    <a:cxn ang="0">
                      <a:pos x="2" y="10"/>
                    </a:cxn>
                    <a:cxn ang="0">
                      <a:pos x="2" y="12"/>
                    </a:cxn>
                    <a:cxn ang="0">
                      <a:pos x="6" y="14"/>
                    </a:cxn>
                    <a:cxn ang="0">
                      <a:pos x="6" y="24"/>
                    </a:cxn>
                    <a:cxn ang="0">
                      <a:pos x="12" y="22"/>
                    </a:cxn>
                    <a:cxn ang="0">
                      <a:pos x="20" y="18"/>
                    </a:cxn>
                    <a:cxn ang="0">
                      <a:pos x="32" y="8"/>
                    </a:cxn>
                    <a:cxn ang="0">
                      <a:pos x="30" y="6"/>
                    </a:cxn>
                    <a:cxn ang="0">
                      <a:pos x="26" y="0"/>
                    </a:cxn>
                    <a:cxn ang="0">
                      <a:pos x="28" y="0"/>
                    </a:cxn>
                  </a:cxnLst>
                  <a:rect l="0" t="0" r="r" b="b"/>
                  <a:pathLst>
                    <a:path w="32" h="24">
                      <a:moveTo>
                        <a:pt x="28" y="0"/>
                      </a:moveTo>
                      <a:lnTo>
                        <a:pt x="10" y="2"/>
                      </a:lnTo>
                      <a:lnTo>
                        <a:pt x="4" y="4"/>
                      </a:lnTo>
                      <a:lnTo>
                        <a:pt x="2" y="6"/>
                      </a:lnTo>
                      <a:lnTo>
                        <a:pt x="0" y="8"/>
                      </a:lnTo>
                      <a:lnTo>
                        <a:pt x="2" y="10"/>
                      </a:lnTo>
                      <a:lnTo>
                        <a:pt x="2" y="12"/>
                      </a:lnTo>
                      <a:lnTo>
                        <a:pt x="6" y="14"/>
                      </a:lnTo>
                      <a:lnTo>
                        <a:pt x="6" y="24"/>
                      </a:lnTo>
                      <a:lnTo>
                        <a:pt x="12" y="22"/>
                      </a:lnTo>
                      <a:lnTo>
                        <a:pt x="20" y="18"/>
                      </a:lnTo>
                      <a:lnTo>
                        <a:pt x="32" y="8"/>
                      </a:lnTo>
                      <a:lnTo>
                        <a:pt x="30" y="6"/>
                      </a:lnTo>
                      <a:lnTo>
                        <a:pt x="26" y="0"/>
                      </a:lnTo>
                      <a:lnTo>
                        <a:pt x="28"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5" name="Freeform 209">
                  <a:extLst>
                    <a:ext uri="{FF2B5EF4-FFF2-40B4-BE49-F238E27FC236}">
                      <a16:creationId xmlns:a16="http://schemas.microsoft.com/office/drawing/2014/main" id="{C1F58FF1-7832-4686-BDE8-D6BDAAE64286}"/>
                    </a:ext>
                  </a:extLst>
                </p:cNvPr>
                <p:cNvSpPr>
                  <a:spLocks/>
                </p:cNvSpPr>
                <p:nvPr/>
              </p:nvSpPr>
              <p:spPr bwMode="ltGray">
                <a:xfrm>
                  <a:off x="3208" y="1532"/>
                  <a:ext cx="22" cy="64"/>
                </a:xfrm>
                <a:custGeom>
                  <a:avLst/>
                  <a:gdLst/>
                  <a:ahLst/>
                  <a:cxnLst>
                    <a:cxn ang="0">
                      <a:pos x="14" y="0"/>
                    </a:cxn>
                    <a:cxn ang="0">
                      <a:pos x="20" y="0"/>
                    </a:cxn>
                    <a:cxn ang="0">
                      <a:pos x="20" y="8"/>
                    </a:cxn>
                    <a:cxn ang="0">
                      <a:pos x="16" y="8"/>
                    </a:cxn>
                    <a:cxn ang="0">
                      <a:pos x="12" y="28"/>
                    </a:cxn>
                    <a:cxn ang="0">
                      <a:pos x="22" y="28"/>
                    </a:cxn>
                    <a:cxn ang="0">
                      <a:pos x="16" y="64"/>
                    </a:cxn>
                    <a:cxn ang="0">
                      <a:pos x="10" y="48"/>
                    </a:cxn>
                    <a:cxn ang="0">
                      <a:pos x="4" y="40"/>
                    </a:cxn>
                    <a:cxn ang="0">
                      <a:pos x="2" y="36"/>
                    </a:cxn>
                    <a:cxn ang="0">
                      <a:pos x="0" y="30"/>
                    </a:cxn>
                    <a:cxn ang="0">
                      <a:pos x="2" y="26"/>
                    </a:cxn>
                    <a:cxn ang="0">
                      <a:pos x="4" y="20"/>
                    </a:cxn>
                    <a:cxn ang="0">
                      <a:pos x="10" y="12"/>
                    </a:cxn>
                    <a:cxn ang="0">
                      <a:pos x="14" y="0"/>
                    </a:cxn>
                  </a:cxnLst>
                  <a:rect l="0" t="0" r="r" b="b"/>
                  <a:pathLst>
                    <a:path w="22" h="64">
                      <a:moveTo>
                        <a:pt x="14" y="0"/>
                      </a:moveTo>
                      <a:lnTo>
                        <a:pt x="20" y="0"/>
                      </a:lnTo>
                      <a:lnTo>
                        <a:pt x="20" y="8"/>
                      </a:lnTo>
                      <a:lnTo>
                        <a:pt x="16" y="8"/>
                      </a:lnTo>
                      <a:lnTo>
                        <a:pt x="12" y="28"/>
                      </a:lnTo>
                      <a:lnTo>
                        <a:pt x="22" y="28"/>
                      </a:lnTo>
                      <a:lnTo>
                        <a:pt x="16" y="64"/>
                      </a:lnTo>
                      <a:lnTo>
                        <a:pt x="10" y="48"/>
                      </a:lnTo>
                      <a:lnTo>
                        <a:pt x="4" y="40"/>
                      </a:lnTo>
                      <a:lnTo>
                        <a:pt x="2" y="36"/>
                      </a:lnTo>
                      <a:lnTo>
                        <a:pt x="0" y="30"/>
                      </a:lnTo>
                      <a:lnTo>
                        <a:pt x="2" y="26"/>
                      </a:lnTo>
                      <a:lnTo>
                        <a:pt x="4" y="20"/>
                      </a:lnTo>
                      <a:lnTo>
                        <a:pt x="10" y="12"/>
                      </a:lnTo>
                      <a:lnTo>
                        <a:pt x="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6" name="Freeform 210">
                  <a:extLst>
                    <a:ext uri="{FF2B5EF4-FFF2-40B4-BE49-F238E27FC236}">
                      <a16:creationId xmlns:a16="http://schemas.microsoft.com/office/drawing/2014/main" id="{95670A52-47A4-4A88-857C-2C42044D3126}"/>
                    </a:ext>
                  </a:extLst>
                </p:cNvPr>
                <p:cNvSpPr>
                  <a:spLocks/>
                </p:cNvSpPr>
                <p:nvPr/>
              </p:nvSpPr>
              <p:spPr bwMode="ltGray">
                <a:xfrm>
                  <a:off x="3228" y="1456"/>
                  <a:ext cx="94" cy="88"/>
                </a:xfrm>
                <a:custGeom>
                  <a:avLst/>
                  <a:gdLst/>
                  <a:ahLst/>
                  <a:cxnLst>
                    <a:cxn ang="0">
                      <a:pos x="0" y="82"/>
                    </a:cxn>
                    <a:cxn ang="0">
                      <a:pos x="10" y="84"/>
                    </a:cxn>
                    <a:cxn ang="0">
                      <a:pos x="14" y="88"/>
                    </a:cxn>
                    <a:cxn ang="0">
                      <a:pos x="18" y="88"/>
                    </a:cxn>
                    <a:cxn ang="0">
                      <a:pos x="20" y="88"/>
                    </a:cxn>
                    <a:cxn ang="0">
                      <a:pos x="80" y="54"/>
                    </a:cxn>
                    <a:cxn ang="0">
                      <a:pos x="80" y="46"/>
                    </a:cxn>
                    <a:cxn ang="0">
                      <a:pos x="80" y="40"/>
                    </a:cxn>
                    <a:cxn ang="0">
                      <a:pos x="82" y="34"/>
                    </a:cxn>
                    <a:cxn ang="0">
                      <a:pos x="84" y="28"/>
                    </a:cxn>
                    <a:cxn ang="0">
                      <a:pos x="82" y="26"/>
                    </a:cxn>
                    <a:cxn ang="0">
                      <a:pos x="80" y="22"/>
                    </a:cxn>
                    <a:cxn ang="0">
                      <a:pos x="82" y="16"/>
                    </a:cxn>
                    <a:cxn ang="0">
                      <a:pos x="84" y="14"/>
                    </a:cxn>
                    <a:cxn ang="0">
                      <a:pos x="88" y="14"/>
                    </a:cxn>
                    <a:cxn ang="0">
                      <a:pos x="94" y="4"/>
                    </a:cxn>
                    <a:cxn ang="0">
                      <a:pos x="94" y="0"/>
                    </a:cxn>
                    <a:cxn ang="0">
                      <a:pos x="86" y="2"/>
                    </a:cxn>
                    <a:cxn ang="0">
                      <a:pos x="74" y="4"/>
                    </a:cxn>
                    <a:cxn ang="0">
                      <a:pos x="68" y="2"/>
                    </a:cxn>
                    <a:cxn ang="0">
                      <a:pos x="66" y="2"/>
                    </a:cxn>
                    <a:cxn ang="0">
                      <a:pos x="62" y="4"/>
                    </a:cxn>
                    <a:cxn ang="0">
                      <a:pos x="56" y="8"/>
                    </a:cxn>
                    <a:cxn ang="0">
                      <a:pos x="52" y="10"/>
                    </a:cxn>
                    <a:cxn ang="0">
                      <a:pos x="46" y="10"/>
                    </a:cxn>
                    <a:cxn ang="0">
                      <a:pos x="40" y="8"/>
                    </a:cxn>
                    <a:cxn ang="0">
                      <a:pos x="36" y="6"/>
                    </a:cxn>
                    <a:cxn ang="0">
                      <a:pos x="30" y="8"/>
                    </a:cxn>
                    <a:cxn ang="0">
                      <a:pos x="24" y="10"/>
                    </a:cxn>
                    <a:cxn ang="0">
                      <a:pos x="16" y="8"/>
                    </a:cxn>
                    <a:cxn ang="0">
                      <a:pos x="12" y="8"/>
                    </a:cxn>
                    <a:cxn ang="0">
                      <a:pos x="12" y="4"/>
                    </a:cxn>
                    <a:cxn ang="0">
                      <a:pos x="8" y="4"/>
                    </a:cxn>
                    <a:cxn ang="0">
                      <a:pos x="8" y="22"/>
                    </a:cxn>
                    <a:cxn ang="0">
                      <a:pos x="4" y="24"/>
                    </a:cxn>
                    <a:cxn ang="0">
                      <a:pos x="4" y="30"/>
                    </a:cxn>
                    <a:cxn ang="0">
                      <a:pos x="2" y="46"/>
                    </a:cxn>
                    <a:cxn ang="0">
                      <a:pos x="12" y="50"/>
                    </a:cxn>
                    <a:cxn ang="0">
                      <a:pos x="10" y="58"/>
                    </a:cxn>
                    <a:cxn ang="0">
                      <a:pos x="6" y="60"/>
                    </a:cxn>
                    <a:cxn ang="0">
                      <a:pos x="2" y="60"/>
                    </a:cxn>
                    <a:cxn ang="0">
                      <a:pos x="4" y="64"/>
                    </a:cxn>
                    <a:cxn ang="0">
                      <a:pos x="6" y="66"/>
                    </a:cxn>
                    <a:cxn ang="0">
                      <a:pos x="4" y="72"/>
                    </a:cxn>
                    <a:cxn ang="0">
                      <a:pos x="0" y="76"/>
                    </a:cxn>
                    <a:cxn ang="0">
                      <a:pos x="0" y="82"/>
                    </a:cxn>
                  </a:cxnLst>
                  <a:rect l="0" t="0" r="r" b="b"/>
                  <a:pathLst>
                    <a:path w="94" h="88">
                      <a:moveTo>
                        <a:pt x="0" y="82"/>
                      </a:moveTo>
                      <a:lnTo>
                        <a:pt x="10" y="84"/>
                      </a:lnTo>
                      <a:lnTo>
                        <a:pt x="14" y="88"/>
                      </a:lnTo>
                      <a:lnTo>
                        <a:pt x="18" y="88"/>
                      </a:lnTo>
                      <a:lnTo>
                        <a:pt x="20" y="88"/>
                      </a:lnTo>
                      <a:lnTo>
                        <a:pt x="80" y="54"/>
                      </a:lnTo>
                      <a:lnTo>
                        <a:pt x="80" y="46"/>
                      </a:lnTo>
                      <a:lnTo>
                        <a:pt x="80" y="40"/>
                      </a:lnTo>
                      <a:lnTo>
                        <a:pt x="82" y="34"/>
                      </a:lnTo>
                      <a:lnTo>
                        <a:pt x="84" y="28"/>
                      </a:lnTo>
                      <a:lnTo>
                        <a:pt x="82" y="26"/>
                      </a:lnTo>
                      <a:lnTo>
                        <a:pt x="80" y="22"/>
                      </a:lnTo>
                      <a:lnTo>
                        <a:pt x="82" y="16"/>
                      </a:lnTo>
                      <a:lnTo>
                        <a:pt x="84" y="14"/>
                      </a:lnTo>
                      <a:lnTo>
                        <a:pt x="88" y="14"/>
                      </a:lnTo>
                      <a:lnTo>
                        <a:pt x="94" y="4"/>
                      </a:lnTo>
                      <a:lnTo>
                        <a:pt x="94" y="0"/>
                      </a:lnTo>
                      <a:lnTo>
                        <a:pt x="86" y="2"/>
                      </a:lnTo>
                      <a:lnTo>
                        <a:pt x="74" y="4"/>
                      </a:lnTo>
                      <a:lnTo>
                        <a:pt x="68" y="2"/>
                      </a:lnTo>
                      <a:lnTo>
                        <a:pt x="66" y="2"/>
                      </a:lnTo>
                      <a:lnTo>
                        <a:pt x="62" y="4"/>
                      </a:lnTo>
                      <a:lnTo>
                        <a:pt x="56" y="8"/>
                      </a:lnTo>
                      <a:lnTo>
                        <a:pt x="52" y="10"/>
                      </a:lnTo>
                      <a:lnTo>
                        <a:pt x="46" y="10"/>
                      </a:lnTo>
                      <a:lnTo>
                        <a:pt x="40" y="8"/>
                      </a:lnTo>
                      <a:lnTo>
                        <a:pt x="36" y="6"/>
                      </a:lnTo>
                      <a:lnTo>
                        <a:pt x="30" y="8"/>
                      </a:lnTo>
                      <a:lnTo>
                        <a:pt x="24" y="10"/>
                      </a:lnTo>
                      <a:lnTo>
                        <a:pt x="16" y="8"/>
                      </a:lnTo>
                      <a:lnTo>
                        <a:pt x="12" y="8"/>
                      </a:lnTo>
                      <a:lnTo>
                        <a:pt x="12" y="4"/>
                      </a:lnTo>
                      <a:lnTo>
                        <a:pt x="8" y="4"/>
                      </a:lnTo>
                      <a:lnTo>
                        <a:pt x="8" y="22"/>
                      </a:lnTo>
                      <a:lnTo>
                        <a:pt x="4" y="24"/>
                      </a:lnTo>
                      <a:lnTo>
                        <a:pt x="4" y="30"/>
                      </a:lnTo>
                      <a:lnTo>
                        <a:pt x="2" y="46"/>
                      </a:lnTo>
                      <a:lnTo>
                        <a:pt x="12" y="50"/>
                      </a:lnTo>
                      <a:lnTo>
                        <a:pt x="10" y="58"/>
                      </a:lnTo>
                      <a:lnTo>
                        <a:pt x="6" y="60"/>
                      </a:lnTo>
                      <a:lnTo>
                        <a:pt x="2" y="60"/>
                      </a:lnTo>
                      <a:lnTo>
                        <a:pt x="4" y="64"/>
                      </a:lnTo>
                      <a:lnTo>
                        <a:pt x="6" y="66"/>
                      </a:lnTo>
                      <a:lnTo>
                        <a:pt x="4" y="72"/>
                      </a:lnTo>
                      <a:lnTo>
                        <a:pt x="0" y="76"/>
                      </a:lnTo>
                      <a:lnTo>
                        <a:pt x="0" y="8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7" name="Freeform 211">
                  <a:extLst>
                    <a:ext uri="{FF2B5EF4-FFF2-40B4-BE49-F238E27FC236}">
                      <a16:creationId xmlns:a16="http://schemas.microsoft.com/office/drawing/2014/main" id="{6AD2ED29-0897-4E86-834A-F03E5C289951}"/>
                    </a:ext>
                  </a:extLst>
                </p:cNvPr>
                <p:cNvSpPr>
                  <a:spLocks/>
                </p:cNvSpPr>
                <p:nvPr/>
              </p:nvSpPr>
              <p:spPr bwMode="ltGray">
                <a:xfrm>
                  <a:off x="3278" y="1454"/>
                  <a:ext cx="154" cy="150"/>
                </a:xfrm>
                <a:custGeom>
                  <a:avLst/>
                  <a:gdLst/>
                  <a:ahLst/>
                  <a:cxnLst>
                    <a:cxn ang="0">
                      <a:pos x="48" y="2"/>
                    </a:cxn>
                    <a:cxn ang="0">
                      <a:pos x="62" y="2"/>
                    </a:cxn>
                    <a:cxn ang="0">
                      <a:pos x="66" y="0"/>
                    </a:cxn>
                    <a:cxn ang="0">
                      <a:pos x="70" y="2"/>
                    </a:cxn>
                    <a:cxn ang="0">
                      <a:pos x="76" y="2"/>
                    </a:cxn>
                    <a:cxn ang="0">
                      <a:pos x="80" y="12"/>
                    </a:cxn>
                    <a:cxn ang="0">
                      <a:pos x="88" y="20"/>
                    </a:cxn>
                    <a:cxn ang="0">
                      <a:pos x="98" y="24"/>
                    </a:cxn>
                    <a:cxn ang="0">
                      <a:pos x="108" y="28"/>
                    </a:cxn>
                    <a:cxn ang="0">
                      <a:pos x="102" y="40"/>
                    </a:cxn>
                    <a:cxn ang="0">
                      <a:pos x="100" y="48"/>
                    </a:cxn>
                    <a:cxn ang="0">
                      <a:pos x="98" y="56"/>
                    </a:cxn>
                    <a:cxn ang="0">
                      <a:pos x="100" y="62"/>
                    </a:cxn>
                    <a:cxn ang="0">
                      <a:pos x="102" y="68"/>
                    </a:cxn>
                    <a:cxn ang="0">
                      <a:pos x="108" y="74"/>
                    </a:cxn>
                    <a:cxn ang="0">
                      <a:pos x="112" y="78"/>
                    </a:cxn>
                    <a:cxn ang="0">
                      <a:pos x="124" y="86"/>
                    </a:cxn>
                    <a:cxn ang="0">
                      <a:pos x="132" y="92"/>
                    </a:cxn>
                    <a:cxn ang="0">
                      <a:pos x="136" y="96"/>
                    </a:cxn>
                    <a:cxn ang="0">
                      <a:pos x="136" y="102"/>
                    </a:cxn>
                    <a:cxn ang="0">
                      <a:pos x="138" y="112"/>
                    </a:cxn>
                    <a:cxn ang="0">
                      <a:pos x="142" y="116"/>
                    </a:cxn>
                    <a:cxn ang="0">
                      <a:pos x="148" y="122"/>
                    </a:cxn>
                    <a:cxn ang="0">
                      <a:pos x="152" y="126"/>
                    </a:cxn>
                    <a:cxn ang="0">
                      <a:pos x="154" y="132"/>
                    </a:cxn>
                    <a:cxn ang="0">
                      <a:pos x="152" y="134"/>
                    </a:cxn>
                    <a:cxn ang="0">
                      <a:pos x="148" y="132"/>
                    </a:cxn>
                    <a:cxn ang="0">
                      <a:pos x="142" y="132"/>
                    </a:cxn>
                    <a:cxn ang="0">
                      <a:pos x="138" y="132"/>
                    </a:cxn>
                    <a:cxn ang="0">
                      <a:pos x="134" y="136"/>
                    </a:cxn>
                    <a:cxn ang="0">
                      <a:pos x="130" y="142"/>
                    </a:cxn>
                    <a:cxn ang="0">
                      <a:pos x="126" y="150"/>
                    </a:cxn>
                    <a:cxn ang="0">
                      <a:pos x="98" y="150"/>
                    </a:cxn>
                    <a:cxn ang="0">
                      <a:pos x="80" y="140"/>
                    </a:cxn>
                    <a:cxn ang="0">
                      <a:pos x="80" y="130"/>
                    </a:cxn>
                    <a:cxn ang="0">
                      <a:pos x="74" y="128"/>
                    </a:cxn>
                    <a:cxn ang="0">
                      <a:pos x="70" y="126"/>
                    </a:cxn>
                    <a:cxn ang="0">
                      <a:pos x="68" y="122"/>
                    </a:cxn>
                    <a:cxn ang="0">
                      <a:pos x="64" y="120"/>
                    </a:cxn>
                    <a:cxn ang="0">
                      <a:pos x="8" y="96"/>
                    </a:cxn>
                    <a:cxn ang="0">
                      <a:pos x="0" y="74"/>
                    </a:cxn>
                    <a:cxn ang="0">
                      <a:pos x="30" y="56"/>
                    </a:cxn>
                    <a:cxn ang="0">
                      <a:pos x="30" y="48"/>
                    </a:cxn>
                    <a:cxn ang="0">
                      <a:pos x="30" y="42"/>
                    </a:cxn>
                    <a:cxn ang="0">
                      <a:pos x="32" y="36"/>
                    </a:cxn>
                    <a:cxn ang="0">
                      <a:pos x="34" y="30"/>
                    </a:cxn>
                    <a:cxn ang="0">
                      <a:pos x="32" y="28"/>
                    </a:cxn>
                    <a:cxn ang="0">
                      <a:pos x="30" y="24"/>
                    </a:cxn>
                    <a:cxn ang="0">
                      <a:pos x="32" y="18"/>
                    </a:cxn>
                    <a:cxn ang="0">
                      <a:pos x="34" y="16"/>
                    </a:cxn>
                    <a:cxn ang="0">
                      <a:pos x="38" y="16"/>
                    </a:cxn>
                    <a:cxn ang="0">
                      <a:pos x="44" y="6"/>
                    </a:cxn>
                    <a:cxn ang="0">
                      <a:pos x="44" y="2"/>
                    </a:cxn>
                    <a:cxn ang="0">
                      <a:pos x="48" y="2"/>
                    </a:cxn>
                  </a:cxnLst>
                  <a:rect l="0" t="0" r="r" b="b"/>
                  <a:pathLst>
                    <a:path w="154" h="150">
                      <a:moveTo>
                        <a:pt x="48" y="2"/>
                      </a:moveTo>
                      <a:lnTo>
                        <a:pt x="62" y="2"/>
                      </a:lnTo>
                      <a:lnTo>
                        <a:pt x="66" y="0"/>
                      </a:lnTo>
                      <a:lnTo>
                        <a:pt x="70" y="2"/>
                      </a:lnTo>
                      <a:lnTo>
                        <a:pt x="76" y="2"/>
                      </a:lnTo>
                      <a:lnTo>
                        <a:pt x="80" y="12"/>
                      </a:lnTo>
                      <a:lnTo>
                        <a:pt x="88" y="20"/>
                      </a:lnTo>
                      <a:lnTo>
                        <a:pt x="98" y="24"/>
                      </a:lnTo>
                      <a:lnTo>
                        <a:pt x="108" y="28"/>
                      </a:lnTo>
                      <a:lnTo>
                        <a:pt x="102" y="40"/>
                      </a:lnTo>
                      <a:lnTo>
                        <a:pt x="100" y="48"/>
                      </a:lnTo>
                      <a:lnTo>
                        <a:pt x="98" y="56"/>
                      </a:lnTo>
                      <a:lnTo>
                        <a:pt x="100" y="62"/>
                      </a:lnTo>
                      <a:lnTo>
                        <a:pt x="102" y="68"/>
                      </a:lnTo>
                      <a:lnTo>
                        <a:pt x="108" y="74"/>
                      </a:lnTo>
                      <a:lnTo>
                        <a:pt x="112" y="78"/>
                      </a:lnTo>
                      <a:lnTo>
                        <a:pt x="124" y="86"/>
                      </a:lnTo>
                      <a:lnTo>
                        <a:pt x="132" y="92"/>
                      </a:lnTo>
                      <a:lnTo>
                        <a:pt x="136" y="96"/>
                      </a:lnTo>
                      <a:lnTo>
                        <a:pt x="136" y="102"/>
                      </a:lnTo>
                      <a:lnTo>
                        <a:pt x="138" y="112"/>
                      </a:lnTo>
                      <a:lnTo>
                        <a:pt x="142" y="116"/>
                      </a:lnTo>
                      <a:lnTo>
                        <a:pt x="148" y="122"/>
                      </a:lnTo>
                      <a:lnTo>
                        <a:pt x="152" y="126"/>
                      </a:lnTo>
                      <a:lnTo>
                        <a:pt x="154" y="132"/>
                      </a:lnTo>
                      <a:lnTo>
                        <a:pt x="152" y="134"/>
                      </a:lnTo>
                      <a:lnTo>
                        <a:pt x="148" y="132"/>
                      </a:lnTo>
                      <a:lnTo>
                        <a:pt x="142" y="132"/>
                      </a:lnTo>
                      <a:lnTo>
                        <a:pt x="138" y="132"/>
                      </a:lnTo>
                      <a:lnTo>
                        <a:pt x="134" y="136"/>
                      </a:lnTo>
                      <a:lnTo>
                        <a:pt x="130" y="142"/>
                      </a:lnTo>
                      <a:lnTo>
                        <a:pt x="126" y="150"/>
                      </a:lnTo>
                      <a:lnTo>
                        <a:pt x="98" y="150"/>
                      </a:lnTo>
                      <a:lnTo>
                        <a:pt x="80" y="140"/>
                      </a:lnTo>
                      <a:lnTo>
                        <a:pt x="80" y="130"/>
                      </a:lnTo>
                      <a:lnTo>
                        <a:pt x="74" y="128"/>
                      </a:lnTo>
                      <a:lnTo>
                        <a:pt x="70" y="126"/>
                      </a:lnTo>
                      <a:lnTo>
                        <a:pt x="68" y="122"/>
                      </a:lnTo>
                      <a:lnTo>
                        <a:pt x="64" y="120"/>
                      </a:lnTo>
                      <a:lnTo>
                        <a:pt x="8" y="96"/>
                      </a:lnTo>
                      <a:lnTo>
                        <a:pt x="0" y="74"/>
                      </a:lnTo>
                      <a:lnTo>
                        <a:pt x="30" y="56"/>
                      </a:lnTo>
                      <a:lnTo>
                        <a:pt x="30" y="48"/>
                      </a:lnTo>
                      <a:lnTo>
                        <a:pt x="30" y="42"/>
                      </a:lnTo>
                      <a:lnTo>
                        <a:pt x="32" y="36"/>
                      </a:lnTo>
                      <a:lnTo>
                        <a:pt x="34" y="30"/>
                      </a:lnTo>
                      <a:lnTo>
                        <a:pt x="32" y="28"/>
                      </a:lnTo>
                      <a:lnTo>
                        <a:pt x="30" y="24"/>
                      </a:lnTo>
                      <a:lnTo>
                        <a:pt x="32" y="18"/>
                      </a:lnTo>
                      <a:lnTo>
                        <a:pt x="34" y="16"/>
                      </a:lnTo>
                      <a:lnTo>
                        <a:pt x="38" y="16"/>
                      </a:lnTo>
                      <a:lnTo>
                        <a:pt x="44" y="6"/>
                      </a:lnTo>
                      <a:lnTo>
                        <a:pt x="44" y="2"/>
                      </a:lnTo>
                      <a:lnTo>
                        <a:pt x="48"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8" name="Freeform 212">
                  <a:extLst>
                    <a:ext uri="{FF2B5EF4-FFF2-40B4-BE49-F238E27FC236}">
                      <a16:creationId xmlns:a16="http://schemas.microsoft.com/office/drawing/2014/main" id="{49BDAD6C-3FA1-41E2-8B6B-ED24A7B5F590}"/>
                    </a:ext>
                  </a:extLst>
                </p:cNvPr>
                <p:cNvSpPr>
                  <a:spLocks/>
                </p:cNvSpPr>
                <p:nvPr/>
              </p:nvSpPr>
              <p:spPr bwMode="ltGray">
                <a:xfrm>
                  <a:off x="3070" y="1364"/>
                  <a:ext cx="278" cy="116"/>
                </a:xfrm>
                <a:custGeom>
                  <a:avLst/>
                  <a:gdLst/>
                  <a:ahLst/>
                  <a:cxnLst>
                    <a:cxn ang="0">
                      <a:pos x="166" y="96"/>
                    </a:cxn>
                    <a:cxn ang="0">
                      <a:pos x="170" y="100"/>
                    </a:cxn>
                    <a:cxn ang="0">
                      <a:pos x="182" y="102"/>
                    </a:cxn>
                    <a:cxn ang="0">
                      <a:pos x="194" y="98"/>
                    </a:cxn>
                    <a:cxn ang="0">
                      <a:pos x="204" y="102"/>
                    </a:cxn>
                    <a:cxn ang="0">
                      <a:pos x="214" y="100"/>
                    </a:cxn>
                    <a:cxn ang="0">
                      <a:pos x="224" y="94"/>
                    </a:cxn>
                    <a:cxn ang="0">
                      <a:pos x="232" y="96"/>
                    </a:cxn>
                    <a:cxn ang="0">
                      <a:pos x="252" y="92"/>
                    </a:cxn>
                    <a:cxn ang="0">
                      <a:pos x="270" y="92"/>
                    </a:cxn>
                    <a:cxn ang="0">
                      <a:pos x="278" y="90"/>
                    </a:cxn>
                    <a:cxn ang="0">
                      <a:pos x="274" y="70"/>
                    </a:cxn>
                    <a:cxn ang="0">
                      <a:pos x="270" y="52"/>
                    </a:cxn>
                    <a:cxn ang="0">
                      <a:pos x="274" y="44"/>
                    </a:cxn>
                    <a:cxn ang="0">
                      <a:pos x="268" y="36"/>
                    </a:cxn>
                    <a:cxn ang="0">
                      <a:pos x="260" y="32"/>
                    </a:cxn>
                    <a:cxn ang="0">
                      <a:pos x="258" y="20"/>
                    </a:cxn>
                    <a:cxn ang="0">
                      <a:pos x="252" y="10"/>
                    </a:cxn>
                    <a:cxn ang="0">
                      <a:pos x="226" y="10"/>
                    </a:cxn>
                    <a:cxn ang="0">
                      <a:pos x="194" y="16"/>
                    </a:cxn>
                    <a:cxn ang="0">
                      <a:pos x="170" y="18"/>
                    </a:cxn>
                    <a:cxn ang="0">
                      <a:pos x="148" y="10"/>
                    </a:cxn>
                    <a:cxn ang="0">
                      <a:pos x="124" y="0"/>
                    </a:cxn>
                    <a:cxn ang="0">
                      <a:pos x="102" y="2"/>
                    </a:cxn>
                    <a:cxn ang="0">
                      <a:pos x="84" y="12"/>
                    </a:cxn>
                    <a:cxn ang="0">
                      <a:pos x="64" y="14"/>
                    </a:cxn>
                    <a:cxn ang="0">
                      <a:pos x="60" y="12"/>
                    </a:cxn>
                    <a:cxn ang="0">
                      <a:pos x="46" y="12"/>
                    </a:cxn>
                    <a:cxn ang="0">
                      <a:pos x="34" y="14"/>
                    </a:cxn>
                    <a:cxn ang="0">
                      <a:pos x="44" y="24"/>
                    </a:cxn>
                    <a:cxn ang="0">
                      <a:pos x="12" y="28"/>
                    </a:cxn>
                    <a:cxn ang="0">
                      <a:pos x="0" y="40"/>
                    </a:cxn>
                    <a:cxn ang="0">
                      <a:pos x="4" y="42"/>
                    </a:cxn>
                    <a:cxn ang="0">
                      <a:pos x="8" y="46"/>
                    </a:cxn>
                    <a:cxn ang="0">
                      <a:pos x="14" y="54"/>
                    </a:cxn>
                    <a:cxn ang="0">
                      <a:pos x="10" y="60"/>
                    </a:cxn>
                    <a:cxn ang="0">
                      <a:pos x="18" y="66"/>
                    </a:cxn>
                    <a:cxn ang="0">
                      <a:pos x="22" y="76"/>
                    </a:cxn>
                    <a:cxn ang="0">
                      <a:pos x="30" y="86"/>
                    </a:cxn>
                    <a:cxn ang="0">
                      <a:pos x="46" y="96"/>
                    </a:cxn>
                    <a:cxn ang="0">
                      <a:pos x="76" y="104"/>
                    </a:cxn>
                    <a:cxn ang="0">
                      <a:pos x="78" y="96"/>
                    </a:cxn>
                    <a:cxn ang="0">
                      <a:pos x="74" y="94"/>
                    </a:cxn>
                    <a:cxn ang="0">
                      <a:pos x="82" y="92"/>
                    </a:cxn>
                    <a:cxn ang="0">
                      <a:pos x="90" y="94"/>
                    </a:cxn>
                    <a:cxn ang="0">
                      <a:pos x="104" y="106"/>
                    </a:cxn>
                    <a:cxn ang="0">
                      <a:pos x="114" y="108"/>
                    </a:cxn>
                    <a:cxn ang="0">
                      <a:pos x="120" y="106"/>
                    </a:cxn>
                    <a:cxn ang="0">
                      <a:pos x="132" y="94"/>
                    </a:cxn>
                    <a:cxn ang="0">
                      <a:pos x="138" y="92"/>
                    </a:cxn>
                    <a:cxn ang="0">
                      <a:pos x="142" y="94"/>
                    </a:cxn>
                    <a:cxn ang="0">
                      <a:pos x="148" y="96"/>
                    </a:cxn>
                    <a:cxn ang="0">
                      <a:pos x="154" y="94"/>
                    </a:cxn>
                    <a:cxn ang="0">
                      <a:pos x="162" y="96"/>
                    </a:cxn>
                    <a:cxn ang="0">
                      <a:pos x="156" y="98"/>
                    </a:cxn>
                    <a:cxn ang="0">
                      <a:pos x="162" y="116"/>
                    </a:cxn>
                  </a:cxnLst>
                  <a:rect l="0" t="0" r="r" b="b"/>
                  <a:pathLst>
                    <a:path w="278" h="116">
                      <a:moveTo>
                        <a:pt x="166" y="114"/>
                      </a:moveTo>
                      <a:lnTo>
                        <a:pt x="166" y="96"/>
                      </a:lnTo>
                      <a:lnTo>
                        <a:pt x="170" y="96"/>
                      </a:lnTo>
                      <a:lnTo>
                        <a:pt x="170" y="100"/>
                      </a:lnTo>
                      <a:lnTo>
                        <a:pt x="174" y="100"/>
                      </a:lnTo>
                      <a:lnTo>
                        <a:pt x="182" y="102"/>
                      </a:lnTo>
                      <a:lnTo>
                        <a:pt x="188" y="100"/>
                      </a:lnTo>
                      <a:lnTo>
                        <a:pt x="194" y="98"/>
                      </a:lnTo>
                      <a:lnTo>
                        <a:pt x="198" y="100"/>
                      </a:lnTo>
                      <a:lnTo>
                        <a:pt x="204" y="102"/>
                      </a:lnTo>
                      <a:lnTo>
                        <a:pt x="210" y="102"/>
                      </a:lnTo>
                      <a:lnTo>
                        <a:pt x="214" y="100"/>
                      </a:lnTo>
                      <a:lnTo>
                        <a:pt x="220" y="96"/>
                      </a:lnTo>
                      <a:lnTo>
                        <a:pt x="224" y="94"/>
                      </a:lnTo>
                      <a:lnTo>
                        <a:pt x="226" y="94"/>
                      </a:lnTo>
                      <a:lnTo>
                        <a:pt x="232" y="96"/>
                      </a:lnTo>
                      <a:lnTo>
                        <a:pt x="244" y="94"/>
                      </a:lnTo>
                      <a:lnTo>
                        <a:pt x="252" y="92"/>
                      </a:lnTo>
                      <a:lnTo>
                        <a:pt x="256" y="92"/>
                      </a:lnTo>
                      <a:lnTo>
                        <a:pt x="270" y="92"/>
                      </a:lnTo>
                      <a:lnTo>
                        <a:pt x="274" y="90"/>
                      </a:lnTo>
                      <a:lnTo>
                        <a:pt x="278" y="90"/>
                      </a:lnTo>
                      <a:lnTo>
                        <a:pt x="276" y="80"/>
                      </a:lnTo>
                      <a:lnTo>
                        <a:pt x="274" y="70"/>
                      </a:lnTo>
                      <a:lnTo>
                        <a:pt x="272" y="62"/>
                      </a:lnTo>
                      <a:lnTo>
                        <a:pt x="270" y="52"/>
                      </a:lnTo>
                      <a:lnTo>
                        <a:pt x="272" y="52"/>
                      </a:lnTo>
                      <a:lnTo>
                        <a:pt x="274" y="44"/>
                      </a:lnTo>
                      <a:lnTo>
                        <a:pt x="274" y="40"/>
                      </a:lnTo>
                      <a:lnTo>
                        <a:pt x="268" y="36"/>
                      </a:lnTo>
                      <a:lnTo>
                        <a:pt x="260" y="36"/>
                      </a:lnTo>
                      <a:lnTo>
                        <a:pt x="260" y="32"/>
                      </a:lnTo>
                      <a:lnTo>
                        <a:pt x="260" y="28"/>
                      </a:lnTo>
                      <a:lnTo>
                        <a:pt x="258" y="20"/>
                      </a:lnTo>
                      <a:lnTo>
                        <a:pt x="256" y="14"/>
                      </a:lnTo>
                      <a:lnTo>
                        <a:pt x="252" y="10"/>
                      </a:lnTo>
                      <a:lnTo>
                        <a:pt x="242" y="8"/>
                      </a:lnTo>
                      <a:lnTo>
                        <a:pt x="226" y="10"/>
                      </a:lnTo>
                      <a:lnTo>
                        <a:pt x="210" y="12"/>
                      </a:lnTo>
                      <a:lnTo>
                        <a:pt x="194" y="16"/>
                      </a:lnTo>
                      <a:lnTo>
                        <a:pt x="176" y="18"/>
                      </a:lnTo>
                      <a:lnTo>
                        <a:pt x="170" y="18"/>
                      </a:lnTo>
                      <a:lnTo>
                        <a:pt x="162" y="14"/>
                      </a:lnTo>
                      <a:lnTo>
                        <a:pt x="148" y="10"/>
                      </a:lnTo>
                      <a:lnTo>
                        <a:pt x="134" y="2"/>
                      </a:lnTo>
                      <a:lnTo>
                        <a:pt x="124" y="0"/>
                      </a:lnTo>
                      <a:lnTo>
                        <a:pt x="114" y="0"/>
                      </a:lnTo>
                      <a:lnTo>
                        <a:pt x="102" y="2"/>
                      </a:lnTo>
                      <a:lnTo>
                        <a:pt x="92" y="6"/>
                      </a:lnTo>
                      <a:lnTo>
                        <a:pt x="84" y="12"/>
                      </a:lnTo>
                      <a:lnTo>
                        <a:pt x="76" y="14"/>
                      </a:lnTo>
                      <a:lnTo>
                        <a:pt x="64" y="14"/>
                      </a:lnTo>
                      <a:lnTo>
                        <a:pt x="60" y="14"/>
                      </a:lnTo>
                      <a:lnTo>
                        <a:pt x="60" y="12"/>
                      </a:lnTo>
                      <a:lnTo>
                        <a:pt x="52" y="12"/>
                      </a:lnTo>
                      <a:lnTo>
                        <a:pt x="46" y="12"/>
                      </a:lnTo>
                      <a:lnTo>
                        <a:pt x="34" y="12"/>
                      </a:lnTo>
                      <a:lnTo>
                        <a:pt x="34" y="14"/>
                      </a:lnTo>
                      <a:lnTo>
                        <a:pt x="38" y="18"/>
                      </a:lnTo>
                      <a:lnTo>
                        <a:pt x="44" y="24"/>
                      </a:lnTo>
                      <a:lnTo>
                        <a:pt x="32" y="26"/>
                      </a:lnTo>
                      <a:lnTo>
                        <a:pt x="12" y="28"/>
                      </a:lnTo>
                      <a:lnTo>
                        <a:pt x="6" y="34"/>
                      </a:lnTo>
                      <a:lnTo>
                        <a:pt x="0" y="40"/>
                      </a:lnTo>
                      <a:lnTo>
                        <a:pt x="2" y="40"/>
                      </a:lnTo>
                      <a:lnTo>
                        <a:pt x="4" y="42"/>
                      </a:lnTo>
                      <a:lnTo>
                        <a:pt x="8" y="44"/>
                      </a:lnTo>
                      <a:lnTo>
                        <a:pt x="8" y="46"/>
                      </a:lnTo>
                      <a:lnTo>
                        <a:pt x="10" y="50"/>
                      </a:lnTo>
                      <a:lnTo>
                        <a:pt x="14" y="54"/>
                      </a:lnTo>
                      <a:lnTo>
                        <a:pt x="12" y="58"/>
                      </a:lnTo>
                      <a:lnTo>
                        <a:pt x="10" y="60"/>
                      </a:lnTo>
                      <a:lnTo>
                        <a:pt x="10" y="66"/>
                      </a:lnTo>
                      <a:lnTo>
                        <a:pt x="18" y="66"/>
                      </a:lnTo>
                      <a:lnTo>
                        <a:pt x="18" y="70"/>
                      </a:lnTo>
                      <a:lnTo>
                        <a:pt x="22" y="76"/>
                      </a:lnTo>
                      <a:lnTo>
                        <a:pt x="30" y="84"/>
                      </a:lnTo>
                      <a:lnTo>
                        <a:pt x="30" y="86"/>
                      </a:lnTo>
                      <a:lnTo>
                        <a:pt x="32" y="90"/>
                      </a:lnTo>
                      <a:lnTo>
                        <a:pt x="46" y="96"/>
                      </a:lnTo>
                      <a:lnTo>
                        <a:pt x="60" y="100"/>
                      </a:lnTo>
                      <a:lnTo>
                        <a:pt x="76" y="104"/>
                      </a:lnTo>
                      <a:lnTo>
                        <a:pt x="78" y="100"/>
                      </a:lnTo>
                      <a:lnTo>
                        <a:pt x="78" y="96"/>
                      </a:lnTo>
                      <a:lnTo>
                        <a:pt x="76" y="94"/>
                      </a:lnTo>
                      <a:lnTo>
                        <a:pt x="74" y="94"/>
                      </a:lnTo>
                      <a:lnTo>
                        <a:pt x="78" y="94"/>
                      </a:lnTo>
                      <a:lnTo>
                        <a:pt x="82" y="92"/>
                      </a:lnTo>
                      <a:lnTo>
                        <a:pt x="88" y="92"/>
                      </a:lnTo>
                      <a:lnTo>
                        <a:pt x="90" y="94"/>
                      </a:lnTo>
                      <a:lnTo>
                        <a:pt x="98" y="98"/>
                      </a:lnTo>
                      <a:lnTo>
                        <a:pt x="104" y="106"/>
                      </a:lnTo>
                      <a:lnTo>
                        <a:pt x="108" y="108"/>
                      </a:lnTo>
                      <a:lnTo>
                        <a:pt x="114" y="108"/>
                      </a:lnTo>
                      <a:lnTo>
                        <a:pt x="116" y="108"/>
                      </a:lnTo>
                      <a:lnTo>
                        <a:pt x="120" y="106"/>
                      </a:lnTo>
                      <a:lnTo>
                        <a:pt x="126" y="98"/>
                      </a:lnTo>
                      <a:lnTo>
                        <a:pt x="132" y="94"/>
                      </a:lnTo>
                      <a:lnTo>
                        <a:pt x="134" y="92"/>
                      </a:lnTo>
                      <a:lnTo>
                        <a:pt x="138" y="92"/>
                      </a:lnTo>
                      <a:lnTo>
                        <a:pt x="142" y="92"/>
                      </a:lnTo>
                      <a:lnTo>
                        <a:pt x="142" y="94"/>
                      </a:lnTo>
                      <a:lnTo>
                        <a:pt x="146" y="94"/>
                      </a:lnTo>
                      <a:lnTo>
                        <a:pt x="148" y="96"/>
                      </a:lnTo>
                      <a:lnTo>
                        <a:pt x="152" y="94"/>
                      </a:lnTo>
                      <a:lnTo>
                        <a:pt x="154" y="94"/>
                      </a:lnTo>
                      <a:lnTo>
                        <a:pt x="164" y="94"/>
                      </a:lnTo>
                      <a:lnTo>
                        <a:pt x="162" y="96"/>
                      </a:lnTo>
                      <a:lnTo>
                        <a:pt x="160" y="98"/>
                      </a:lnTo>
                      <a:lnTo>
                        <a:pt x="156" y="98"/>
                      </a:lnTo>
                      <a:lnTo>
                        <a:pt x="158" y="108"/>
                      </a:lnTo>
                      <a:lnTo>
                        <a:pt x="162" y="116"/>
                      </a:lnTo>
                      <a:lnTo>
                        <a:pt x="166" y="1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9" name="Freeform 213">
                  <a:extLst>
                    <a:ext uri="{FF2B5EF4-FFF2-40B4-BE49-F238E27FC236}">
                      <a16:creationId xmlns:a16="http://schemas.microsoft.com/office/drawing/2014/main" id="{3E565010-937E-424B-B539-BEB1C005B25A}"/>
                    </a:ext>
                  </a:extLst>
                </p:cNvPr>
                <p:cNvSpPr>
                  <a:spLocks/>
                </p:cNvSpPr>
                <p:nvPr/>
              </p:nvSpPr>
              <p:spPr bwMode="ltGray">
                <a:xfrm>
                  <a:off x="3478" y="1656"/>
                  <a:ext cx="16" cy="24"/>
                </a:xfrm>
                <a:custGeom>
                  <a:avLst/>
                  <a:gdLst/>
                  <a:ahLst/>
                  <a:cxnLst>
                    <a:cxn ang="0">
                      <a:pos x="0" y="12"/>
                    </a:cxn>
                    <a:cxn ang="0">
                      <a:pos x="2" y="10"/>
                    </a:cxn>
                    <a:cxn ang="0">
                      <a:pos x="4" y="8"/>
                    </a:cxn>
                    <a:cxn ang="0">
                      <a:pos x="2" y="0"/>
                    </a:cxn>
                    <a:cxn ang="0">
                      <a:pos x="10" y="0"/>
                    </a:cxn>
                    <a:cxn ang="0">
                      <a:pos x="12" y="6"/>
                    </a:cxn>
                    <a:cxn ang="0">
                      <a:pos x="14" y="10"/>
                    </a:cxn>
                    <a:cxn ang="0">
                      <a:pos x="16" y="12"/>
                    </a:cxn>
                    <a:cxn ang="0">
                      <a:pos x="14" y="16"/>
                    </a:cxn>
                    <a:cxn ang="0">
                      <a:pos x="10" y="20"/>
                    </a:cxn>
                    <a:cxn ang="0">
                      <a:pos x="6" y="24"/>
                    </a:cxn>
                    <a:cxn ang="0">
                      <a:pos x="4" y="20"/>
                    </a:cxn>
                    <a:cxn ang="0">
                      <a:pos x="0" y="12"/>
                    </a:cxn>
                  </a:cxnLst>
                  <a:rect l="0" t="0" r="r" b="b"/>
                  <a:pathLst>
                    <a:path w="16" h="24">
                      <a:moveTo>
                        <a:pt x="0" y="12"/>
                      </a:moveTo>
                      <a:lnTo>
                        <a:pt x="2" y="10"/>
                      </a:lnTo>
                      <a:lnTo>
                        <a:pt x="4" y="8"/>
                      </a:lnTo>
                      <a:lnTo>
                        <a:pt x="2" y="0"/>
                      </a:lnTo>
                      <a:lnTo>
                        <a:pt x="10" y="0"/>
                      </a:lnTo>
                      <a:lnTo>
                        <a:pt x="12" y="6"/>
                      </a:lnTo>
                      <a:lnTo>
                        <a:pt x="14" y="10"/>
                      </a:lnTo>
                      <a:lnTo>
                        <a:pt x="16" y="12"/>
                      </a:lnTo>
                      <a:lnTo>
                        <a:pt x="14" y="16"/>
                      </a:lnTo>
                      <a:lnTo>
                        <a:pt x="10" y="20"/>
                      </a:lnTo>
                      <a:lnTo>
                        <a:pt x="6" y="24"/>
                      </a:lnTo>
                      <a:lnTo>
                        <a:pt x="4" y="20"/>
                      </a:lnTo>
                      <a:lnTo>
                        <a:pt x="0"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0" name="Freeform 214">
                  <a:extLst>
                    <a:ext uri="{FF2B5EF4-FFF2-40B4-BE49-F238E27FC236}">
                      <a16:creationId xmlns:a16="http://schemas.microsoft.com/office/drawing/2014/main" id="{E51929AB-0939-4F03-BD75-8B12380C2ECB}"/>
                    </a:ext>
                  </a:extLst>
                </p:cNvPr>
                <p:cNvSpPr>
                  <a:spLocks/>
                </p:cNvSpPr>
                <p:nvPr/>
              </p:nvSpPr>
              <p:spPr bwMode="ltGray">
                <a:xfrm>
                  <a:off x="3506" y="1674"/>
                  <a:ext cx="120" cy="150"/>
                </a:xfrm>
                <a:custGeom>
                  <a:avLst/>
                  <a:gdLst/>
                  <a:ahLst/>
                  <a:cxnLst>
                    <a:cxn ang="0">
                      <a:pos x="66" y="4"/>
                    </a:cxn>
                    <a:cxn ang="0">
                      <a:pos x="72" y="12"/>
                    </a:cxn>
                    <a:cxn ang="0">
                      <a:pos x="76" y="22"/>
                    </a:cxn>
                    <a:cxn ang="0">
                      <a:pos x="82" y="26"/>
                    </a:cxn>
                    <a:cxn ang="0">
                      <a:pos x="88" y="28"/>
                    </a:cxn>
                    <a:cxn ang="0">
                      <a:pos x="102" y="30"/>
                    </a:cxn>
                    <a:cxn ang="0">
                      <a:pos x="110" y="34"/>
                    </a:cxn>
                    <a:cxn ang="0">
                      <a:pos x="116" y="38"/>
                    </a:cxn>
                    <a:cxn ang="0">
                      <a:pos x="118" y="42"/>
                    </a:cxn>
                    <a:cxn ang="0">
                      <a:pos x="120" y="50"/>
                    </a:cxn>
                    <a:cxn ang="0">
                      <a:pos x="118" y="58"/>
                    </a:cxn>
                    <a:cxn ang="0">
                      <a:pos x="116" y="64"/>
                    </a:cxn>
                    <a:cxn ang="0">
                      <a:pos x="104" y="76"/>
                    </a:cxn>
                    <a:cxn ang="0">
                      <a:pos x="98" y="82"/>
                    </a:cxn>
                    <a:cxn ang="0">
                      <a:pos x="94" y="86"/>
                    </a:cxn>
                    <a:cxn ang="0">
                      <a:pos x="92" y="90"/>
                    </a:cxn>
                    <a:cxn ang="0">
                      <a:pos x="92" y="98"/>
                    </a:cxn>
                    <a:cxn ang="0">
                      <a:pos x="92" y="110"/>
                    </a:cxn>
                    <a:cxn ang="0">
                      <a:pos x="84" y="112"/>
                    </a:cxn>
                    <a:cxn ang="0">
                      <a:pos x="78" y="110"/>
                    </a:cxn>
                    <a:cxn ang="0">
                      <a:pos x="78" y="120"/>
                    </a:cxn>
                    <a:cxn ang="0">
                      <a:pos x="78" y="122"/>
                    </a:cxn>
                    <a:cxn ang="0">
                      <a:pos x="78" y="126"/>
                    </a:cxn>
                    <a:cxn ang="0">
                      <a:pos x="72" y="128"/>
                    </a:cxn>
                    <a:cxn ang="0">
                      <a:pos x="66" y="130"/>
                    </a:cxn>
                    <a:cxn ang="0">
                      <a:pos x="64" y="132"/>
                    </a:cxn>
                    <a:cxn ang="0">
                      <a:pos x="62" y="136"/>
                    </a:cxn>
                    <a:cxn ang="0">
                      <a:pos x="58" y="140"/>
                    </a:cxn>
                    <a:cxn ang="0">
                      <a:pos x="56" y="144"/>
                    </a:cxn>
                    <a:cxn ang="0">
                      <a:pos x="44" y="146"/>
                    </a:cxn>
                    <a:cxn ang="0">
                      <a:pos x="36" y="148"/>
                    </a:cxn>
                    <a:cxn ang="0">
                      <a:pos x="30" y="148"/>
                    </a:cxn>
                    <a:cxn ang="0">
                      <a:pos x="20" y="150"/>
                    </a:cxn>
                    <a:cxn ang="0">
                      <a:pos x="0" y="126"/>
                    </a:cxn>
                    <a:cxn ang="0">
                      <a:pos x="0" y="118"/>
                    </a:cxn>
                    <a:cxn ang="0">
                      <a:pos x="50" y="74"/>
                    </a:cxn>
                    <a:cxn ang="0">
                      <a:pos x="50" y="40"/>
                    </a:cxn>
                    <a:cxn ang="0">
                      <a:pos x="42" y="34"/>
                    </a:cxn>
                    <a:cxn ang="0">
                      <a:pos x="66" y="0"/>
                    </a:cxn>
                    <a:cxn ang="0">
                      <a:pos x="66" y="4"/>
                    </a:cxn>
                  </a:cxnLst>
                  <a:rect l="0" t="0" r="r" b="b"/>
                  <a:pathLst>
                    <a:path w="120" h="150">
                      <a:moveTo>
                        <a:pt x="66" y="4"/>
                      </a:moveTo>
                      <a:lnTo>
                        <a:pt x="72" y="12"/>
                      </a:lnTo>
                      <a:lnTo>
                        <a:pt x="76" y="22"/>
                      </a:lnTo>
                      <a:lnTo>
                        <a:pt x="82" y="26"/>
                      </a:lnTo>
                      <a:lnTo>
                        <a:pt x="88" y="28"/>
                      </a:lnTo>
                      <a:lnTo>
                        <a:pt x="102" y="30"/>
                      </a:lnTo>
                      <a:lnTo>
                        <a:pt x="110" y="34"/>
                      </a:lnTo>
                      <a:lnTo>
                        <a:pt x="116" y="38"/>
                      </a:lnTo>
                      <a:lnTo>
                        <a:pt x="118" y="42"/>
                      </a:lnTo>
                      <a:lnTo>
                        <a:pt x="120" y="50"/>
                      </a:lnTo>
                      <a:lnTo>
                        <a:pt x="118" y="58"/>
                      </a:lnTo>
                      <a:lnTo>
                        <a:pt x="116" y="64"/>
                      </a:lnTo>
                      <a:lnTo>
                        <a:pt x="104" y="76"/>
                      </a:lnTo>
                      <a:lnTo>
                        <a:pt x="98" y="82"/>
                      </a:lnTo>
                      <a:lnTo>
                        <a:pt x="94" y="86"/>
                      </a:lnTo>
                      <a:lnTo>
                        <a:pt x="92" y="90"/>
                      </a:lnTo>
                      <a:lnTo>
                        <a:pt x="92" y="98"/>
                      </a:lnTo>
                      <a:lnTo>
                        <a:pt x="92" y="110"/>
                      </a:lnTo>
                      <a:lnTo>
                        <a:pt x="84" y="112"/>
                      </a:lnTo>
                      <a:lnTo>
                        <a:pt x="78" y="110"/>
                      </a:lnTo>
                      <a:lnTo>
                        <a:pt x="78" y="120"/>
                      </a:lnTo>
                      <a:lnTo>
                        <a:pt x="78" y="122"/>
                      </a:lnTo>
                      <a:lnTo>
                        <a:pt x="78" y="126"/>
                      </a:lnTo>
                      <a:lnTo>
                        <a:pt x="72" y="128"/>
                      </a:lnTo>
                      <a:lnTo>
                        <a:pt x="66" y="130"/>
                      </a:lnTo>
                      <a:lnTo>
                        <a:pt x="64" y="132"/>
                      </a:lnTo>
                      <a:lnTo>
                        <a:pt x="62" y="136"/>
                      </a:lnTo>
                      <a:lnTo>
                        <a:pt x="58" y="140"/>
                      </a:lnTo>
                      <a:lnTo>
                        <a:pt x="56" y="144"/>
                      </a:lnTo>
                      <a:lnTo>
                        <a:pt x="44" y="146"/>
                      </a:lnTo>
                      <a:lnTo>
                        <a:pt x="36" y="148"/>
                      </a:lnTo>
                      <a:lnTo>
                        <a:pt x="30" y="148"/>
                      </a:lnTo>
                      <a:lnTo>
                        <a:pt x="20" y="150"/>
                      </a:lnTo>
                      <a:lnTo>
                        <a:pt x="0" y="126"/>
                      </a:lnTo>
                      <a:lnTo>
                        <a:pt x="0" y="118"/>
                      </a:lnTo>
                      <a:lnTo>
                        <a:pt x="50" y="74"/>
                      </a:lnTo>
                      <a:lnTo>
                        <a:pt x="50" y="40"/>
                      </a:lnTo>
                      <a:lnTo>
                        <a:pt x="42" y="34"/>
                      </a:lnTo>
                      <a:lnTo>
                        <a:pt x="66" y="0"/>
                      </a:lnTo>
                      <a:lnTo>
                        <a:pt x="6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1" name="Freeform 215">
                  <a:extLst>
                    <a:ext uri="{FF2B5EF4-FFF2-40B4-BE49-F238E27FC236}">
                      <a16:creationId xmlns:a16="http://schemas.microsoft.com/office/drawing/2014/main" id="{232AD4C3-373A-4B70-8DF6-7A401285A437}"/>
                    </a:ext>
                  </a:extLst>
                </p:cNvPr>
                <p:cNvSpPr>
                  <a:spLocks/>
                </p:cNvSpPr>
                <p:nvPr/>
              </p:nvSpPr>
              <p:spPr bwMode="ltGray">
                <a:xfrm>
                  <a:off x="3558" y="1650"/>
                  <a:ext cx="10" cy="18"/>
                </a:xfrm>
                <a:custGeom>
                  <a:avLst/>
                  <a:gdLst/>
                  <a:ahLst/>
                  <a:cxnLst>
                    <a:cxn ang="0">
                      <a:pos x="0" y="8"/>
                    </a:cxn>
                    <a:cxn ang="0">
                      <a:pos x="6" y="0"/>
                    </a:cxn>
                    <a:cxn ang="0">
                      <a:pos x="10" y="6"/>
                    </a:cxn>
                    <a:cxn ang="0">
                      <a:pos x="10" y="14"/>
                    </a:cxn>
                    <a:cxn ang="0">
                      <a:pos x="6" y="18"/>
                    </a:cxn>
                    <a:cxn ang="0">
                      <a:pos x="4" y="16"/>
                    </a:cxn>
                    <a:cxn ang="0">
                      <a:pos x="2" y="12"/>
                    </a:cxn>
                    <a:cxn ang="0">
                      <a:pos x="0" y="8"/>
                    </a:cxn>
                  </a:cxnLst>
                  <a:rect l="0" t="0" r="r" b="b"/>
                  <a:pathLst>
                    <a:path w="10" h="18">
                      <a:moveTo>
                        <a:pt x="0" y="8"/>
                      </a:moveTo>
                      <a:lnTo>
                        <a:pt x="6" y="0"/>
                      </a:lnTo>
                      <a:lnTo>
                        <a:pt x="10" y="6"/>
                      </a:lnTo>
                      <a:lnTo>
                        <a:pt x="10" y="14"/>
                      </a:lnTo>
                      <a:lnTo>
                        <a:pt x="6" y="18"/>
                      </a:lnTo>
                      <a:lnTo>
                        <a:pt x="4" y="16"/>
                      </a:lnTo>
                      <a:lnTo>
                        <a:pt x="2" y="12"/>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2" name="Freeform 216">
                  <a:extLst>
                    <a:ext uri="{FF2B5EF4-FFF2-40B4-BE49-F238E27FC236}">
                      <a16:creationId xmlns:a16="http://schemas.microsoft.com/office/drawing/2014/main" id="{03890D74-4B91-4246-AE5A-FCCF29459047}"/>
                    </a:ext>
                  </a:extLst>
                </p:cNvPr>
                <p:cNvSpPr>
                  <a:spLocks/>
                </p:cNvSpPr>
                <p:nvPr/>
              </p:nvSpPr>
              <p:spPr bwMode="ltGray">
                <a:xfrm>
                  <a:off x="3482" y="1658"/>
                  <a:ext cx="90" cy="50"/>
                </a:xfrm>
                <a:custGeom>
                  <a:avLst/>
                  <a:gdLst/>
                  <a:ahLst/>
                  <a:cxnLst>
                    <a:cxn ang="0">
                      <a:pos x="66" y="50"/>
                    </a:cxn>
                    <a:cxn ang="0">
                      <a:pos x="90" y="16"/>
                    </a:cxn>
                    <a:cxn ang="0">
                      <a:pos x="86" y="6"/>
                    </a:cxn>
                    <a:cxn ang="0">
                      <a:pos x="82" y="10"/>
                    </a:cxn>
                    <a:cxn ang="0">
                      <a:pos x="80" y="8"/>
                    </a:cxn>
                    <a:cxn ang="0">
                      <a:pos x="78" y="4"/>
                    </a:cxn>
                    <a:cxn ang="0">
                      <a:pos x="76" y="0"/>
                    </a:cxn>
                    <a:cxn ang="0">
                      <a:pos x="66" y="12"/>
                    </a:cxn>
                    <a:cxn ang="0">
                      <a:pos x="58" y="22"/>
                    </a:cxn>
                    <a:cxn ang="0">
                      <a:pos x="52" y="28"/>
                    </a:cxn>
                    <a:cxn ang="0">
                      <a:pos x="44" y="30"/>
                    </a:cxn>
                    <a:cxn ang="0">
                      <a:pos x="36" y="34"/>
                    </a:cxn>
                    <a:cxn ang="0">
                      <a:pos x="26" y="34"/>
                    </a:cxn>
                    <a:cxn ang="0">
                      <a:pos x="20" y="34"/>
                    </a:cxn>
                    <a:cxn ang="0">
                      <a:pos x="12" y="30"/>
                    </a:cxn>
                    <a:cxn ang="0">
                      <a:pos x="2" y="22"/>
                    </a:cxn>
                    <a:cxn ang="0">
                      <a:pos x="0" y="28"/>
                    </a:cxn>
                    <a:cxn ang="0">
                      <a:pos x="10" y="36"/>
                    </a:cxn>
                    <a:cxn ang="0">
                      <a:pos x="22" y="40"/>
                    </a:cxn>
                    <a:cxn ang="0">
                      <a:pos x="22" y="48"/>
                    </a:cxn>
                    <a:cxn ang="0">
                      <a:pos x="66" y="50"/>
                    </a:cxn>
                  </a:cxnLst>
                  <a:rect l="0" t="0" r="r" b="b"/>
                  <a:pathLst>
                    <a:path w="90" h="50">
                      <a:moveTo>
                        <a:pt x="66" y="50"/>
                      </a:moveTo>
                      <a:lnTo>
                        <a:pt x="90" y="16"/>
                      </a:lnTo>
                      <a:lnTo>
                        <a:pt x="86" y="6"/>
                      </a:lnTo>
                      <a:lnTo>
                        <a:pt x="82" y="10"/>
                      </a:lnTo>
                      <a:lnTo>
                        <a:pt x="80" y="8"/>
                      </a:lnTo>
                      <a:lnTo>
                        <a:pt x="78" y="4"/>
                      </a:lnTo>
                      <a:lnTo>
                        <a:pt x="76" y="0"/>
                      </a:lnTo>
                      <a:lnTo>
                        <a:pt x="66" y="12"/>
                      </a:lnTo>
                      <a:lnTo>
                        <a:pt x="58" y="22"/>
                      </a:lnTo>
                      <a:lnTo>
                        <a:pt x="52" y="28"/>
                      </a:lnTo>
                      <a:lnTo>
                        <a:pt x="44" y="30"/>
                      </a:lnTo>
                      <a:lnTo>
                        <a:pt x="36" y="34"/>
                      </a:lnTo>
                      <a:lnTo>
                        <a:pt x="26" y="34"/>
                      </a:lnTo>
                      <a:lnTo>
                        <a:pt x="20" y="34"/>
                      </a:lnTo>
                      <a:lnTo>
                        <a:pt x="12" y="30"/>
                      </a:lnTo>
                      <a:lnTo>
                        <a:pt x="2" y="22"/>
                      </a:lnTo>
                      <a:lnTo>
                        <a:pt x="0" y="28"/>
                      </a:lnTo>
                      <a:lnTo>
                        <a:pt x="10" y="36"/>
                      </a:lnTo>
                      <a:lnTo>
                        <a:pt x="22" y="40"/>
                      </a:lnTo>
                      <a:lnTo>
                        <a:pt x="22" y="48"/>
                      </a:lnTo>
                      <a:lnTo>
                        <a:pt x="66" y="5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3" name="Freeform 217">
                  <a:extLst>
                    <a:ext uri="{FF2B5EF4-FFF2-40B4-BE49-F238E27FC236}">
                      <a16:creationId xmlns:a16="http://schemas.microsoft.com/office/drawing/2014/main" id="{70B9E480-E32C-4CDF-9AC6-64C64C3F3C7F}"/>
                    </a:ext>
                  </a:extLst>
                </p:cNvPr>
                <p:cNvSpPr>
                  <a:spLocks/>
                </p:cNvSpPr>
                <p:nvPr/>
              </p:nvSpPr>
              <p:spPr bwMode="ltGray">
                <a:xfrm>
                  <a:off x="3362" y="1792"/>
                  <a:ext cx="164" cy="106"/>
                </a:xfrm>
                <a:custGeom>
                  <a:avLst/>
                  <a:gdLst/>
                  <a:ahLst/>
                  <a:cxnLst>
                    <a:cxn ang="0">
                      <a:pos x="164" y="32"/>
                    </a:cxn>
                    <a:cxn ang="0">
                      <a:pos x="144" y="8"/>
                    </a:cxn>
                    <a:cxn ang="0">
                      <a:pos x="144" y="0"/>
                    </a:cxn>
                    <a:cxn ang="0">
                      <a:pos x="96" y="12"/>
                    </a:cxn>
                    <a:cxn ang="0">
                      <a:pos x="52" y="56"/>
                    </a:cxn>
                    <a:cxn ang="0">
                      <a:pos x="50" y="34"/>
                    </a:cxn>
                    <a:cxn ang="0">
                      <a:pos x="30" y="28"/>
                    </a:cxn>
                    <a:cxn ang="0">
                      <a:pos x="26" y="26"/>
                    </a:cxn>
                    <a:cxn ang="0">
                      <a:pos x="24" y="28"/>
                    </a:cxn>
                    <a:cxn ang="0">
                      <a:pos x="18" y="26"/>
                    </a:cxn>
                    <a:cxn ang="0">
                      <a:pos x="14" y="22"/>
                    </a:cxn>
                    <a:cxn ang="0">
                      <a:pos x="12" y="24"/>
                    </a:cxn>
                    <a:cxn ang="0">
                      <a:pos x="10" y="28"/>
                    </a:cxn>
                    <a:cxn ang="0">
                      <a:pos x="8" y="34"/>
                    </a:cxn>
                    <a:cxn ang="0">
                      <a:pos x="6" y="38"/>
                    </a:cxn>
                    <a:cxn ang="0">
                      <a:pos x="4" y="46"/>
                    </a:cxn>
                    <a:cxn ang="0">
                      <a:pos x="0" y="54"/>
                    </a:cxn>
                    <a:cxn ang="0">
                      <a:pos x="10" y="78"/>
                    </a:cxn>
                    <a:cxn ang="0">
                      <a:pos x="14" y="92"/>
                    </a:cxn>
                    <a:cxn ang="0">
                      <a:pos x="14" y="106"/>
                    </a:cxn>
                    <a:cxn ang="0">
                      <a:pos x="20" y="106"/>
                    </a:cxn>
                    <a:cxn ang="0">
                      <a:pos x="30" y="106"/>
                    </a:cxn>
                    <a:cxn ang="0">
                      <a:pos x="40" y="102"/>
                    </a:cxn>
                    <a:cxn ang="0">
                      <a:pos x="44" y="98"/>
                    </a:cxn>
                    <a:cxn ang="0">
                      <a:pos x="52" y="94"/>
                    </a:cxn>
                    <a:cxn ang="0">
                      <a:pos x="66" y="90"/>
                    </a:cxn>
                    <a:cxn ang="0">
                      <a:pos x="76" y="88"/>
                    </a:cxn>
                    <a:cxn ang="0">
                      <a:pos x="86" y="84"/>
                    </a:cxn>
                    <a:cxn ang="0">
                      <a:pos x="96" y="82"/>
                    </a:cxn>
                    <a:cxn ang="0">
                      <a:pos x="100" y="78"/>
                    </a:cxn>
                    <a:cxn ang="0">
                      <a:pos x="104" y="76"/>
                    </a:cxn>
                    <a:cxn ang="0">
                      <a:pos x="106" y="70"/>
                    </a:cxn>
                    <a:cxn ang="0">
                      <a:pos x="112" y="68"/>
                    </a:cxn>
                    <a:cxn ang="0">
                      <a:pos x="130" y="64"/>
                    </a:cxn>
                    <a:cxn ang="0">
                      <a:pos x="140" y="60"/>
                    </a:cxn>
                    <a:cxn ang="0">
                      <a:pos x="150" y="54"/>
                    </a:cxn>
                    <a:cxn ang="0">
                      <a:pos x="152" y="50"/>
                    </a:cxn>
                    <a:cxn ang="0">
                      <a:pos x="154" y="44"/>
                    </a:cxn>
                    <a:cxn ang="0">
                      <a:pos x="158" y="36"/>
                    </a:cxn>
                    <a:cxn ang="0">
                      <a:pos x="160" y="34"/>
                    </a:cxn>
                    <a:cxn ang="0">
                      <a:pos x="164" y="32"/>
                    </a:cxn>
                  </a:cxnLst>
                  <a:rect l="0" t="0" r="r" b="b"/>
                  <a:pathLst>
                    <a:path w="164" h="106">
                      <a:moveTo>
                        <a:pt x="164" y="32"/>
                      </a:moveTo>
                      <a:lnTo>
                        <a:pt x="144" y="8"/>
                      </a:lnTo>
                      <a:lnTo>
                        <a:pt x="144" y="0"/>
                      </a:lnTo>
                      <a:lnTo>
                        <a:pt x="96" y="12"/>
                      </a:lnTo>
                      <a:lnTo>
                        <a:pt x="52" y="56"/>
                      </a:lnTo>
                      <a:lnTo>
                        <a:pt x="50" y="34"/>
                      </a:lnTo>
                      <a:lnTo>
                        <a:pt x="30" y="28"/>
                      </a:lnTo>
                      <a:lnTo>
                        <a:pt x="26" y="26"/>
                      </a:lnTo>
                      <a:lnTo>
                        <a:pt x="24" y="28"/>
                      </a:lnTo>
                      <a:lnTo>
                        <a:pt x="18" y="26"/>
                      </a:lnTo>
                      <a:lnTo>
                        <a:pt x="14" y="22"/>
                      </a:lnTo>
                      <a:lnTo>
                        <a:pt x="12" y="24"/>
                      </a:lnTo>
                      <a:lnTo>
                        <a:pt x="10" y="28"/>
                      </a:lnTo>
                      <a:lnTo>
                        <a:pt x="8" y="34"/>
                      </a:lnTo>
                      <a:lnTo>
                        <a:pt x="6" y="38"/>
                      </a:lnTo>
                      <a:lnTo>
                        <a:pt x="4" y="46"/>
                      </a:lnTo>
                      <a:lnTo>
                        <a:pt x="0" y="54"/>
                      </a:lnTo>
                      <a:lnTo>
                        <a:pt x="10" y="78"/>
                      </a:lnTo>
                      <a:lnTo>
                        <a:pt x="14" y="92"/>
                      </a:lnTo>
                      <a:lnTo>
                        <a:pt x="14" y="106"/>
                      </a:lnTo>
                      <a:lnTo>
                        <a:pt x="20" y="106"/>
                      </a:lnTo>
                      <a:lnTo>
                        <a:pt x="30" y="106"/>
                      </a:lnTo>
                      <a:lnTo>
                        <a:pt x="40" y="102"/>
                      </a:lnTo>
                      <a:lnTo>
                        <a:pt x="44" y="98"/>
                      </a:lnTo>
                      <a:lnTo>
                        <a:pt x="52" y="94"/>
                      </a:lnTo>
                      <a:lnTo>
                        <a:pt x="66" y="90"/>
                      </a:lnTo>
                      <a:lnTo>
                        <a:pt x="76" y="88"/>
                      </a:lnTo>
                      <a:lnTo>
                        <a:pt x="86" y="84"/>
                      </a:lnTo>
                      <a:lnTo>
                        <a:pt x="96" y="82"/>
                      </a:lnTo>
                      <a:lnTo>
                        <a:pt x="100" y="78"/>
                      </a:lnTo>
                      <a:lnTo>
                        <a:pt x="104" y="76"/>
                      </a:lnTo>
                      <a:lnTo>
                        <a:pt x="106" y="70"/>
                      </a:lnTo>
                      <a:lnTo>
                        <a:pt x="112" y="68"/>
                      </a:lnTo>
                      <a:lnTo>
                        <a:pt x="130" y="64"/>
                      </a:lnTo>
                      <a:lnTo>
                        <a:pt x="140" y="60"/>
                      </a:lnTo>
                      <a:lnTo>
                        <a:pt x="150" y="54"/>
                      </a:lnTo>
                      <a:lnTo>
                        <a:pt x="152" y="50"/>
                      </a:lnTo>
                      <a:lnTo>
                        <a:pt x="154" y="44"/>
                      </a:lnTo>
                      <a:lnTo>
                        <a:pt x="158" y="36"/>
                      </a:lnTo>
                      <a:lnTo>
                        <a:pt x="160" y="34"/>
                      </a:lnTo>
                      <a:lnTo>
                        <a:pt x="164" y="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4" name="Freeform 218">
                  <a:extLst>
                    <a:ext uri="{FF2B5EF4-FFF2-40B4-BE49-F238E27FC236}">
                      <a16:creationId xmlns:a16="http://schemas.microsoft.com/office/drawing/2014/main" id="{7FFBDDE8-5332-423A-B3F6-8D7698975DA0}"/>
                    </a:ext>
                  </a:extLst>
                </p:cNvPr>
                <p:cNvSpPr>
                  <a:spLocks/>
                </p:cNvSpPr>
                <p:nvPr/>
              </p:nvSpPr>
              <p:spPr bwMode="ltGray">
                <a:xfrm>
                  <a:off x="3404" y="1586"/>
                  <a:ext cx="42" cy="28"/>
                </a:xfrm>
                <a:custGeom>
                  <a:avLst/>
                  <a:gdLst/>
                  <a:ahLst/>
                  <a:cxnLst>
                    <a:cxn ang="0">
                      <a:pos x="42" y="28"/>
                    </a:cxn>
                    <a:cxn ang="0">
                      <a:pos x="24" y="28"/>
                    </a:cxn>
                    <a:cxn ang="0">
                      <a:pos x="20" y="24"/>
                    </a:cxn>
                    <a:cxn ang="0">
                      <a:pos x="16" y="22"/>
                    </a:cxn>
                    <a:cxn ang="0">
                      <a:pos x="0" y="18"/>
                    </a:cxn>
                    <a:cxn ang="0">
                      <a:pos x="4" y="10"/>
                    </a:cxn>
                    <a:cxn ang="0">
                      <a:pos x="8" y="4"/>
                    </a:cxn>
                    <a:cxn ang="0">
                      <a:pos x="12" y="0"/>
                    </a:cxn>
                    <a:cxn ang="0">
                      <a:pos x="18" y="0"/>
                    </a:cxn>
                    <a:cxn ang="0">
                      <a:pos x="22" y="0"/>
                    </a:cxn>
                    <a:cxn ang="0">
                      <a:pos x="26" y="2"/>
                    </a:cxn>
                    <a:cxn ang="0">
                      <a:pos x="28" y="0"/>
                    </a:cxn>
                    <a:cxn ang="0">
                      <a:pos x="30" y="2"/>
                    </a:cxn>
                    <a:cxn ang="0">
                      <a:pos x="24" y="4"/>
                    </a:cxn>
                    <a:cxn ang="0">
                      <a:pos x="26" y="10"/>
                    </a:cxn>
                    <a:cxn ang="0">
                      <a:pos x="28" y="14"/>
                    </a:cxn>
                    <a:cxn ang="0">
                      <a:pos x="38" y="20"/>
                    </a:cxn>
                    <a:cxn ang="0">
                      <a:pos x="40" y="24"/>
                    </a:cxn>
                    <a:cxn ang="0">
                      <a:pos x="42" y="26"/>
                    </a:cxn>
                    <a:cxn ang="0">
                      <a:pos x="42" y="28"/>
                    </a:cxn>
                  </a:cxnLst>
                  <a:rect l="0" t="0" r="r" b="b"/>
                  <a:pathLst>
                    <a:path w="42" h="28">
                      <a:moveTo>
                        <a:pt x="42" y="28"/>
                      </a:moveTo>
                      <a:lnTo>
                        <a:pt x="24" y="28"/>
                      </a:lnTo>
                      <a:lnTo>
                        <a:pt x="20" y="24"/>
                      </a:lnTo>
                      <a:lnTo>
                        <a:pt x="16" y="22"/>
                      </a:lnTo>
                      <a:lnTo>
                        <a:pt x="0" y="18"/>
                      </a:lnTo>
                      <a:lnTo>
                        <a:pt x="4" y="10"/>
                      </a:lnTo>
                      <a:lnTo>
                        <a:pt x="8" y="4"/>
                      </a:lnTo>
                      <a:lnTo>
                        <a:pt x="12" y="0"/>
                      </a:lnTo>
                      <a:lnTo>
                        <a:pt x="18" y="0"/>
                      </a:lnTo>
                      <a:lnTo>
                        <a:pt x="22" y="0"/>
                      </a:lnTo>
                      <a:lnTo>
                        <a:pt x="26" y="2"/>
                      </a:lnTo>
                      <a:lnTo>
                        <a:pt x="28" y="0"/>
                      </a:lnTo>
                      <a:lnTo>
                        <a:pt x="30" y="2"/>
                      </a:lnTo>
                      <a:lnTo>
                        <a:pt x="24" y="4"/>
                      </a:lnTo>
                      <a:lnTo>
                        <a:pt x="26" y="10"/>
                      </a:lnTo>
                      <a:lnTo>
                        <a:pt x="28" y="14"/>
                      </a:lnTo>
                      <a:lnTo>
                        <a:pt x="38" y="20"/>
                      </a:lnTo>
                      <a:lnTo>
                        <a:pt x="40" y="24"/>
                      </a:lnTo>
                      <a:lnTo>
                        <a:pt x="42" y="26"/>
                      </a:lnTo>
                      <a:lnTo>
                        <a:pt x="42"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5" name="Freeform 219">
                  <a:extLst>
                    <a:ext uri="{FF2B5EF4-FFF2-40B4-BE49-F238E27FC236}">
                      <a16:creationId xmlns:a16="http://schemas.microsoft.com/office/drawing/2014/main" id="{E667FB50-C416-44F2-96E3-26E8913D5643}"/>
                    </a:ext>
                  </a:extLst>
                </p:cNvPr>
                <p:cNvSpPr>
                  <a:spLocks/>
                </p:cNvSpPr>
                <p:nvPr/>
              </p:nvSpPr>
              <p:spPr bwMode="ltGray">
                <a:xfrm>
                  <a:off x="3340" y="1404"/>
                  <a:ext cx="332" cy="266"/>
                </a:xfrm>
                <a:custGeom>
                  <a:avLst/>
                  <a:gdLst/>
                  <a:ahLst/>
                  <a:cxnLst>
                    <a:cxn ang="0">
                      <a:pos x="100" y="172"/>
                    </a:cxn>
                    <a:cxn ang="0">
                      <a:pos x="144" y="212"/>
                    </a:cxn>
                    <a:cxn ang="0">
                      <a:pos x="180" y="238"/>
                    </a:cxn>
                    <a:cxn ang="0">
                      <a:pos x="206" y="238"/>
                    </a:cxn>
                    <a:cxn ang="0">
                      <a:pos x="228" y="228"/>
                    </a:cxn>
                    <a:cxn ang="0">
                      <a:pos x="236" y="234"/>
                    </a:cxn>
                    <a:cxn ang="0">
                      <a:pos x="240" y="248"/>
                    </a:cxn>
                    <a:cxn ang="0">
                      <a:pos x="282" y="264"/>
                    </a:cxn>
                    <a:cxn ang="0">
                      <a:pos x="308" y="266"/>
                    </a:cxn>
                    <a:cxn ang="0">
                      <a:pos x="312" y="248"/>
                    </a:cxn>
                    <a:cxn ang="0">
                      <a:pos x="330" y="238"/>
                    </a:cxn>
                    <a:cxn ang="0">
                      <a:pos x="322" y="226"/>
                    </a:cxn>
                    <a:cxn ang="0">
                      <a:pos x="314" y="210"/>
                    </a:cxn>
                    <a:cxn ang="0">
                      <a:pos x="298" y="196"/>
                    </a:cxn>
                    <a:cxn ang="0">
                      <a:pos x="282" y="186"/>
                    </a:cxn>
                    <a:cxn ang="0">
                      <a:pos x="288" y="172"/>
                    </a:cxn>
                    <a:cxn ang="0">
                      <a:pos x="296" y="158"/>
                    </a:cxn>
                    <a:cxn ang="0">
                      <a:pos x="280" y="148"/>
                    </a:cxn>
                    <a:cxn ang="0">
                      <a:pos x="270" y="118"/>
                    </a:cxn>
                    <a:cxn ang="0">
                      <a:pos x="272" y="94"/>
                    </a:cxn>
                    <a:cxn ang="0">
                      <a:pos x="274" y="72"/>
                    </a:cxn>
                    <a:cxn ang="0">
                      <a:pos x="264" y="62"/>
                    </a:cxn>
                    <a:cxn ang="0">
                      <a:pos x="226" y="40"/>
                    </a:cxn>
                    <a:cxn ang="0">
                      <a:pos x="194" y="28"/>
                    </a:cxn>
                    <a:cxn ang="0">
                      <a:pos x="162" y="42"/>
                    </a:cxn>
                    <a:cxn ang="0">
                      <a:pos x="140" y="54"/>
                    </a:cxn>
                    <a:cxn ang="0">
                      <a:pos x="94" y="46"/>
                    </a:cxn>
                    <a:cxn ang="0">
                      <a:pos x="78" y="30"/>
                    </a:cxn>
                    <a:cxn ang="0">
                      <a:pos x="64" y="18"/>
                    </a:cxn>
                    <a:cxn ang="0">
                      <a:pos x="54" y="4"/>
                    </a:cxn>
                    <a:cxn ang="0">
                      <a:pos x="32" y="20"/>
                    </a:cxn>
                    <a:cxn ang="0">
                      <a:pos x="18" y="18"/>
                    </a:cxn>
                    <a:cxn ang="0">
                      <a:pos x="4" y="0"/>
                    </a:cxn>
                    <a:cxn ang="0">
                      <a:pos x="0" y="12"/>
                    </a:cxn>
                    <a:cxn ang="0">
                      <a:pos x="6" y="40"/>
                    </a:cxn>
                    <a:cxn ang="0">
                      <a:pos x="18" y="62"/>
                    </a:cxn>
                    <a:cxn ang="0">
                      <a:pos x="46" y="78"/>
                    </a:cxn>
                    <a:cxn ang="0">
                      <a:pos x="36" y="106"/>
                    </a:cxn>
                    <a:cxn ang="0">
                      <a:pos x="46" y="124"/>
                    </a:cxn>
                    <a:cxn ang="0">
                      <a:pos x="70" y="142"/>
                    </a:cxn>
                    <a:cxn ang="0">
                      <a:pos x="76" y="162"/>
                    </a:cxn>
                    <a:cxn ang="0">
                      <a:pos x="90" y="176"/>
                    </a:cxn>
                  </a:cxnLst>
                  <a:rect l="0" t="0" r="r" b="b"/>
                  <a:pathLst>
                    <a:path w="332" h="266">
                      <a:moveTo>
                        <a:pt x="94" y="184"/>
                      </a:moveTo>
                      <a:lnTo>
                        <a:pt x="98" y="180"/>
                      </a:lnTo>
                      <a:lnTo>
                        <a:pt x="100" y="172"/>
                      </a:lnTo>
                      <a:lnTo>
                        <a:pt x="112" y="180"/>
                      </a:lnTo>
                      <a:lnTo>
                        <a:pt x="122" y="190"/>
                      </a:lnTo>
                      <a:lnTo>
                        <a:pt x="144" y="212"/>
                      </a:lnTo>
                      <a:lnTo>
                        <a:pt x="154" y="222"/>
                      </a:lnTo>
                      <a:lnTo>
                        <a:pt x="166" y="230"/>
                      </a:lnTo>
                      <a:lnTo>
                        <a:pt x="180" y="238"/>
                      </a:lnTo>
                      <a:lnTo>
                        <a:pt x="188" y="238"/>
                      </a:lnTo>
                      <a:lnTo>
                        <a:pt x="198" y="240"/>
                      </a:lnTo>
                      <a:lnTo>
                        <a:pt x="206" y="238"/>
                      </a:lnTo>
                      <a:lnTo>
                        <a:pt x="214" y="234"/>
                      </a:lnTo>
                      <a:lnTo>
                        <a:pt x="222" y="230"/>
                      </a:lnTo>
                      <a:lnTo>
                        <a:pt x="228" y="228"/>
                      </a:lnTo>
                      <a:lnTo>
                        <a:pt x="234" y="228"/>
                      </a:lnTo>
                      <a:lnTo>
                        <a:pt x="236" y="230"/>
                      </a:lnTo>
                      <a:lnTo>
                        <a:pt x="236" y="234"/>
                      </a:lnTo>
                      <a:lnTo>
                        <a:pt x="238" y="240"/>
                      </a:lnTo>
                      <a:lnTo>
                        <a:pt x="236" y="246"/>
                      </a:lnTo>
                      <a:lnTo>
                        <a:pt x="240" y="248"/>
                      </a:lnTo>
                      <a:lnTo>
                        <a:pt x="246" y="252"/>
                      </a:lnTo>
                      <a:lnTo>
                        <a:pt x="262" y="258"/>
                      </a:lnTo>
                      <a:lnTo>
                        <a:pt x="282" y="264"/>
                      </a:lnTo>
                      <a:lnTo>
                        <a:pt x="294" y="266"/>
                      </a:lnTo>
                      <a:lnTo>
                        <a:pt x="302" y="266"/>
                      </a:lnTo>
                      <a:lnTo>
                        <a:pt x="308" y="266"/>
                      </a:lnTo>
                      <a:lnTo>
                        <a:pt x="308" y="258"/>
                      </a:lnTo>
                      <a:lnTo>
                        <a:pt x="310" y="254"/>
                      </a:lnTo>
                      <a:lnTo>
                        <a:pt x="312" y="248"/>
                      </a:lnTo>
                      <a:lnTo>
                        <a:pt x="316" y="246"/>
                      </a:lnTo>
                      <a:lnTo>
                        <a:pt x="326" y="240"/>
                      </a:lnTo>
                      <a:lnTo>
                        <a:pt x="330" y="238"/>
                      </a:lnTo>
                      <a:lnTo>
                        <a:pt x="332" y="234"/>
                      </a:lnTo>
                      <a:lnTo>
                        <a:pt x="328" y="230"/>
                      </a:lnTo>
                      <a:lnTo>
                        <a:pt x="322" y="226"/>
                      </a:lnTo>
                      <a:lnTo>
                        <a:pt x="320" y="218"/>
                      </a:lnTo>
                      <a:lnTo>
                        <a:pt x="318" y="212"/>
                      </a:lnTo>
                      <a:lnTo>
                        <a:pt x="314" y="210"/>
                      </a:lnTo>
                      <a:lnTo>
                        <a:pt x="310" y="210"/>
                      </a:lnTo>
                      <a:lnTo>
                        <a:pt x="304" y="204"/>
                      </a:lnTo>
                      <a:lnTo>
                        <a:pt x="298" y="196"/>
                      </a:lnTo>
                      <a:lnTo>
                        <a:pt x="292" y="192"/>
                      </a:lnTo>
                      <a:lnTo>
                        <a:pt x="286" y="190"/>
                      </a:lnTo>
                      <a:lnTo>
                        <a:pt x="282" y="186"/>
                      </a:lnTo>
                      <a:lnTo>
                        <a:pt x="282" y="182"/>
                      </a:lnTo>
                      <a:lnTo>
                        <a:pt x="284" y="178"/>
                      </a:lnTo>
                      <a:lnTo>
                        <a:pt x="288" y="172"/>
                      </a:lnTo>
                      <a:lnTo>
                        <a:pt x="294" y="164"/>
                      </a:lnTo>
                      <a:lnTo>
                        <a:pt x="296" y="162"/>
                      </a:lnTo>
                      <a:lnTo>
                        <a:pt x="296" y="158"/>
                      </a:lnTo>
                      <a:lnTo>
                        <a:pt x="288" y="156"/>
                      </a:lnTo>
                      <a:lnTo>
                        <a:pt x="282" y="152"/>
                      </a:lnTo>
                      <a:lnTo>
                        <a:pt x="280" y="148"/>
                      </a:lnTo>
                      <a:lnTo>
                        <a:pt x="278" y="142"/>
                      </a:lnTo>
                      <a:lnTo>
                        <a:pt x="274" y="130"/>
                      </a:lnTo>
                      <a:lnTo>
                        <a:pt x="270" y="118"/>
                      </a:lnTo>
                      <a:lnTo>
                        <a:pt x="270" y="110"/>
                      </a:lnTo>
                      <a:lnTo>
                        <a:pt x="270" y="104"/>
                      </a:lnTo>
                      <a:lnTo>
                        <a:pt x="272" y="94"/>
                      </a:lnTo>
                      <a:lnTo>
                        <a:pt x="274" y="84"/>
                      </a:lnTo>
                      <a:lnTo>
                        <a:pt x="274" y="76"/>
                      </a:lnTo>
                      <a:lnTo>
                        <a:pt x="274" y="72"/>
                      </a:lnTo>
                      <a:lnTo>
                        <a:pt x="272" y="68"/>
                      </a:lnTo>
                      <a:lnTo>
                        <a:pt x="268" y="64"/>
                      </a:lnTo>
                      <a:lnTo>
                        <a:pt x="264" y="62"/>
                      </a:lnTo>
                      <a:lnTo>
                        <a:pt x="256" y="60"/>
                      </a:lnTo>
                      <a:lnTo>
                        <a:pt x="250" y="56"/>
                      </a:lnTo>
                      <a:lnTo>
                        <a:pt x="226" y="40"/>
                      </a:lnTo>
                      <a:lnTo>
                        <a:pt x="210" y="32"/>
                      </a:lnTo>
                      <a:lnTo>
                        <a:pt x="200" y="28"/>
                      </a:lnTo>
                      <a:lnTo>
                        <a:pt x="194" y="28"/>
                      </a:lnTo>
                      <a:lnTo>
                        <a:pt x="184" y="30"/>
                      </a:lnTo>
                      <a:lnTo>
                        <a:pt x="174" y="32"/>
                      </a:lnTo>
                      <a:lnTo>
                        <a:pt x="162" y="42"/>
                      </a:lnTo>
                      <a:lnTo>
                        <a:pt x="156" y="46"/>
                      </a:lnTo>
                      <a:lnTo>
                        <a:pt x="148" y="50"/>
                      </a:lnTo>
                      <a:lnTo>
                        <a:pt x="140" y="54"/>
                      </a:lnTo>
                      <a:lnTo>
                        <a:pt x="126" y="54"/>
                      </a:lnTo>
                      <a:lnTo>
                        <a:pt x="112" y="52"/>
                      </a:lnTo>
                      <a:lnTo>
                        <a:pt x="94" y="46"/>
                      </a:lnTo>
                      <a:lnTo>
                        <a:pt x="88" y="40"/>
                      </a:lnTo>
                      <a:lnTo>
                        <a:pt x="82" y="34"/>
                      </a:lnTo>
                      <a:lnTo>
                        <a:pt x="78" y="30"/>
                      </a:lnTo>
                      <a:lnTo>
                        <a:pt x="76" y="26"/>
                      </a:lnTo>
                      <a:lnTo>
                        <a:pt x="68" y="22"/>
                      </a:lnTo>
                      <a:lnTo>
                        <a:pt x="64" y="18"/>
                      </a:lnTo>
                      <a:lnTo>
                        <a:pt x="64" y="12"/>
                      </a:lnTo>
                      <a:lnTo>
                        <a:pt x="62" y="4"/>
                      </a:lnTo>
                      <a:lnTo>
                        <a:pt x="54" y="4"/>
                      </a:lnTo>
                      <a:lnTo>
                        <a:pt x="44" y="14"/>
                      </a:lnTo>
                      <a:lnTo>
                        <a:pt x="36" y="20"/>
                      </a:lnTo>
                      <a:lnTo>
                        <a:pt x="32" y="20"/>
                      </a:lnTo>
                      <a:lnTo>
                        <a:pt x="28" y="22"/>
                      </a:lnTo>
                      <a:lnTo>
                        <a:pt x="24" y="22"/>
                      </a:lnTo>
                      <a:lnTo>
                        <a:pt x="18" y="18"/>
                      </a:lnTo>
                      <a:lnTo>
                        <a:pt x="14" y="12"/>
                      </a:lnTo>
                      <a:lnTo>
                        <a:pt x="8" y="4"/>
                      </a:lnTo>
                      <a:lnTo>
                        <a:pt x="4" y="0"/>
                      </a:lnTo>
                      <a:lnTo>
                        <a:pt x="4" y="4"/>
                      </a:lnTo>
                      <a:lnTo>
                        <a:pt x="2" y="12"/>
                      </a:lnTo>
                      <a:lnTo>
                        <a:pt x="0" y="12"/>
                      </a:lnTo>
                      <a:lnTo>
                        <a:pt x="2" y="22"/>
                      </a:lnTo>
                      <a:lnTo>
                        <a:pt x="4" y="30"/>
                      </a:lnTo>
                      <a:lnTo>
                        <a:pt x="6" y="40"/>
                      </a:lnTo>
                      <a:lnTo>
                        <a:pt x="8" y="52"/>
                      </a:lnTo>
                      <a:lnTo>
                        <a:pt x="14" y="52"/>
                      </a:lnTo>
                      <a:lnTo>
                        <a:pt x="18" y="62"/>
                      </a:lnTo>
                      <a:lnTo>
                        <a:pt x="26" y="70"/>
                      </a:lnTo>
                      <a:lnTo>
                        <a:pt x="36" y="74"/>
                      </a:lnTo>
                      <a:lnTo>
                        <a:pt x="46" y="78"/>
                      </a:lnTo>
                      <a:lnTo>
                        <a:pt x="40" y="90"/>
                      </a:lnTo>
                      <a:lnTo>
                        <a:pt x="38" y="98"/>
                      </a:lnTo>
                      <a:lnTo>
                        <a:pt x="36" y="106"/>
                      </a:lnTo>
                      <a:lnTo>
                        <a:pt x="38" y="112"/>
                      </a:lnTo>
                      <a:lnTo>
                        <a:pt x="40" y="118"/>
                      </a:lnTo>
                      <a:lnTo>
                        <a:pt x="46" y="124"/>
                      </a:lnTo>
                      <a:lnTo>
                        <a:pt x="50" y="128"/>
                      </a:lnTo>
                      <a:lnTo>
                        <a:pt x="62" y="136"/>
                      </a:lnTo>
                      <a:lnTo>
                        <a:pt x="70" y="142"/>
                      </a:lnTo>
                      <a:lnTo>
                        <a:pt x="74" y="146"/>
                      </a:lnTo>
                      <a:lnTo>
                        <a:pt x="74" y="152"/>
                      </a:lnTo>
                      <a:lnTo>
                        <a:pt x="76" y="162"/>
                      </a:lnTo>
                      <a:lnTo>
                        <a:pt x="80" y="166"/>
                      </a:lnTo>
                      <a:lnTo>
                        <a:pt x="86" y="172"/>
                      </a:lnTo>
                      <a:lnTo>
                        <a:pt x="90" y="176"/>
                      </a:lnTo>
                      <a:lnTo>
                        <a:pt x="92" y="182"/>
                      </a:lnTo>
                      <a:lnTo>
                        <a:pt x="94" y="18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6" name="Freeform 220">
                  <a:extLst>
                    <a:ext uri="{FF2B5EF4-FFF2-40B4-BE49-F238E27FC236}">
                      <a16:creationId xmlns:a16="http://schemas.microsoft.com/office/drawing/2014/main" id="{8C6ADEF7-E0A1-4FB5-99FB-9FA9AED46090}"/>
                    </a:ext>
                  </a:extLst>
                </p:cNvPr>
                <p:cNvSpPr>
                  <a:spLocks/>
                </p:cNvSpPr>
                <p:nvPr/>
              </p:nvSpPr>
              <p:spPr bwMode="ltGray">
                <a:xfrm>
                  <a:off x="3224" y="1528"/>
                  <a:ext cx="62" cy="78"/>
                </a:xfrm>
                <a:custGeom>
                  <a:avLst/>
                  <a:gdLst/>
                  <a:ahLst/>
                  <a:cxnLst>
                    <a:cxn ang="0">
                      <a:pos x="0" y="76"/>
                    </a:cxn>
                    <a:cxn ang="0">
                      <a:pos x="16" y="78"/>
                    </a:cxn>
                    <a:cxn ang="0">
                      <a:pos x="20" y="74"/>
                    </a:cxn>
                    <a:cxn ang="0">
                      <a:pos x="24" y="68"/>
                    </a:cxn>
                    <a:cxn ang="0">
                      <a:pos x="30" y="64"/>
                    </a:cxn>
                    <a:cxn ang="0">
                      <a:pos x="34" y="64"/>
                    </a:cxn>
                    <a:cxn ang="0">
                      <a:pos x="38" y="58"/>
                    </a:cxn>
                    <a:cxn ang="0">
                      <a:pos x="44" y="58"/>
                    </a:cxn>
                    <a:cxn ang="0">
                      <a:pos x="32" y="32"/>
                    </a:cxn>
                    <a:cxn ang="0">
                      <a:pos x="62" y="22"/>
                    </a:cxn>
                    <a:cxn ang="0">
                      <a:pos x="54" y="0"/>
                    </a:cxn>
                    <a:cxn ang="0">
                      <a:pos x="24" y="16"/>
                    </a:cxn>
                    <a:cxn ang="0">
                      <a:pos x="22" y="16"/>
                    </a:cxn>
                    <a:cxn ang="0">
                      <a:pos x="18" y="16"/>
                    </a:cxn>
                    <a:cxn ang="0">
                      <a:pos x="14" y="12"/>
                    </a:cxn>
                    <a:cxn ang="0">
                      <a:pos x="4" y="10"/>
                    </a:cxn>
                    <a:cxn ang="0">
                      <a:pos x="4" y="12"/>
                    </a:cxn>
                    <a:cxn ang="0">
                      <a:pos x="4" y="32"/>
                    </a:cxn>
                    <a:cxn ang="0">
                      <a:pos x="6" y="32"/>
                    </a:cxn>
                    <a:cxn ang="0">
                      <a:pos x="0" y="68"/>
                    </a:cxn>
                    <a:cxn ang="0">
                      <a:pos x="0" y="72"/>
                    </a:cxn>
                    <a:cxn ang="0">
                      <a:pos x="0" y="76"/>
                    </a:cxn>
                  </a:cxnLst>
                  <a:rect l="0" t="0" r="r" b="b"/>
                  <a:pathLst>
                    <a:path w="62" h="78">
                      <a:moveTo>
                        <a:pt x="0" y="76"/>
                      </a:moveTo>
                      <a:lnTo>
                        <a:pt x="16" y="78"/>
                      </a:lnTo>
                      <a:lnTo>
                        <a:pt x="20" y="74"/>
                      </a:lnTo>
                      <a:lnTo>
                        <a:pt x="24" y="68"/>
                      </a:lnTo>
                      <a:lnTo>
                        <a:pt x="30" y="64"/>
                      </a:lnTo>
                      <a:lnTo>
                        <a:pt x="34" y="64"/>
                      </a:lnTo>
                      <a:lnTo>
                        <a:pt x="38" y="58"/>
                      </a:lnTo>
                      <a:lnTo>
                        <a:pt x="44" y="58"/>
                      </a:lnTo>
                      <a:lnTo>
                        <a:pt x="32" y="32"/>
                      </a:lnTo>
                      <a:lnTo>
                        <a:pt x="62" y="22"/>
                      </a:lnTo>
                      <a:lnTo>
                        <a:pt x="54" y="0"/>
                      </a:lnTo>
                      <a:lnTo>
                        <a:pt x="24" y="16"/>
                      </a:lnTo>
                      <a:lnTo>
                        <a:pt x="22" y="16"/>
                      </a:lnTo>
                      <a:lnTo>
                        <a:pt x="18" y="16"/>
                      </a:lnTo>
                      <a:lnTo>
                        <a:pt x="14" y="12"/>
                      </a:lnTo>
                      <a:lnTo>
                        <a:pt x="4" y="10"/>
                      </a:lnTo>
                      <a:lnTo>
                        <a:pt x="4" y="12"/>
                      </a:lnTo>
                      <a:lnTo>
                        <a:pt x="4" y="32"/>
                      </a:lnTo>
                      <a:lnTo>
                        <a:pt x="6" y="32"/>
                      </a:lnTo>
                      <a:lnTo>
                        <a:pt x="0" y="68"/>
                      </a:lnTo>
                      <a:lnTo>
                        <a:pt x="0" y="72"/>
                      </a:lnTo>
                      <a:lnTo>
                        <a:pt x="0" y="7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7" name="Freeform 221">
                  <a:extLst>
                    <a:ext uri="{FF2B5EF4-FFF2-40B4-BE49-F238E27FC236}">
                      <a16:creationId xmlns:a16="http://schemas.microsoft.com/office/drawing/2014/main" id="{9DEC6EC3-F9D8-4813-B3BA-249CFD1B5F5F}"/>
                    </a:ext>
                  </a:extLst>
                </p:cNvPr>
                <p:cNvSpPr>
                  <a:spLocks/>
                </p:cNvSpPr>
                <p:nvPr/>
              </p:nvSpPr>
              <p:spPr bwMode="ltGray">
                <a:xfrm>
                  <a:off x="3222" y="1502"/>
                  <a:ext cx="18" cy="30"/>
                </a:xfrm>
                <a:custGeom>
                  <a:avLst/>
                  <a:gdLst/>
                  <a:ahLst/>
                  <a:cxnLst>
                    <a:cxn ang="0">
                      <a:pos x="0" y="30"/>
                    </a:cxn>
                    <a:cxn ang="0">
                      <a:pos x="8" y="0"/>
                    </a:cxn>
                    <a:cxn ang="0">
                      <a:pos x="18" y="4"/>
                    </a:cxn>
                    <a:cxn ang="0">
                      <a:pos x="16" y="12"/>
                    </a:cxn>
                    <a:cxn ang="0">
                      <a:pos x="12" y="14"/>
                    </a:cxn>
                    <a:cxn ang="0">
                      <a:pos x="8" y="14"/>
                    </a:cxn>
                    <a:cxn ang="0">
                      <a:pos x="10" y="18"/>
                    </a:cxn>
                    <a:cxn ang="0">
                      <a:pos x="12" y="20"/>
                    </a:cxn>
                    <a:cxn ang="0">
                      <a:pos x="10" y="26"/>
                    </a:cxn>
                    <a:cxn ang="0">
                      <a:pos x="6" y="30"/>
                    </a:cxn>
                    <a:cxn ang="0">
                      <a:pos x="0" y="30"/>
                    </a:cxn>
                  </a:cxnLst>
                  <a:rect l="0" t="0" r="r" b="b"/>
                  <a:pathLst>
                    <a:path w="18" h="30">
                      <a:moveTo>
                        <a:pt x="0" y="30"/>
                      </a:moveTo>
                      <a:lnTo>
                        <a:pt x="8" y="0"/>
                      </a:lnTo>
                      <a:lnTo>
                        <a:pt x="18" y="4"/>
                      </a:lnTo>
                      <a:lnTo>
                        <a:pt x="16" y="12"/>
                      </a:lnTo>
                      <a:lnTo>
                        <a:pt x="12" y="14"/>
                      </a:lnTo>
                      <a:lnTo>
                        <a:pt x="8" y="14"/>
                      </a:lnTo>
                      <a:lnTo>
                        <a:pt x="10" y="18"/>
                      </a:lnTo>
                      <a:lnTo>
                        <a:pt x="12" y="20"/>
                      </a:lnTo>
                      <a:lnTo>
                        <a:pt x="10" y="26"/>
                      </a:lnTo>
                      <a:lnTo>
                        <a:pt x="6" y="30"/>
                      </a:lnTo>
                      <a:lnTo>
                        <a:pt x="0" y="3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28" name="Freeform 222">
                  <a:extLst>
                    <a:ext uri="{FF2B5EF4-FFF2-40B4-BE49-F238E27FC236}">
                      <a16:creationId xmlns:a16="http://schemas.microsoft.com/office/drawing/2014/main" id="{0C9C734C-5CD5-4F5D-977B-3190E81162E8}"/>
                    </a:ext>
                  </a:extLst>
                </p:cNvPr>
                <p:cNvSpPr>
                  <a:spLocks/>
                </p:cNvSpPr>
                <p:nvPr/>
              </p:nvSpPr>
              <p:spPr bwMode="ltGray">
                <a:xfrm>
                  <a:off x="3220" y="1540"/>
                  <a:ext cx="10" cy="20"/>
                </a:xfrm>
                <a:custGeom>
                  <a:avLst/>
                  <a:gdLst/>
                  <a:ahLst/>
                  <a:cxnLst>
                    <a:cxn ang="0">
                      <a:pos x="8" y="20"/>
                    </a:cxn>
                    <a:cxn ang="0">
                      <a:pos x="8" y="0"/>
                    </a:cxn>
                    <a:cxn ang="0">
                      <a:pos x="4" y="0"/>
                    </a:cxn>
                    <a:cxn ang="0">
                      <a:pos x="0" y="20"/>
                    </a:cxn>
                    <a:cxn ang="0">
                      <a:pos x="10" y="20"/>
                    </a:cxn>
                    <a:cxn ang="0">
                      <a:pos x="8" y="20"/>
                    </a:cxn>
                  </a:cxnLst>
                  <a:rect l="0" t="0" r="r" b="b"/>
                  <a:pathLst>
                    <a:path w="10" h="20">
                      <a:moveTo>
                        <a:pt x="8" y="20"/>
                      </a:moveTo>
                      <a:lnTo>
                        <a:pt x="8" y="0"/>
                      </a:lnTo>
                      <a:lnTo>
                        <a:pt x="4" y="0"/>
                      </a:lnTo>
                      <a:lnTo>
                        <a:pt x="0" y="20"/>
                      </a:lnTo>
                      <a:lnTo>
                        <a:pt x="10" y="20"/>
                      </a:lnTo>
                      <a:lnTo>
                        <a:pt x="8"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7" name="Group 242">
                <a:extLst>
                  <a:ext uri="{FF2B5EF4-FFF2-40B4-BE49-F238E27FC236}">
                    <a16:creationId xmlns:a16="http://schemas.microsoft.com/office/drawing/2014/main" id="{322791BC-F408-4434-9DA3-3B20440F288F}"/>
                  </a:ext>
                </a:extLst>
              </p:cNvPr>
              <p:cNvGrpSpPr>
                <a:grpSpLocks/>
              </p:cNvGrpSpPr>
              <p:nvPr/>
            </p:nvGrpSpPr>
            <p:grpSpPr bwMode="ltGray">
              <a:xfrm>
                <a:off x="4701122" y="761328"/>
                <a:ext cx="2943366" cy="982683"/>
                <a:chOff x="3020" y="734"/>
                <a:chExt cx="1968" cy="754"/>
              </a:xfrm>
              <a:grpFill/>
            </p:grpSpPr>
            <p:sp>
              <p:nvSpPr>
                <p:cNvPr id="594" name="Freeform 224">
                  <a:extLst>
                    <a:ext uri="{FF2B5EF4-FFF2-40B4-BE49-F238E27FC236}">
                      <a16:creationId xmlns:a16="http://schemas.microsoft.com/office/drawing/2014/main" id="{2ADB84C6-E6A4-4E36-8431-56C0BAAB8BE1}"/>
                    </a:ext>
                  </a:extLst>
                </p:cNvPr>
                <p:cNvSpPr>
                  <a:spLocks/>
                </p:cNvSpPr>
                <p:nvPr/>
              </p:nvSpPr>
              <p:spPr bwMode="ltGray">
                <a:xfrm>
                  <a:off x="3246" y="894"/>
                  <a:ext cx="26" cy="16"/>
                </a:xfrm>
                <a:custGeom>
                  <a:avLst/>
                  <a:gdLst/>
                  <a:ahLst/>
                  <a:cxnLst>
                    <a:cxn ang="0">
                      <a:pos x="26" y="10"/>
                    </a:cxn>
                    <a:cxn ang="0">
                      <a:pos x="20" y="14"/>
                    </a:cxn>
                    <a:cxn ang="0">
                      <a:pos x="14" y="16"/>
                    </a:cxn>
                    <a:cxn ang="0">
                      <a:pos x="8" y="16"/>
                    </a:cxn>
                    <a:cxn ang="0">
                      <a:pos x="4" y="12"/>
                    </a:cxn>
                    <a:cxn ang="0">
                      <a:pos x="2" y="8"/>
                    </a:cxn>
                    <a:cxn ang="0">
                      <a:pos x="0" y="2"/>
                    </a:cxn>
                    <a:cxn ang="0">
                      <a:pos x="8" y="0"/>
                    </a:cxn>
                    <a:cxn ang="0">
                      <a:pos x="12" y="2"/>
                    </a:cxn>
                    <a:cxn ang="0">
                      <a:pos x="16" y="2"/>
                    </a:cxn>
                    <a:cxn ang="0">
                      <a:pos x="20" y="4"/>
                    </a:cxn>
                    <a:cxn ang="0">
                      <a:pos x="26" y="10"/>
                    </a:cxn>
                  </a:cxnLst>
                  <a:rect l="0" t="0" r="r" b="b"/>
                  <a:pathLst>
                    <a:path w="26" h="16">
                      <a:moveTo>
                        <a:pt x="26" y="10"/>
                      </a:moveTo>
                      <a:lnTo>
                        <a:pt x="20" y="14"/>
                      </a:lnTo>
                      <a:lnTo>
                        <a:pt x="14" y="16"/>
                      </a:lnTo>
                      <a:lnTo>
                        <a:pt x="8" y="16"/>
                      </a:lnTo>
                      <a:lnTo>
                        <a:pt x="4" y="12"/>
                      </a:lnTo>
                      <a:lnTo>
                        <a:pt x="2" y="8"/>
                      </a:lnTo>
                      <a:lnTo>
                        <a:pt x="0" y="2"/>
                      </a:lnTo>
                      <a:lnTo>
                        <a:pt x="8" y="0"/>
                      </a:lnTo>
                      <a:lnTo>
                        <a:pt x="12" y="2"/>
                      </a:lnTo>
                      <a:lnTo>
                        <a:pt x="16" y="2"/>
                      </a:lnTo>
                      <a:lnTo>
                        <a:pt x="20" y="4"/>
                      </a:lnTo>
                      <a:lnTo>
                        <a:pt x="26"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5" name="Freeform 225">
                  <a:extLst>
                    <a:ext uri="{FF2B5EF4-FFF2-40B4-BE49-F238E27FC236}">
                      <a16:creationId xmlns:a16="http://schemas.microsoft.com/office/drawing/2014/main" id="{C1AE0630-B448-4769-A442-5F98B2C962DD}"/>
                    </a:ext>
                  </a:extLst>
                </p:cNvPr>
                <p:cNvSpPr>
                  <a:spLocks/>
                </p:cNvSpPr>
                <p:nvPr/>
              </p:nvSpPr>
              <p:spPr bwMode="ltGray">
                <a:xfrm>
                  <a:off x="3266" y="786"/>
                  <a:ext cx="146" cy="94"/>
                </a:xfrm>
                <a:custGeom>
                  <a:avLst/>
                  <a:gdLst/>
                  <a:ahLst/>
                  <a:cxnLst>
                    <a:cxn ang="0">
                      <a:pos x="38" y="94"/>
                    </a:cxn>
                    <a:cxn ang="0">
                      <a:pos x="34" y="92"/>
                    </a:cxn>
                    <a:cxn ang="0">
                      <a:pos x="30" y="86"/>
                    </a:cxn>
                    <a:cxn ang="0">
                      <a:pos x="24" y="76"/>
                    </a:cxn>
                    <a:cxn ang="0">
                      <a:pos x="16" y="76"/>
                    </a:cxn>
                    <a:cxn ang="0">
                      <a:pos x="8" y="76"/>
                    </a:cxn>
                    <a:cxn ang="0">
                      <a:pos x="4" y="74"/>
                    </a:cxn>
                    <a:cxn ang="0">
                      <a:pos x="0" y="72"/>
                    </a:cxn>
                    <a:cxn ang="0">
                      <a:pos x="0" y="70"/>
                    </a:cxn>
                    <a:cxn ang="0">
                      <a:pos x="4" y="68"/>
                    </a:cxn>
                    <a:cxn ang="0">
                      <a:pos x="6" y="66"/>
                    </a:cxn>
                    <a:cxn ang="0">
                      <a:pos x="10" y="60"/>
                    </a:cxn>
                    <a:cxn ang="0">
                      <a:pos x="12" y="54"/>
                    </a:cxn>
                    <a:cxn ang="0">
                      <a:pos x="16" y="54"/>
                    </a:cxn>
                    <a:cxn ang="0">
                      <a:pos x="22" y="52"/>
                    </a:cxn>
                    <a:cxn ang="0">
                      <a:pos x="24" y="42"/>
                    </a:cxn>
                    <a:cxn ang="0">
                      <a:pos x="26" y="34"/>
                    </a:cxn>
                    <a:cxn ang="0">
                      <a:pos x="30" y="28"/>
                    </a:cxn>
                    <a:cxn ang="0">
                      <a:pos x="36" y="22"/>
                    </a:cxn>
                    <a:cxn ang="0">
                      <a:pos x="52" y="16"/>
                    </a:cxn>
                    <a:cxn ang="0">
                      <a:pos x="68" y="10"/>
                    </a:cxn>
                    <a:cxn ang="0">
                      <a:pos x="100" y="10"/>
                    </a:cxn>
                    <a:cxn ang="0">
                      <a:pos x="114" y="2"/>
                    </a:cxn>
                    <a:cxn ang="0">
                      <a:pos x="122" y="0"/>
                    </a:cxn>
                    <a:cxn ang="0">
                      <a:pos x="132" y="0"/>
                    </a:cxn>
                    <a:cxn ang="0">
                      <a:pos x="140" y="0"/>
                    </a:cxn>
                    <a:cxn ang="0">
                      <a:pos x="146" y="2"/>
                    </a:cxn>
                    <a:cxn ang="0">
                      <a:pos x="146" y="6"/>
                    </a:cxn>
                    <a:cxn ang="0">
                      <a:pos x="144" y="10"/>
                    </a:cxn>
                    <a:cxn ang="0">
                      <a:pos x="138" y="12"/>
                    </a:cxn>
                    <a:cxn ang="0">
                      <a:pos x="124" y="16"/>
                    </a:cxn>
                    <a:cxn ang="0">
                      <a:pos x="86" y="26"/>
                    </a:cxn>
                    <a:cxn ang="0">
                      <a:pos x="70" y="32"/>
                    </a:cxn>
                    <a:cxn ang="0">
                      <a:pos x="56" y="40"/>
                    </a:cxn>
                    <a:cxn ang="0">
                      <a:pos x="52" y="44"/>
                    </a:cxn>
                    <a:cxn ang="0">
                      <a:pos x="46" y="50"/>
                    </a:cxn>
                    <a:cxn ang="0">
                      <a:pos x="42" y="56"/>
                    </a:cxn>
                    <a:cxn ang="0">
                      <a:pos x="40" y="62"/>
                    </a:cxn>
                    <a:cxn ang="0">
                      <a:pos x="42" y="70"/>
                    </a:cxn>
                    <a:cxn ang="0">
                      <a:pos x="46" y="74"/>
                    </a:cxn>
                    <a:cxn ang="0">
                      <a:pos x="50" y="78"/>
                    </a:cxn>
                    <a:cxn ang="0">
                      <a:pos x="56" y="80"/>
                    </a:cxn>
                    <a:cxn ang="0">
                      <a:pos x="68" y="86"/>
                    </a:cxn>
                    <a:cxn ang="0">
                      <a:pos x="74" y="88"/>
                    </a:cxn>
                    <a:cxn ang="0">
                      <a:pos x="78" y="92"/>
                    </a:cxn>
                    <a:cxn ang="0">
                      <a:pos x="68" y="92"/>
                    </a:cxn>
                    <a:cxn ang="0">
                      <a:pos x="58" y="92"/>
                    </a:cxn>
                    <a:cxn ang="0">
                      <a:pos x="38" y="94"/>
                    </a:cxn>
                  </a:cxnLst>
                  <a:rect l="0" t="0" r="r" b="b"/>
                  <a:pathLst>
                    <a:path w="146" h="94">
                      <a:moveTo>
                        <a:pt x="38" y="94"/>
                      </a:moveTo>
                      <a:lnTo>
                        <a:pt x="34" y="92"/>
                      </a:lnTo>
                      <a:lnTo>
                        <a:pt x="30" y="86"/>
                      </a:lnTo>
                      <a:lnTo>
                        <a:pt x="24" y="76"/>
                      </a:lnTo>
                      <a:lnTo>
                        <a:pt x="16" y="76"/>
                      </a:lnTo>
                      <a:lnTo>
                        <a:pt x="8" y="76"/>
                      </a:lnTo>
                      <a:lnTo>
                        <a:pt x="4" y="74"/>
                      </a:lnTo>
                      <a:lnTo>
                        <a:pt x="0" y="72"/>
                      </a:lnTo>
                      <a:lnTo>
                        <a:pt x="0" y="70"/>
                      </a:lnTo>
                      <a:lnTo>
                        <a:pt x="4" y="68"/>
                      </a:lnTo>
                      <a:lnTo>
                        <a:pt x="6" y="66"/>
                      </a:lnTo>
                      <a:lnTo>
                        <a:pt x="10" y="60"/>
                      </a:lnTo>
                      <a:lnTo>
                        <a:pt x="12" y="54"/>
                      </a:lnTo>
                      <a:lnTo>
                        <a:pt x="16" y="54"/>
                      </a:lnTo>
                      <a:lnTo>
                        <a:pt x="22" y="52"/>
                      </a:lnTo>
                      <a:lnTo>
                        <a:pt x="24" y="42"/>
                      </a:lnTo>
                      <a:lnTo>
                        <a:pt x="26" y="34"/>
                      </a:lnTo>
                      <a:lnTo>
                        <a:pt x="30" y="28"/>
                      </a:lnTo>
                      <a:lnTo>
                        <a:pt x="36" y="22"/>
                      </a:lnTo>
                      <a:lnTo>
                        <a:pt x="52" y="16"/>
                      </a:lnTo>
                      <a:lnTo>
                        <a:pt x="68" y="10"/>
                      </a:lnTo>
                      <a:lnTo>
                        <a:pt x="100" y="10"/>
                      </a:lnTo>
                      <a:lnTo>
                        <a:pt x="114" y="2"/>
                      </a:lnTo>
                      <a:lnTo>
                        <a:pt x="122" y="0"/>
                      </a:lnTo>
                      <a:lnTo>
                        <a:pt x="132" y="0"/>
                      </a:lnTo>
                      <a:lnTo>
                        <a:pt x="140" y="0"/>
                      </a:lnTo>
                      <a:lnTo>
                        <a:pt x="146" y="2"/>
                      </a:lnTo>
                      <a:lnTo>
                        <a:pt x="146" y="6"/>
                      </a:lnTo>
                      <a:lnTo>
                        <a:pt x="144" y="10"/>
                      </a:lnTo>
                      <a:lnTo>
                        <a:pt x="138" y="12"/>
                      </a:lnTo>
                      <a:lnTo>
                        <a:pt x="124" y="16"/>
                      </a:lnTo>
                      <a:lnTo>
                        <a:pt x="86" y="26"/>
                      </a:lnTo>
                      <a:lnTo>
                        <a:pt x="70" y="32"/>
                      </a:lnTo>
                      <a:lnTo>
                        <a:pt x="56" y="40"/>
                      </a:lnTo>
                      <a:lnTo>
                        <a:pt x="52" y="44"/>
                      </a:lnTo>
                      <a:lnTo>
                        <a:pt x="46" y="50"/>
                      </a:lnTo>
                      <a:lnTo>
                        <a:pt x="42" y="56"/>
                      </a:lnTo>
                      <a:lnTo>
                        <a:pt x="40" y="62"/>
                      </a:lnTo>
                      <a:lnTo>
                        <a:pt x="42" y="70"/>
                      </a:lnTo>
                      <a:lnTo>
                        <a:pt x="46" y="74"/>
                      </a:lnTo>
                      <a:lnTo>
                        <a:pt x="50" y="78"/>
                      </a:lnTo>
                      <a:lnTo>
                        <a:pt x="56" y="80"/>
                      </a:lnTo>
                      <a:lnTo>
                        <a:pt x="68" y="86"/>
                      </a:lnTo>
                      <a:lnTo>
                        <a:pt x="74" y="88"/>
                      </a:lnTo>
                      <a:lnTo>
                        <a:pt x="78" y="92"/>
                      </a:lnTo>
                      <a:lnTo>
                        <a:pt x="68" y="92"/>
                      </a:lnTo>
                      <a:lnTo>
                        <a:pt x="58" y="92"/>
                      </a:lnTo>
                      <a:lnTo>
                        <a:pt x="38" y="9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6" name="Freeform 226">
                  <a:extLst>
                    <a:ext uri="{FF2B5EF4-FFF2-40B4-BE49-F238E27FC236}">
                      <a16:creationId xmlns:a16="http://schemas.microsoft.com/office/drawing/2014/main" id="{FBCA6D6F-1595-46C8-97C5-036933B98EA0}"/>
                    </a:ext>
                  </a:extLst>
                </p:cNvPr>
                <p:cNvSpPr>
                  <a:spLocks/>
                </p:cNvSpPr>
                <p:nvPr/>
              </p:nvSpPr>
              <p:spPr bwMode="ltGray">
                <a:xfrm>
                  <a:off x="3598" y="734"/>
                  <a:ext cx="106" cy="30"/>
                </a:xfrm>
                <a:custGeom>
                  <a:avLst/>
                  <a:gdLst/>
                  <a:ahLst/>
                  <a:cxnLst>
                    <a:cxn ang="0">
                      <a:pos x="106" y="26"/>
                    </a:cxn>
                    <a:cxn ang="0">
                      <a:pos x="98" y="28"/>
                    </a:cxn>
                    <a:cxn ang="0">
                      <a:pos x="92" y="28"/>
                    </a:cxn>
                    <a:cxn ang="0">
                      <a:pos x="82" y="26"/>
                    </a:cxn>
                    <a:cxn ang="0">
                      <a:pos x="80" y="28"/>
                    </a:cxn>
                    <a:cxn ang="0">
                      <a:pos x="78" y="30"/>
                    </a:cxn>
                    <a:cxn ang="0">
                      <a:pos x="64" y="28"/>
                    </a:cxn>
                    <a:cxn ang="0">
                      <a:pos x="50" y="24"/>
                    </a:cxn>
                    <a:cxn ang="0">
                      <a:pos x="44" y="22"/>
                    </a:cxn>
                    <a:cxn ang="0">
                      <a:pos x="38" y="18"/>
                    </a:cxn>
                    <a:cxn ang="0">
                      <a:pos x="36" y="14"/>
                    </a:cxn>
                    <a:cxn ang="0">
                      <a:pos x="36" y="10"/>
                    </a:cxn>
                    <a:cxn ang="0">
                      <a:pos x="20" y="10"/>
                    </a:cxn>
                    <a:cxn ang="0">
                      <a:pos x="10" y="10"/>
                    </a:cxn>
                    <a:cxn ang="0">
                      <a:pos x="4" y="8"/>
                    </a:cxn>
                    <a:cxn ang="0">
                      <a:pos x="2" y="6"/>
                    </a:cxn>
                    <a:cxn ang="0">
                      <a:pos x="0" y="4"/>
                    </a:cxn>
                    <a:cxn ang="0">
                      <a:pos x="2" y="2"/>
                    </a:cxn>
                    <a:cxn ang="0">
                      <a:pos x="4" y="2"/>
                    </a:cxn>
                    <a:cxn ang="0">
                      <a:pos x="12" y="0"/>
                    </a:cxn>
                    <a:cxn ang="0">
                      <a:pos x="24" y="0"/>
                    </a:cxn>
                    <a:cxn ang="0">
                      <a:pos x="34" y="0"/>
                    </a:cxn>
                    <a:cxn ang="0">
                      <a:pos x="44" y="2"/>
                    </a:cxn>
                    <a:cxn ang="0">
                      <a:pos x="52" y="4"/>
                    </a:cxn>
                    <a:cxn ang="0">
                      <a:pos x="54" y="8"/>
                    </a:cxn>
                    <a:cxn ang="0">
                      <a:pos x="54" y="10"/>
                    </a:cxn>
                    <a:cxn ang="0">
                      <a:pos x="48" y="10"/>
                    </a:cxn>
                    <a:cxn ang="0">
                      <a:pos x="60" y="12"/>
                    </a:cxn>
                    <a:cxn ang="0">
                      <a:pos x="66" y="14"/>
                    </a:cxn>
                    <a:cxn ang="0">
                      <a:pos x="70" y="14"/>
                    </a:cxn>
                    <a:cxn ang="0">
                      <a:pos x="74" y="14"/>
                    </a:cxn>
                    <a:cxn ang="0">
                      <a:pos x="78" y="12"/>
                    </a:cxn>
                    <a:cxn ang="0">
                      <a:pos x="86" y="14"/>
                    </a:cxn>
                    <a:cxn ang="0">
                      <a:pos x="92" y="16"/>
                    </a:cxn>
                    <a:cxn ang="0">
                      <a:pos x="102" y="26"/>
                    </a:cxn>
                    <a:cxn ang="0">
                      <a:pos x="106" y="26"/>
                    </a:cxn>
                  </a:cxnLst>
                  <a:rect l="0" t="0" r="r" b="b"/>
                  <a:pathLst>
                    <a:path w="106" h="30">
                      <a:moveTo>
                        <a:pt x="106" y="26"/>
                      </a:moveTo>
                      <a:lnTo>
                        <a:pt x="98" y="28"/>
                      </a:lnTo>
                      <a:lnTo>
                        <a:pt x="92" y="28"/>
                      </a:lnTo>
                      <a:lnTo>
                        <a:pt x="82" y="26"/>
                      </a:lnTo>
                      <a:lnTo>
                        <a:pt x="80" y="28"/>
                      </a:lnTo>
                      <a:lnTo>
                        <a:pt x="78" y="30"/>
                      </a:lnTo>
                      <a:lnTo>
                        <a:pt x="64" y="28"/>
                      </a:lnTo>
                      <a:lnTo>
                        <a:pt x="50" y="24"/>
                      </a:lnTo>
                      <a:lnTo>
                        <a:pt x="44" y="22"/>
                      </a:lnTo>
                      <a:lnTo>
                        <a:pt x="38" y="18"/>
                      </a:lnTo>
                      <a:lnTo>
                        <a:pt x="36" y="14"/>
                      </a:lnTo>
                      <a:lnTo>
                        <a:pt x="36" y="10"/>
                      </a:lnTo>
                      <a:lnTo>
                        <a:pt x="20" y="10"/>
                      </a:lnTo>
                      <a:lnTo>
                        <a:pt x="10" y="10"/>
                      </a:lnTo>
                      <a:lnTo>
                        <a:pt x="4" y="8"/>
                      </a:lnTo>
                      <a:lnTo>
                        <a:pt x="2" y="6"/>
                      </a:lnTo>
                      <a:lnTo>
                        <a:pt x="0" y="4"/>
                      </a:lnTo>
                      <a:lnTo>
                        <a:pt x="2" y="2"/>
                      </a:lnTo>
                      <a:lnTo>
                        <a:pt x="4" y="2"/>
                      </a:lnTo>
                      <a:lnTo>
                        <a:pt x="12" y="0"/>
                      </a:lnTo>
                      <a:lnTo>
                        <a:pt x="24" y="0"/>
                      </a:lnTo>
                      <a:lnTo>
                        <a:pt x="34" y="0"/>
                      </a:lnTo>
                      <a:lnTo>
                        <a:pt x="44" y="2"/>
                      </a:lnTo>
                      <a:lnTo>
                        <a:pt x="52" y="4"/>
                      </a:lnTo>
                      <a:lnTo>
                        <a:pt x="54" y="8"/>
                      </a:lnTo>
                      <a:lnTo>
                        <a:pt x="54" y="10"/>
                      </a:lnTo>
                      <a:lnTo>
                        <a:pt x="48" y="10"/>
                      </a:lnTo>
                      <a:lnTo>
                        <a:pt x="60" y="12"/>
                      </a:lnTo>
                      <a:lnTo>
                        <a:pt x="66" y="14"/>
                      </a:lnTo>
                      <a:lnTo>
                        <a:pt x="70" y="14"/>
                      </a:lnTo>
                      <a:lnTo>
                        <a:pt x="74" y="14"/>
                      </a:lnTo>
                      <a:lnTo>
                        <a:pt x="78" y="12"/>
                      </a:lnTo>
                      <a:lnTo>
                        <a:pt x="86" y="14"/>
                      </a:lnTo>
                      <a:lnTo>
                        <a:pt x="92" y="16"/>
                      </a:lnTo>
                      <a:lnTo>
                        <a:pt x="102" y="26"/>
                      </a:lnTo>
                      <a:lnTo>
                        <a:pt x="106"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7" name="Freeform 227">
                  <a:extLst>
                    <a:ext uri="{FF2B5EF4-FFF2-40B4-BE49-F238E27FC236}">
                      <a16:creationId xmlns:a16="http://schemas.microsoft.com/office/drawing/2014/main" id="{1281E5B0-6A69-4CF7-AEB7-88DC4C82B0C0}"/>
                    </a:ext>
                  </a:extLst>
                </p:cNvPr>
                <p:cNvSpPr>
                  <a:spLocks/>
                </p:cNvSpPr>
                <p:nvPr/>
              </p:nvSpPr>
              <p:spPr bwMode="ltGray">
                <a:xfrm>
                  <a:off x="3714" y="754"/>
                  <a:ext cx="52" cy="22"/>
                </a:xfrm>
                <a:custGeom>
                  <a:avLst/>
                  <a:gdLst/>
                  <a:ahLst/>
                  <a:cxnLst>
                    <a:cxn ang="0">
                      <a:pos x="6" y="22"/>
                    </a:cxn>
                    <a:cxn ang="0">
                      <a:pos x="4" y="22"/>
                    </a:cxn>
                    <a:cxn ang="0">
                      <a:pos x="2" y="20"/>
                    </a:cxn>
                    <a:cxn ang="0">
                      <a:pos x="0" y="18"/>
                    </a:cxn>
                    <a:cxn ang="0">
                      <a:pos x="0" y="6"/>
                    </a:cxn>
                    <a:cxn ang="0">
                      <a:pos x="4" y="2"/>
                    </a:cxn>
                    <a:cxn ang="0">
                      <a:pos x="6" y="0"/>
                    </a:cxn>
                    <a:cxn ang="0">
                      <a:pos x="14" y="0"/>
                    </a:cxn>
                    <a:cxn ang="0">
                      <a:pos x="20" y="4"/>
                    </a:cxn>
                    <a:cxn ang="0">
                      <a:pos x="32" y="6"/>
                    </a:cxn>
                    <a:cxn ang="0">
                      <a:pos x="52" y="10"/>
                    </a:cxn>
                    <a:cxn ang="0">
                      <a:pos x="50" y="14"/>
                    </a:cxn>
                    <a:cxn ang="0">
                      <a:pos x="46" y="16"/>
                    </a:cxn>
                    <a:cxn ang="0">
                      <a:pos x="40" y="18"/>
                    </a:cxn>
                    <a:cxn ang="0">
                      <a:pos x="28" y="18"/>
                    </a:cxn>
                    <a:cxn ang="0">
                      <a:pos x="20" y="20"/>
                    </a:cxn>
                    <a:cxn ang="0">
                      <a:pos x="14" y="22"/>
                    </a:cxn>
                    <a:cxn ang="0">
                      <a:pos x="6" y="22"/>
                    </a:cxn>
                  </a:cxnLst>
                  <a:rect l="0" t="0" r="r" b="b"/>
                  <a:pathLst>
                    <a:path w="52" h="22">
                      <a:moveTo>
                        <a:pt x="6" y="22"/>
                      </a:moveTo>
                      <a:lnTo>
                        <a:pt x="4" y="22"/>
                      </a:lnTo>
                      <a:lnTo>
                        <a:pt x="2" y="20"/>
                      </a:lnTo>
                      <a:lnTo>
                        <a:pt x="0" y="18"/>
                      </a:lnTo>
                      <a:lnTo>
                        <a:pt x="0" y="6"/>
                      </a:lnTo>
                      <a:lnTo>
                        <a:pt x="4" y="2"/>
                      </a:lnTo>
                      <a:lnTo>
                        <a:pt x="6" y="0"/>
                      </a:lnTo>
                      <a:lnTo>
                        <a:pt x="14" y="0"/>
                      </a:lnTo>
                      <a:lnTo>
                        <a:pt x="20" y="4"/>
                      </a:lnTo>
                      <a:lnTo>
                        <a:pt x="32" y="6"/>
                      </a:lnTo>
                      <a:lnTo>
                        <a:pt x="52" y="10"/>
                      </a:lnTo>
                      <a:lnTo>
                        <a:pt x="50" y="14"/>
                      </a:lnTo>
                      <a:lnTo>
                        <a:pt x="46" y="16"/>
                      </a:lnTo>
                      <a:lnTo>
                        <a:pt x="40" y="18"/>
                      </a:lnTo>
                      <a:lnTo>
                        <a:pt x="28" y="18"/>
                      </a:lnTo>
                      <a:lnTo>
                        <a:pt x="20" y="20"/>
                      </a:lnTo>
                      <a:lnTo>
                        <a:pt x="14" y="22"/>
                      </a:lnTo>
                      <a:lnTo>
                        <a:pt x="6"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8" name="Freeform 228">
                  <a:extLst>
                    <a:ext uri="{FF2B5EF4-FFF2-40B4-BE49-F238E27FC236}">
                      <a16:creationId xmlns:a16="http://schemas.microsoft.com/office/drawing/2014/main" id="{26CA81DD-DEEC-4C9E-8C30-4D2C6546AB0A}"/>
                    </a:ext>
                  </a:extLst>
                </p:cNvPr>
                <p:cNvSpPr>
                  <a:spLocks/>
                </p:cNvSpPr>
                <p:nvPr/>
              </p:nvSpPr>
              <p:spPr bwMode="ltGray">
                <a:xfrm>
                  <a:off x="4158" y="796"/>
                  <a:ext cx="92" cy="18"/>
                </a:xfrm>
                <a:custGeom>
                  <a:avLst/>
                  <a:gdLst/>
                  <a:ahLst/>
                  <a:cxnLst>
                    <a:cxn ang="0">
                      <a:pos x="72" y="12"/>
                    </a:cxn>
                    <a:cxn ang="0">
                      <a:pos x="72" y="18"/>
                    </a:cxn>
                    <a:cxn ang="0">
                      <a:pos x="38" y="18"/>
                    </a:cxn>
                    <a:cxn ang="0">
                      <a:pos x="28" y="18"/>
                    </a:cxn>
                    <a:cxn ang="0">
                      <a:pos x="14" y="18"/>
                    </a:cxn>
                    <a:cxn ang="0">
                      <a:pos x="10" y="16"/>
                    </a:cxn>
                    <a:cxn ang="0">
                      <a:pos x="4" y="12"/>
                    </a:cxn>
                    <a:cxn ang="0">
                      <a:pos x="0" y="10"/>
                    </a:cxn>
                    <a:cxn ang="0">
                      <a:pos x="0" y="6"/>
                    </a:cxn>
                    <a:cxn ang="0">
                      <a:pos x="0" y="4"/>
                    </a:cxn>
                    <a:cxn ang="0">
                      <a:pos x="4" y="2"/>
                    </a:cxn>
                    <a:cxn ang="0">
                      <a:pos x="10" y="0"/>
                    </a:cxn>
                    <a:cxn ang="0">
                      <a:pos x="14" y="0"/>
                    </a:cxn>
                    <a:cxn ang="0">
                      <a:pos x="20" y="4"/>
                    </a:cxn>
                    <a:cxn ang="0">
                      <a:pos x="26" y="6"/>
                    </a:cxn>
                    <a:cxn ang="0">
                      <a:pos x="32" y="6"/>
                    </a:cxn>
                    <a:cxn ang="0">
                      <a:pos x="36" y="6"/>
                    </a:cxn>
                    <a:cxn ang="0">
                      <a:pos x="36" y="4"/>
                    </a:cxn>
                    <a:cxn ang="0">
                      <a:pos x="38" y="2"/>
                    </a:cxn>
                    <a:cxn ang="0">
                      <a:pos x="40" y="2"/>
                    </a:cxn>
                    <a:cxn ang="0">
                      <a:pos x="54" y="2"/>
                    </a:cxn>
                    <a:cxn ang="0">
                      <a:pos x="68" y="4"/>
                    </a:cxn>
                    <a:cxn ang="0">
                      <a:pos x="84" y="6"/>
                    </a:cxn>
                    <a:cxn ang="0">
                      <a:pos x="90" y="8"/>
                    </a:cxn>
                    <a:cxn ang="0">
                      <a:pos x="92" y="12"/>
                    </a:cxn>
                    <a:cxn ang="0">
                      <a:pos x="82" y="16"/>
                    </a:cxn>
                    <a:cxn ang="0">
                      <a:pos x="76" y="16"/>
                    </a:cxn>
                    <a:cxn ang="0">
                      <a:pos x="72" y="12"/>
                    </a:cxn>
                  </a:cxnLst>
                  <a:rect l="0" t="0" r="r" b="b"/>
                  <a:pathLst>
                    <a:path w="92" h="18">
                      <a:moveTo>
                        <a:pt x="72" y="12"/>
                      </a:moveTo>
                      <a:lnTo>
                        <a:pt x="72" y="18"/>
                      </a:lnTo>
                      <a:lnTo>
                        <a:pt x="38" y="18"/>
                      </a:lnTo>
                      <a:lnTo>
                        <a:pt x="28" y="18"/>
                      </a:lnTo>
                      <a:lnTo>
                        <a:pt x="14" y="18"/>
                      </a:lnTo>
                      <a:lnTo>
                        <a:pt x="10" y="16"/>
                      </a:lnTo>
                      <a:lnTo>
                        <a:pt x="4" y="12"/>
                      </a:lnTo>
                      <a:lnTo>
                        <a:pt x="0" y="10"/>
                      </a:lnTo>
                      <a:lnTo>
                        <a:pt x="0" y="6"/>
                      </a:lnTo>
                      <a:lnTo>
                        <a:pt x="0" y="4"/>
                      </a:lnTo>
                      <a:lnTo>
                        <a:pt x="4" y="2"/>
                      </a:lnTo>
                      <a:lnTo>
                        <a:pt x="10" y="0"/>
                      </a:lnTo>
                      <a:lnTo>
                        <a:pt x="14" y="0"/>
                      </a:lnTo>
                      <a:lnTo>
                        <a:pt x="20" y="4"/>
                      </a:lnTo>
                      <a:lnTo>
                        <a:pt x="26" y="6"/>
                      </a:lnTo>
                      <a:lnTo>
                        <a:pt x="32" y="6"/>
                      </a:lnTo>
                      <a:lnTo>
                        <a:pt x="36" y="6"/>
                      </a:lnTo>
                      <a:lnTo>
                        <a:pt x="36" y="4"/>
                      </a:lnTo>
                      <a:lnTo>
                        <a:pt x="38" y="2"/>
                      </a:lnTo>
                      <a:lnTo>
                        <a:pt x="40" y="2"/>
                      </a:lnTo>
                      <a:lnTo>
                        <a:pt x="54" y="2"/>
                      </a:lnTo>
                      <a:lnTo>
                        <a:pt x="68" y="4"/>
                      </a:lnTo>
                      <a:lnTo>
                        <a:pt x="84" y="6"/>
                      </a:lnTo>
                      <a:lnTo>
                        <a:pt x="90" y="8"/>
                      </a:lnTo>
                      <a:lnTo>
                        <a:pt x="92" y="12"/>
                      </a:lnTo>
                      <a:lnTo>
                        <a:pt x="82" y="16"/>
                      </a:lnTo>
                      <a:lnTo>
                        <a:pt x="76" y="16"/>
                      </a:lnTo>
                      <a:lnTo>
                        <a:pt x="7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9" name="Freeform 229">
                  <a:extLst>
                    <a:ext uri="{FF2B5EF4-FFF2-40B4-BE49-F238E27FC236}">
                      <a16:creationId xmlns:a16="http://schemas.microsoft.com/office/drawing/2014/main" id="{8172DD4F-CAF6-4E32-BD60-5477187CAD31}"/>
                    </a:ext>
                  </a:extLst>
                </p:cNvPr>
                <p:cNvSpPr>
                  <a:spLocks/>
                </p:cNvSpPr>
                <p:nvPr/>
              </p:nvSpPr>
              <p:spPr bwMode="ltGray">
                <a:xfrm>
                  <a:off x="4264" y="802"/>
                  <a:ext cx="52" cy="16"/>
                </a:xfrm>
                <a:custGeom>
                  <a:avLst/>
                  <a:gdLst/>
                  <a:ahLst/>
                  <a:cxnLst>
                    <a:cxn ang="0">
                      <a:pos x="42" y="16"/>
                    </a:cxn>
                    <a:cxn ang="0">
                      <a:pos x="32" y="16"/>
                    </a:cxn>
                    <a:cxn ang="0">
                      <a:pos x="18" y="12"/>
                    </a:cxn>
                    <a:cxn ang="0">
                      <a:pos x="6" y="8"/>
                    </a:cxn>
                    <a:cxn ang="0">
                      <a:pos x="2" y="4"/>
                    </a:cxn>
                    <a:cxn ang="0">
                      <a:pos x="0" y="0"/>
                    </a:cxn>
                    <a:cxn ang="0">
                      <a:pos x="8" y="0"/>
                    </a:cxn>
                    <a:cxn ang="0">
                      <a:pos x="18" y="4"/>
                    </a:cxn>
                    <a:cxn ang="0">
                      <a:pos x="30" y="4"/>
                    </a:cxn>
                    <a:cxn ang="0">
                      <a:pos x="42" y="6"/>
                    </a:cxn>
                    <a:cxn ang="0">
                      <a:pos x="46" y="6"/>
                    </a:cxn>
                    <a:cxn ang="0">
                      <a:pos x="52" y="8"/>
                    </a:cxn>
                    <a:cxn ang="0">
                      <a:pos x="48" y="14"/>
                    </a:cxn>
                    <a:cxn ang="0">
                      <a:pos x="42" y="16"/>
                    </a:cxn>
                  </a:cxnLst>
                  <a:rect l="0" t="0" r="r" b="b"/>
                  <a:pathLst>
                    <a:path w="52" h="16">
                      <a:moveTo>
                        <a:pt x="42" y="16"/>
                      </a:moveTo>
                      <a:lnTo>
                        <a:pt x="32" y="16"/>
                      </a:lnTo>
                      <a:lnTo>
                        <a:pt x="18" y="12"/>
                      </a:lnTo>
                      <a:lnTo>
                        <a:pt x="6" y="8"/>
                      </a:lnTo>
                      <a:lnTo>
                        <a:pt x="2" y="4"/>
                      </a:lnTo>
                      <a:lnTo>
                        <a:pt x="0" y="0"/>
                      </a:lnTo>
                      <a:lnTo>
                        <a:pt x="8" y="0"/>
                      </a:lnTo>
                      <a:lnTo>
                        <a:pt x="18" y="4"/>
                      </a:lnTo>
                      <a:lnTo>
                        <a:pt x="30" y="4"/>
                      </a:lnTo>
                      <a:lnTo>
                        <a:pt x="42" y="6"/>
                      </a:lnTo>
                      <a:lnTo>
                        <a:pt x="46" y="6"/>
                      </a:lnTo>
                      <a:lnTo>
                        <a:pt x="52" y="8"/>
                      </a:lnTo>
                      <a:lnTo>
                        <a:pt x="48" y="14"/>
                      </a:lnTo>
                      <a:lnTo>
                        <a:pt x="42"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0" name="Freeform 230">
                  <a:extLst>
                    <a:ext uri="{FF2B5EF4-FFF2-40B4-BE49-F238E27FC236}">
                      <a16:creationId xmlns:a16="http://schemas.microsoft.com/office/drawing/2014/main" id="{B4906696-F62D-4F86-9D1D-EE04E2F71B62}"/>
                    </a:ext>
                  </a:extLst>
                </p:cNvPr>
                <p:cNvSpPr>
                  <a:spLocks/>
                </p:cNvSpPr>
                <p:nvPr/>
              </p:nvSpPr>
              <p:spPr bwMode="ltGray">
                <a:xfrm>
                  <a:off x="4728" y="862"/>
                  <a:ext cx="38" cy="14"/>
                </a:xfrm>
                <a:custGeom>
                  <a:avLst/>
                  <a:gdLst/>
                  <a:ahLst/>
                  <a:cxnLst>
                    <a:cxn ang="0">
                      <a:pos x="18" y="10"/>
                    </a:cxn>
                    <a:cxn ang="0">
                      <a:pos x="14" y="12"/>
                    </a:cxn>
                    <a:cxn ang="0">
                      <a:pos x="10" y="14"/>
                    </a:cxn>
                    <a:cxn ang="0">
                      <a:pos x="6" y="14"/>
                    </a:cxn>
                    <a:cxn ang="0">
                      <a:pos x="2" y="12"/>
                    </a:cxn>
                    <a:cxn ang="0">
                      <a:pos x="0" y="8"/>
                    </a:cxn>
                    <a:cxn ang="0">
                      <a:pos x="2" y="6"/>
                    </a:cxn>
                    <a:cxn ang="0">
                      <a:pos x="8" y="2"/>
                    </a:cxn>
                    <a:cxn ang="0">
                      <a:pos x="14" y="0"/>
                    </a:cxn>
                    <a:cxn ang="0">
                      <a:pos x="22" y="0"/>
                    </a:cxn>
                    <a:cxn ang="0">
                      <a:pos x="28" y="4"/>
                    </a:cxn>
                    <a:cxn ang="0">
                      <a:pos x="38" y="10"/>
                    </a:cxn>
                    <a:cxn ang="0">
                      <a:pos x="28" y="12"/>
                    </a:cxn>
                    <a:cxn ang="0">
                      <a:pos x="18" y="10"/>
                    </a:cxn>
                  </a:cxnLst>
                  <a:rect l="0" t="0" r="r" b="b"/>
                  <a:pathLst>
                    <a:path w="38" h="14">
                      <a:moveTo>
                        <a:pt x="18" y="10"/>
                      </a:moveTo>
                      <a:lnTo>
                        <a:pt x="14" y="12"/>
                      </a:lnTo>
                      <a:lnTo>
                        <a:pt x="10" y="14"/>
                      </a:lnTo>
                      <a:lnTo>
                        <a:pt x="6" y="14"/>
                      </a:lnTo>
                      <a:lnTo>
                        <a:pt x="2" y="12"/>
                      </a:lnTo>
                      <a:lnTo>
                        <a:pt x="0" y="8"/>
                      </a:lnTo>
                      <a:lnTo>
                        <a:pt x="2" y="6"/>
                      </a:lnTo>
                      <a:lnTo>
                        <a:pt x="8" y="2"/>
                      </a:lnTo>
                      <a:lnTo>
                        <a:pt x="14" y="0"/>
                      </a:lnTo>
                      <a:lnTo>
                        <a:pt x="22" y="0"/>
                      </a:lnTo>
                      <a:lnTo>
                        <a:pt x="28" y="4"/>
                      </a:lnTo>
                      <a:lnTo>
                        <a:pt x="38" y="10"/>
                      </a:lnTo>
                      <a:lnTo>
                        <a:pt x="28" y="12"/>
                      </a:lnTo>
                      <a:lnTo>
                        <a:pt x="18"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1" name="Freeform 231">
                  <a:extLst>
                    <a:ext uri="{FF2B5EF4-FFF2-40B4-BE49-F238E27FC236}">
                      <a16:creationId xmlns:a16="http://schemas.microsoft.com/office/drawing/2014/main" id="{13EE195B-0240-4964-A1CC-7EF2BBB3C059}"/>
                    </a:ext>
                  </a:extLst>
                </p:cNvPr>
                <p:cNvSpPr>
                  <a:spLocks/>
                </p:cNvSpPr>
                <p:nvPr/>
              </p:nvSpPr>
              <p:spPr bwMode="ltGray">
                <a:xfrm>
                  <a:off x="4622" y="1150"/>
                  <a:ext cx="120" cy="146"/>
                </a:xfrm>
                <a:custGeom>
                  <a:avLst/>
                  <a:gdLst/>
                  <a:ahLst/>
                  <a:cxnLst>
                    <a:cxn ang="0">
                      <a:pos x="0" y="0"/>
                    </a:cxn>
                    <a:cxn ang="0">
                      <a:pos x="98" y="90"/>
                    </a:cxn>
                    <a:cxn ang="0">
                      <a:pos x="94" y="90"/>
                    </a:cxn>
                    <a:cxn ang="0">
                      <a:pos x="92" y="90"/>
                    </a:cxn>
                    <a:cxn ang="0">
                      <a:pos x="88" y="88"/>
                    </a:cxn>
                    <a:cxn ang="0">
                      <a:pos x="82" y="86"/>
                    </a:cxn>
                    <a:cxn ang="0">
                      <a:pos x="78" y="88"/>
                    </a:cxn>
                    <a:cxn ang="0">
                      <a:pos x="76" y="90"/>
                    </a:cxn>
                    <a:cxn ang="0">
                      <a:pos x="78" y="98"/>
                    </a:cxn>
                    <a:cxn ang="0">
                      <a:pos x="82" y="106"/>
                    </a:cxn>
                    <a:cxn ang="0">
                      <a:pos x="88" y="114"/>
                    </a:cxn>
                    <a:cxn ang="0">
                      <a:pos x="92" y="118"/>
                    </a:cxn>
                    <a:cxn ang="0">
                      <a:pos x="108" y="130"/>
                    </a:cxn>
                    <a:cxn ang="0">
                      <a:pos x="120" y="138"/>
                    </a:cxn>
                    <a:cxn ang="0">
                      <a:pos x="112" y="138"/>
                    </a:cxn>
                    <a:cxn ang="0">
                      <a:pos x="108" y="136"/>
                    </a:cxn>
                    <a:cxn ang="0">
                      <a:pos x="102" y="134"/>
                    </a:cxn>
                    <a:cxn ang="0">
                      <a:pos x="102" y="146"/>
                    </a:cxn>
                    <a:cxn ang="0">
                      <a:pos x="94" y="140"/>
                    </a:cxn>
                    <a:cxn ang="0">
                      <a:pos x="88" y="130"/>
                    </a:cxn>
                    <a:cxn ang="0">
                      <a:pos x="76" y="114"/>
                    </a:cxn>
                    <a:cxn ang="0">
                      <a:pos x="66" y="94"/>
                    </a:cxn>
                    <a:cxn ang="0">
                      <a:pos x="54" y="76"/>
                    </a:cxn>
                    <a:cxn ang="0">
                      <a:pos x="44" y="62"/>
                    </a:cxn>
                    <a:cxn ang="0">
                      <a:pos x="34" y="50"/>
                    </a:cxn>
                    <a:cxn ang="0">
                      <a:pos x="24" y="42"/>
                    </a:cxn>
                    <a:cxn ang="0">
                      <a:pos x="12" y="36"/>
                    </a:cxn>
                    <a:cxn ang="0">
                      <a:pos x="10" y="32"/>
                    </a:cxn>
                    <a:cxn ang="0">
                      <a:pos x="6" y="28"/>
                    </a:cxn>
                    <a:cxn ang="0">
                      <a:pos x="4" y="22"/>
                    </a:cxn>
                    <a:cxn ang="0">
                      <a:pos x="2" y="16"/>
                    </a:cxn>
                    <a:cxn ang="0">
                      <a:pos x="0" y="0"/>
                    </a:cxn>
                  </a:cxnLst>
                  <a:rect l="0" t="0" r="r" b="b"/>
                  <a:pathLst>
                    <a:path w="120" h="146">
                      <a:moveTo>
                        <a:pt x="0" y="0"/>
                      </a:moveTo>
                      <a:lnTo>
                        <a:pt x="98" y="90"/>
                      </a:lnTo>
                      <a:lnTo>
                        <a:pt x="94" y="90"/>
                      </a:lnTo>
                      <a:lnTo>
                        <a:pt x="92" y="90"/>
                      </a:lnTo>
                      <a:lnTo>
                        <a:pt x="88" y="88"/>
                      </a:lnTo>
                      <a:lnTo>
                        <a:pt x="82" y="86"/>
                      </a:lnTo>
                      <a:lnTo>
                        <a:pt x="78" y="88"/>
                      </a:lnTo>
                      <a:lnTo>
                        <a:pt x="76" y="90"/>
                      </a:lnTo>
                      <a:lnTo>
                        <a:pt x="78" y="98"/>
                      </a:lnTo>
                      <a:lnTo>
                        <a:pt x="82" y="106"/>
                      </a:lnTo>
                      <a:lnTo>
                        <a:pt x="88" y="114"/>
                      </a:lnTo>
                      <a:lnTo>
                        <a:pt x="92" y="118"/>
                      </a:lnTo>
                      <a:lnTo>
                        <a:pt x="108" y="130"/>
                      </a:lnTo>
                      <a:lnTo>
                        <a:pt x="120" y="138"/>
                      </a:lnTo>
                      <a:lnTo>
                        <a:pt x="112" y="138"/>
                      </a:lnTo>
                      <a:lnTo>
                        <a:pt x="108" y="136"/>
                      </a:lnTo>
                      <a:lnTo>
                        <a:pt x="102" y="134"/>
                      </a:lnTo>
                      <a:lnTo>
                        <a:pt x="102" y="146"/>
                      </a:lnTo>
                      <a:lnTo>
                        <a:pt x="94" y="140"/>
                      </a:lnTo>
                      <a:lnTo>
                        <a:pt x="88" y="130"/>
                      </a:lnTo>
                      <a:lnTo>
                        <a:pt x="76" y="114"/>
                      </a:lnTo>
                      <a:lnTo>
                        <a:pt x="66" y="94"/>
                      </a:lnTo>
                      <a:lnTo>
                        <a:pt x="54" y="76"/>
                      </a:lnTo>
                      <a:lnTo>
                        <a:pt x="44" y="62"/>
                      </a:lnTo>
                      <a:lnTo>
                        <a:pt x="34" y="50"/>
                      </a:lnTo>
                      <a:lnTo>
                        <a:pt x="24" y="42"/>
                      </a:lnTo>
                      <a:lnTo>
                        <a:pt x="12" y="36"/>
                      </a:lnTo>
                      <a:lnTo>
                        <a:pt x="10" y="32"/>
                      </a:lnTo>
                      <a:lnTo>
                        <a:pt x="6" y="28"/>
                      </a:lnTo>
                      <a:lnTo>
                        <a:pt x="4" y="22"/>
                      </a:lnTo>
                      <a:lnTo>
                        <a:pt x="2" y="16"/>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2" name="Freeform 232">
                  <a:extLst>
                    <a:ext uri="{FF2B5EF4-FFF2-40B4-BE49-F238E27FC236}">
                      <a16:creationId xmlns:a16="http://schemas.microsoft.com/office/drawing/2014/main" id="{13209448-2216-4834-BBA0-4223A1ADAFE9}"/>
                    </a:ext>
                  </a:extLst>
                </p:cNvPr>
                <p:cNvSpPr>
                  <a:spLocks/>
                </p:cNvSpPr>
                <p:nvPr/>
              </p:nvSpPr>
              <p:spPr bwMode="ltGray">
                <a:xfrm>
                  <a:off x="3464" y="1358"/>
                  <a:ext cx="230" cy="130"/>
                </a:xfrm>
                <a:custGeom>
                  <a:avLst/>
                  <a:gdLst/>
                  <a:ahLst/>
                  <a:cxnLst>
                    <a:cxn ang="0">
                      <a:pos x="18" y="6"/>
                    </a:cxn>
                    <a:cxn ang="0">
                      <a:pos x="42" y="22"/>
                    </a:cxn>
                    <a:cxn ang="0">
                      <a:pos x="66" y="24"/>
                    </a:cxn>
                    <a:cxn ang="0">
                      <a:pos x="78" y="4"/>
                    </a:cxn>
                    <a:cxn ang="0">
                      <a:pos x="104" y="6"/>
                    </a:cxn>
                    <a:cxn ang="0">
                      <a:pos x="112" y="18"/>
                    </a:cxn>
                    <a:cxn ang="0">
                      <a:pos x="114" y="26"/>
                    </a:cxn>
                    <a:cxn ang="0">
                      <a:pos x="130" y="28"/>
                    </a:cxn>
                    <a:cxn ang="0">
                      <a:pos x="146" y="38"/>
                    </a:cxn>
                    <a:cxn ang="0">
                      <a:pos x="170" y="60"/>
                    </a:cxn>
                    <a:cxn ang="0">
                      <a:pos x="192" y="70"/>
                    </a:cxn>
                    <a:cxn ang="0">
                      <a:pos x="216" y="84"/>
                    </a:cxn>
                    <a:cxn ang="0">
                      <a:pos x="226" y="86"/>
                    </a:cxn>
                    <a:cxn ang="0">
                      <a:pos x="230" y="96"/>
                    </a:cxn>
                    <a:cxn ang="0">
                      <a:pos x="220" y="100"/>
                    </a:cxn>
                    <a:cxn ang="0">
                      <a:pos x="206" y="92"/>
                    </a:cxn>
                    <a:cxn ang="0">
                      <a:pos x="186" y="122"/>
                    </a:cxn>
                    <a:cxn ang="0">
                      <a:pos x="170" y="130"/>
                    </a:cxn>
                    <a:cxn ang="0">
                      <a:pos x="150" y="128"/>
                    </a:cxn>
                    <a:cxn ang="0">
                      <a:pos x="148" y="112"/>
                    </a:cxn>
                    <a:cxn ang="0">
                      <a:pos x="132" y="106"/>
                    </a:cxn>
                    <a:cxn ang="0">
                      <a:pos x="108" y="92"/>
                    </a:cxn>
                    <a:cxn ang="0">
                      <a:pos x="78" y="74"/>
                    </a:cxn>
                    <a:cxn ang="0">
                      <a:pos x="54" y="76"/>
                    </a:cxn>
                    <a:cxn ang="0">
                      <a:pos x="30" y="92"/>
                    </a:cxn>
                    <a:cxn ang="0">
                      <a:pos x="24" y="68"/>
                    </a:cxn>
                    <a:cxn ang="0">
                      <a:pos x="8" y="52"/>
                    </a:cxn>
                    <a:cxn ang="0">
                      <a:pos x="0" y="36"/>
                    </a:cxn>
                    <a:cxn ang="0">
                      <a:pos x="8" y="30"/>
                    </a:cxn>
                    <a:cxn ang="0">
                      <a:pos x="22" y="36"/>
                    </a:cxn>
                    <a:cxn ang="0">
                      <a:pos x="22" y="22"/>
                    </a:cxn>
                    <a:cxn ang="0">
                      <a:pos x="10" y="10"/>
                    </a:cxn>
                  </a:cxnLst>
                  <a:rect l="0" t="0" r="r" b="b"/>
                  <a:pathLst>
                    <a:path w="230" h="130">
                      <a:moveTo>
                        <a:pt x="6" y="6"/>
                      </a:moveTo>
                      <a:lnTo>
                        <a:pt x="18" y="6"/>
                      </a:lnTo>
                      <a:lnTo>
                        <a:pt x="28" y="10"/>
                      </a:lnTo>
                      <a:lnTo>
                        <a:pt x="42" y="22"/>
                      </a:lnTo>
                      <a:lnTo>
                        <a:pt x="50" y="22"/>
                      </a:lnTo>
                      <a:lnTo>
                        <a:pt x="66" y="24"/>
                      </a:lnTo>
                      <a:lnTo>
                        <a:pt x="66" y="14"/>
                      </a:lnTo>
                      <a:lnTo>
                        <a:pt x="78" y="4"/>
                      </a:lnTo>
                      <a:lnTo>
                        <a:pt x="88" y="0"/>
                      </a:lnTo>
                      <a:lnTo>
                        <a:pt x="104" y="6"/>
                      </a:lnTo>
                      <a:lnTo>
                        <a:pt x="110" y="12"/>
                      </a:lnTo>
                      <a:lnTo>
                        <a:pt x="112" y="18"/>
                      </a:lnTo>
                      <a:lnTo>
                        <a:pt x="114" y="22"/>
                      </a:lnTo>
                      <a:lnTo>
                        <a:pt x="114" y="26"/>
                      </a:lnTo>
                      <a:lnTo>
                        <a:pt x="120" y="28"/>
                      </a:lnTo>
                      <a:lnTo>
                        <a:pt x="130" y="28"/>
                      </a:lnTo>
                      <a:lnTo>
                        <a:pt x="140" y="28"/>
                      </a:lnTo>
                      <a:lnTo>
                        <a:pt x="146" y="38"/>
                      </a:lnTo>
                      <a:lnTo>
                        <a:pt x="158" y="52"/>
                      </a:lnTo>
                      <a:lnTo>
                        <a:pt x="170" y="60"/>
                      </a:lnTo>
                      <a:lnTo>
                        <a:pt x="180" y="68"/>
                      </a:lnTo>
                      <a:lnTo>
                        <a:pt x="192" y="70"/>
                      </a:lnTo>
                      <a:lnTo>
                        <a:pt x="204" y="80"/>
                      </a:lnTo>
                      <a:lnTo>
                        <a:pt x="216" y="84"/>
                      </a:lnTo>
                      <a:lnTo>
                        <a:pt x="222" y="86"/>
                      </a:lnTo>
                      <a:lnTo>
                        <a:pt x="226" y="86"/>
                      </a:lnTo>
                      <a:lnTo>
                        <a:pt x="228" y="88"/>
                      </a:lnTo>
                      <a:lnTo>
                        <a:pt x="230" y="96"/>
                      </a:lnTo>
                      <a:lnTo>
                        <a:pt x="230" y="100"/>
                      </a:lnTo>
                      <a:lnTo>
                        <a:pt x="220" y="100"/>
                      </a:lnTo>
                      <a:lnTo>
                        <a:pt x="212" y="96"/>
                      </a:lnTo>
                      <a:lnTo>
                        <a:pt x="206" y="92"/>
                      </a:lnTo>
                      <a:lnTo>
                        <a:pt x="196" y="108"/>
                      </a:lnTo>
                      <a:lnTo>
                        <a:pt x="186" y="122"/>
                      </a:lnTo>
                      <a:lnTo>
                        <a:pt x="178" y="128"/>
                      </a:lnTo>
                      <a:lnTo>
                        <a:pt x="170" y="130"/>
                      </a:lnTo>
                      <a:lnTo>
                        <a:pt x="160" y="128"/>
                      </a:lnTo>
                      <a:lnTo>
                        <a:pt x="150" y="128"/>
                      </a:lnTo>
                      <a:lnTo>
                        <a:pt x="150" y="120"/>
                      </a:lnTo>
                      <a:lnTo>
                        <a:pt x="148" y="112"/>
                      </a:lnTo>
                      <a:lnTo>
                        <a:pt x="140" y="108"/>
                      </a:lnTo>
                      <a:lnTo>
                        <a:pt x="132" y="106"/>
                      </a:lnTo>
                      <a:lnTo>
                        <a:pt x="122" y="100"/>
                      </a:lnTo>
                      <a:lnTo>
                        <a:pt x="108" y="92"/>
                      </a:lnTo>
                      <a:lnTo>
                        <a:pt x="92" y="80"/>
                      </a:lnTo>
                      <a:lnTo>
                        <a:pt x="78" y="74"/>
                      </a:lnTo>
                      <a:lnTo>
                        <a:pt x="66" y="76"/>
                      </a:lnTo>
                      <a:lnTo>
                        <a:pt x="54" y="76"/>
                      </a:lnTo>
                      <a:lnTo>
                        <a:pt x="46" y="82"/>
                      </a:lnTo>
                      <a:lnTo>
                        <a:pt x="30" y="92"/>
                      </a:lnTo>
                      <a:lnTo>
                        <a:pt x="28" y="80"/>
                      </a:lnTo>
                      <a:lnTo>
                        <a:pt x="24" y="68"/>
                      </a:lnTo>
                      <a:lnTo>
                        <a:pt x="18" y="62"/>
                      </a:lnTo>
                      <a:lnTo>
                        <a:pt x="8" y="52"/>
                      </a:lnTo>
                      <a:lnTo>
                        <a:pt x="0" y="42"/>
                      </a:lnTo>
                      <a:lnTo>
                        <a:pt x="0" y="36"/>
                      </a:lnTo>
                      <a:lnTo>
                        <a:pt x="2" y="28"/>
                      </a:lnTo>
                      <a:lnTo>
                        <a:pt x="8" y="30"/>
                      </a:lnTo>
                      <a:lnTo>
                        <a:pt x="12" y="36"/>
                      </a:lnTo>
                      <a:lnTo>
                        <a:pt x="22" y="36"/>
                      </a:lnTo>
                      <a:lnTo>
                        <a:pt x="24" y="32"/>
                      </a:lnTo>
                      <a:lnTo>
                        <a:pt x="22" y="22"/>
                      </a:lnTo>
                      <a:lnTo>
                        <a:pt x="18" y="16"/>
                      </a:lnTo>
                      <a:lnTo>
                        <a:pt x="10" y="10"/>
                      </a:lnTo>
                      <a:lnTo>
                        <a:pt x="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3" name="Freeform 233">
                  <a:extLst>
                    <a:ext uri="{FF2B5EF4-FFF2-40B4-BE49-F238E27FC236}">
                      <a16:creationId xmlns:a16="http://schemas.microsoft.com/office/drawing/2014/main" id="{FB31072F-5E07-439F-B8E9-1D0EB4FFC9D7}"/>
                    </a:ext>
                  </a:extLst>
                </p:cNvPr>
                <p:cNvSpPr>
                  <a:spLocks/>
                </p:cNvSpPr>
                <p:nvPr/>
              </p:nvSpPr>
              <p:spPr bwMode="ltGray">
                <a:xfrm>
                  <a:off x="3732" y="1348"/>
                  <a:ext cx="126" cy="72"/>
                </a:xfrm>
                <a:custGeom>
                  <a:avLst/>
                  <a:gdLst/>
                  <a:ahLst/>
                  <a:cxnLst>
                    <a:cxn ang="0">
                      <a:pos x="12" y="60"/>
                    </a:cxn>
                    <a:cxn ang="0">
                      <a:pos x="20" y="58"/>
                    </a:cxn>
                    <a:cxn ang="0">
                      <a:pos x="28" y="56"/>
                    </a:cxn>
                    <a:cxn ang="0">
                      <a:pos x="36" y="52"/>
                    </a:cxn>
                    <a:cxn ang="0">
                      <a:pos x="42" y="44"/>
                    </a:cxn>
                    <a:cxn ang="0">
                      <a:pos x="32" y="40"/>
                    </a:cxn>
                    <a:cxn ang="0">
                      <a:pos x="20" y="32"/>
                    </a:cxn>
                    <a:cxn ang="0">
                      <a:pos x="16" y="36"/>
                    </a:cxn>
                    <a:cxn ang="0">
                      <a:pos x="6" y="34"/>
                    </a:cxn>
                    <a:cxn ang="0">
                      <a:pos x="0" y="32"/>
                    </a:cxn>
                    <a:cxn ang="0">
                      <a:pos x="2" y="28"/>
                    </a:cxn>
                    <a:cxn ang="0">
                      <a:pos x="6" y="20"/>
                    </a:cxn>
                    <a:cxn ang="0">
                      <a:pos x="6" y="8"/>
                    </a:cxn>
                    <a:cxn ang="0">
                      <a:pos x="18" y="6"/>
                    </a:cxn>
                    <a:cxn ang="0">
                      <a:pos x="24" y="8"/>
                    </a:cxn>
                    <a:cxn ang="0">
                      <a:pos x="30" y="10"/>
                    </a:cxn>
                    <a:cxn ang="0">
                      <a:pos x="38" y="12"/>
                    </a:cxn>
                    <a:cxn ang="0">
                      <a:pos x="38" y="4"/>
                    </a:cxn>
                    <a:cxn ang="0">
                      <a:pos x="48" y="0"/>
                    </a:cxn>
                    <a:cxn ang="0">
                      <a:pos x="56" y="2"/>
                    </a:cxn>
                    <a:cxn ang="0">
                      <a:pos x="62" y="4"/>
                    </a:cxn>
                    <a:cxn ang="0">
                      <a:pos x="68" y="6"/>
                    </a:cxn>
                    <a:cxn ang="0">
                      <a:pos x="86" y="6"/>
                    </a:cxn>
                    <a:cxn ang="0">
                      <a:pos x="100" y="6"/>
                    </a:cxn>
                    <a:cxn ang="0">
                      <a:pos x="112" y="6"/>
                    </a:cxn>
                    <a:cxn ang="0">
                      <a:pos x="126" y="12"/>
                    </a:cxn>
                    <a:cxn ang="0">
                      <a:pos x="122" y="18"/>
                    </a:cxn>
                    <a:cxn ang="0">
                      <a:pos x="118" y="24"/>
                    </a:cxn>
                    <a:cxn ang="0">
                      <a:pos x="114" y="30"/>
                    </a:cxn>
                    <a:cxn ang="0">
                      <a:pos x="106" y="36"/>
                    </a:cxn>
                    <a:cxn ang="0">
                      <a:pos x="100" y="42"/>
                    </a:cxn>
                    <a:cxn ang="0">
                      <a:pos x="88" y="50"/>
                    </a:cxn>
                    <a:cxn ang="0">
                      <a:pos x="76" y="52"/>
                    </a:cxn>
                    <a:cxn ang="0">
                      <a:pos x="68" y="52"/>
                    </a:cxn>
                    <a:cxn ang="0">
                      <a:pos x="60" y="56"/>
                    </a:cxn>
                    <a:cxn ang="0">
                      <a:pos x="56" y="58"/>
                    </a:cxn>
                    <a:cxn ang="0">
                      <a:pos x="50" y="64"/>
                    </a:cxn>
                    <a:cxn ang="0">
                      <a:pos x="50" y="68"/>
                    </a:cxn>
                    <a:cxn ang="0">
                      <a:pos x="44" y="72"/>
                    </a:cxn>
                    <a:cxn ang="0">
                      <a:pos x="38" y="72"/>
                    </a:cxn>
                    <a:cxn ang="0">
                      <a:pos x="30" y="72"/>
                    </a:cxn>
                    <a:cxn ang="0">
                      <a:pos x="24" y="70"/>
                    </a:cxn>
                    <a:cxn ang="0">
                      <a:pos x="18" y="70"/>
                    </a:cxn>
                    <a:cxn ang="0">
                      <a:pos x="10" y="70"/>
                    </a:cxn>
                    <a:cxn ang="0">
                      <a:pos x="12" y="60"/>
                    </a:cxn>
                  </a:cxnLst>
                  <a:rect l="0" t="0" r="r" b="b"/>
                  <a:pathLst>
                    <a:path w="126" h="72">
                      <a:moveTo>
                        <a:pt x="12" y="60"/>
                      </a:moveTo>
                      <a:lnTo>
                        <a:pt x="20" y="58"/>
                      </a:lnTo>
                      <a:lnTo>
                        <a:pt x="28" y="56"/>
                      </a:lnTo>
                      <a:lnTo>
                        <a:pt x="36" y="52"/>
                      </a:lnTo>
                      <a:lnTo>
                        <a:pt x="42" y="44"/>
                      </a:lnTo>
                      <a:lnTo>
                        <a:pt x="32" y="40"/>
                      </a:lnTo>
                      <a:lnTo>
                        <a:pt x="20" y="32"/>
                      </a:lnTo>
                      <a:lnTo>
                        <a:pt x="16" y="36"/>
                      </a:lnTo>
                      <a:lnTo>
                        <a:pt x="6" y="34"/>
                      </a:lnTo>
                      <a:lnTo>
                        <a:pt x="0" y="32"/>
                      </a:lnTo>
                      <a:lnTo>
                        <a:pt x="2" y="28"/>
                      </a:lnTo>
                      <a:lnTo>
                        <a:pt x="6" y="20"/>
                      </a:lnTo>
                      <a:lnTo>
                        <a:pt x="6" y="8"/>
                      </a:lnTo>
                      <a:lnTo>
                        <a:pt x="18" y="6"/>
                      </a:lnTo>
                      <a:lnTo>
                        <a:pt x="24" y="8"/>
                      </a:lnTo>
                      <a:lnTo>
                        <a:pt x="30" y="10"/>
                      </a:lnTo>
                      <a:lnTo>
                        <a:pt x="38" y="12"/>
                      </a:lnTo>
                      <a:lnTo>
                        <a:pt x="38" y="4"/>
                      </a:lnTo>
                      <a:lnTo>
                        <a:pt x="48" y="0"/>
                      </a:lnTo>
                      <a:lnTo>
                        <a:pt x="56" y="2"/>
                      </a:lnTo>
                      <a:lnTo>
                        <a:pt x="62" y="4"/>
                      </a:lnTo>
                      <a:lnTo>
                        <a:pt x="68" y="6"/>
                      </a:lnTo>
                      <a:lnTo>
                        <a:pt x="86" y="6"/>
                      </a:lnTo>
                      <a:lnTo>
                        <a:pt x="100" y="6"/>
                      </a:lnTo>
                      <a:lnTo>
                        <a:pt x="112" y="6"/>
                      </a:lnTo>
                      <a:lnTo>
                        <a:pt x="126" y="12"/>
                      </a:lnTo>
                      <a:lnTo>
                        <a:pt x="122" y="18"/>
                      </a:lnTo>
                      <a:lnTo>
                        <a:pt x="118" y="24"/>
                      </a:lnTo>
                      <a:lnTo>
                        <a:pt x="114" y="30"/>
                      </a:lnTo>
                      <a:lnTo>
                        <a:pt x="106" y="36"/>
                      </a:lnTo>
                      <a:lnTo>
                        <a:pt x="100" y="42"/>
                      </a:lnTo>
                      <a:lnTo>
                        <a:pt x="88" y="50"/>
                      </a:lnTo>
                      <a:lnTo>
                        <a:pt x="76" y="52"/>
                      </a:lnTo>
                      <a:lnTo>
                        <a:pt x="68" y="52"/>
                      </a:lnTo>
                      <a:lnTo>
                        <a:pt x="60" y="56"/>
                      </a:lnTo>
                      <a:lnTo>
                        <a:pt x="56" y="58"/>
                      </a:lnTo>
                      <a:lnTo>
                        <a:pt x="50" y="64"/>
                      </a:lnTo>
                      <a:lnTo>
                        <a:pt x="50" y="68"/>
                      </a:lnTo>
                      <a:lnTo>
                        <a:pt x="44" y="72"/>
                      </a:lnTo>
                      <a:lnTo>
                        <a:pt x="38" y="72"/>
                      </a:lnTo>
                      <a:lnTo>
                        <a:pt x="30" y="72"/>
                      </a:lnTo>
                      <a:lnTo>
                        <a:pt x="24" y="70"/>
                      </a:lnTo>
                      <a:lnTo>
                        <a:pt x="18" y="70"/>
                      </a:lnTo>
                      <a:lnTo>
                        <a:pt x="10" y="70"/>
                      </a:lnTo>
                      <a:lnTo>
                        <a:pt x="12" y="6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4" name="Freeform 234">
                  <a:extLst>
                    <a:ext uri="{FF2B5EF4-FFF2-40B4-BE49-F238E27FC236}">
                      <a16:creationId xmlns:a16="http://schemas.microsoft.com/office/drawing/2014/main" id="{F27D0B1A-7F59-4D13-820F-96FA3EE9C988}"/>
                    </a:ext>
                  </a:extLst>
                </p:cNvPr>
                <p:cNvSpPr>
                  <a:spLocks/>
                </p:cNvSpPr>
                <p:nvPr/>
              </p:nvSpPr>
              <p:spPr bwMode="ltGray">
                <a:xfrm>
                  <a:off x="3504" y="1304"/>
                  <a:ext cx="270" cy="154"/>
                </a:xfrm>
                <a:custGeom>
                  <a:avLst/>
                  <a:gdLst/>
                  <a:ahLst/>
                  <a:cxnLst>
                    <a:cxn ang="0">
                      <a:pos x="0" y="10"/>
                    </a:cxn>
                    <a:cxn ang="0">
                      <a:pos x="74" y="18"/>
                    </a:cxn>
                    <a:cxn ang="0">
                      <a:pos x="110" y="38"/>
                    </a:cxn>
                    <a:cxn ang="0">
                      <a:pos x="136" y="36"/>
                    </a:cxn>
                    <a:cxn ang="0">
                      <a:pos x="152" y="50"/>
                    </a:cxn>
                    <a:cxn ang="0">
                      <a:pos x="160" y="62"/>
                    </a:cxn>
                    <a:cxn ang="0">
                      <a:pos x="170" y="68"/>
                    </a:cxn>
                    <a:cxn ang="0">
                      <a:pos x="194" y="82"/>
                    </a:cxn>
                    <a:cxn ang="0">
                      <a:pos x="202" y="92"/>
                    </a:cxn>
                    <a:cxn ang="0">
                      <a:pos x="214" y="74"/>
                    </a:cxn>
                    <a:cxn ang="0">
                      <a:pos x="228" y="64"/>
                    </a:cxn>
                    <a:cxn ang="0">
                      <a:pos x="230" y="72"/>
                    </a:cxn>
                    <a:cxn ang="0">
                      <a:pos x="232" y="78"/>
                    </a:cxn>
                    <a:cxn ang="0">
                      <a:pos x="244" y="80"/>
                    </a:cxn>
                    <a:cxn ang="0">
                      <a:pos x="260" y="84"/>
                    </a:cxn>
                    <a:cxn ang="0">
                      <a:pos x="264" y="96"/>
                    </a:cxn>
                    <a:cxn ang="0">
                      <a:pos x="240" y="104"/>
                    </a:cxn>
                    <a:cxn ang="0">
                      <a:pos x="226" y="102"/>
                    </a:cxn>
                    <a:cxn ang="0">
                      <a:pos x="238" y="92"/>
                    </a:cxn>
                    <a:cxn ang="0">
                      <a:pos x="226" y="92"/>
                    </a:cxn>
                    <a:cxn ang="0">
                      <a:pos x="216" y="100"/>
                    </a:cxn>
                    <a:cxn ang="0">
                      <a:pos x="208" y="112"/>
                    </a:cxn>
                    <a:cxn ang="0">
                      <a:pos x="194" y="118"/>
                    </a:cxn>
                    <a:cxn ang="0">
                      <a:pos x="200" y="124"/>
                    </a:cxn>
                    <a:cxn ang="0">
                      <a:pos x="210" y="132"/>
                    </a:cxn>
                    <a:cxn ang="0">
                      <a:pos x="206" y="152"/>
                    </a:cxn>
                    <a:cxn ang="0">
                      <a:pos x="190" y="152"/>
                    </a:cxn>
                    <a:cxn ang="0">
                      <a:pos x="182" y="138"/>
                    </a:cxn>
                    <a:cxn ang="0">
                      <a:pos x="164" y="134"/>
                    </a:cxn>
                    <a:cxn ang="0">
                      <a:pos x="140" y="122"/>
                    </a:cxn>
                    <a:cxn ang="0">
                      <a:pos x="118" y="106"/>
                    </a:cxn>
                    <a:cxn ang="0">
                      <a:pos x="104" y="88"/>
                    </a:cxn>
                    <a:cxn ang="0">
                      <a:pos x="80" y="82"/>
                    </a:cxn>
                    <a:cxn ang="0">
                      <a:pos x="72" y="72"/>
                    </a:cxn>
                    <a:cxn ang="0">
                      <a:pos x="64" y="60"/>
                    </a:cxn>
                    <a:cxn ang="0">
                      <a:pos x="38" y="58"/>
                    </a:cxn>
                    <a:cxn ang="0">
                      <a:pos x="26" y="74"/>
                    </a:cxn>
                    <a:cxn ang="0">
                      <a:pos x="10" y="76"/>
                    </a:cxn>
                  </a:cxnLst>
                  <a:rect l="0" t="0" r="r" b="b"/>
                  <a:pathLst>
                    <a:path w="270" h="154">
                      <a:moveTo>
                        <a:pt x="10" y="76"/>
                      </a:moveTo>
                      <a:lnTo>
                        <a:pt x="0" y="10"/>
                      </a:lnTo>
                      <a:lnTo>
                        <a:pt x="34" y="0"/>
                      </a:lnTo>
                      <a:lnTo>
                        <a:pt x="74" y="18"/>
                      </a:lnTo>
                      <a:lnTo>
                        <a:pt x="92" y="40"/>
                      </a:lnTo>
                      <a:lnTo>
                        <a:pt x="110" y="38"/>
                      </a:lnTo>
                      <a:lnTo>
                        <a:pt x="124" y="36"/>
                      </a:lnTo>
                      <a:lnTo>
                        <a:pt x="136" y="36"/>
                      </a:lnTo>
                      <a:lnTo>
                        <a:pt x="146" y="44"/>
                      </a:lnTo>
                      <a:lnTo>
                        <a:pt x="152" y="50"/>
                      </a:lnTo>
                      <a:lnTo>
                        <a:pt x="158" y="56"/>
                      </a:lnTo>
                      <a:lnTo>
                        <a:pt x="160" y="62"/>
                      </a:lnTo>
                      <a:lnTo>
                        <a:pt x="162" y="66"/>
                      </a:lnTo>
                      <a:lnTo>
                        <a:pt x="170" y="68"/>
                      </a:lnTo>
                      <a:lnTo>
                        <a:pt x="174" y="82"/>
                      </a:lnTo>
                      <a:lnTo>
                        <a:pt x="194" y="82"/>
                      </a:lnTo>
                      <a:lnTo>
                        <a:pt x="196" y="90"/>
                      </a:lnTo>
                      <a:lnTo>
                        <a:pt x="202" y="92"/>
                      </a:lnTo>
                      <a:lnTo>
                        <a:pt x="208" y="82"/>
                      </a:lnTo>
                      <a:lnTo>
                        <a:pt x="214" y="74"/>
                      </a:lnTo>
                      <a:lnTo>
                        <a:pt x="218" y="72"/>
                      </a:lnTo>
                      <a:lnTo>
                        <a:pt x="228" y="64"/>
                      </a:lnTo>
                      <a:lnTo>
                        <a:pt x="234" y="64"/>
                      </a:lnTo>
                      <a:lnTo>
                        <a:pt x="230" y="72"/>
                      </a:lnTo>
                      <a:lnTo>
                        <a:pt x="228" y="76"/>
                      </a:lnTo>
                      <a:lnTo>
                        <a:pt x="232" y="78"/>
                      </a:lnTo>
                      <a:lnTo>
                        <a:pt x="234" y="78"/>
                      </a:lnTo>
                      <a:lnTo>
                        <a:pt x="244" y="80"/>
                      </a:lnTo>
                      <a:lnTo>
                        <a:pt x="248" y="76"/>
                      </a:lnTo>
                      <a:lnTo>
                        <a:pt x="260" y="84"/>
                      </a:lnTo>
                      <a:lnTo>
                        <a:pt x="270" y="88"/>
                      </a:lnTo>
                      <a:lnTo>
                        <a:pt x="264" y="96"/>
                      </a:lnTo>
                      <a:lnTo>
                        <a:pt x="254" y="100"/>
                      </a:lnTo>
                      <a:lnTo>
                        <a:pt x="240" y="104"/>
                      </a:lnTo>
                      <a:lnTo>
                        <a:pt x="234" y="102"/>
                      </a:lnTo>
                      <a:lnTo>
                        <a:pt x="226" y="102"/>
                      </a:lnTo>
                      <a:lnTo>
                        <a:pt x="238" y="96"/>
                      </a:lnTo>
                      <a:lnTo>
                        <a:pt x="238" y="92"/>
                      </a:lnTo>
                      <a:lnTo>
                        <a:pt x="230" y="86"/>
                      </a:lnTo>
                      <a:lnTo>
                        <a:pt x="226" y="92"/>
                      </a:lnTo>
                      <a:lnTo>
                        <a:pt x="216" y="90"/>
                      </a:lnTo>
                      <a:lnTo>
                        <a:pt x="216" y="100"/>
                      </a:lnTo>
                      <a:lnTo>
                        <a:pt x="210" y="102"/>
                      </a:lnTo>
                      <a:lnTo>
                        <a:pt x="208" y="112"/>
                      </a:lnTo>
                      <a:lnTo>
                        <a:pt x="194" y="112"/>
                      </a:lnTo>
                      <a:lnTo>
                        <a:pt x="194" y="118"/>
                      </a:lnTo>
                      <a:lnTo>
                        <a:pt x="196" y="120"/>
                      </a:lnTo>
                      <a:lnTo>
                        <a:pt x="200" y="124"/>
                      </a:lnTo>
                      <a:lnTo>
                        <a:pt x="206" y="128"/>
                      </a:lnTo>
                      <a:lnTo>
                        <a:pt x="210" y="132"/>
                      </a:lnTo>
                      <a:lnTo>
                        <a:pt x="210" y="142"/>
                      </a:lnTo>
                      <a:lnTo>
                        <a:pt x="206" y="152"/>
                      </a:lnTo>
                      <a:lnTo>
                        <a:pt x="200" y="154"/>
                      </a:lnTo>
                      <a:lnTo>
                        <a:pt x="190" y="152"/>
                      </a:lnTo>
                      <a:lnTo>
                        <a:pt x="188" y="142"/>
                      </a:lnTo>
                      <a:lnTo>
                        <a:pt x="182" y="138"/>
                      </a:lnTo>
                      <a:lnTo>
                        <a:pt x="176" y="138"/>
                      </a:lnTo>
                      <a:lnTo>
                        <a:pt x="164" y="134"/>
                      </a:lnTo>
                      <a:lnTo>
                        <a:pt x="152" y="124"/>
                      </a:lnTo>
                      <a:lnTo>
                        <a:pt x="140" y="122"/>
                      </a:lnTo>
                      <a:lnTo>
                        <a:pt x="130" y="114"/>
                      </a:lnTo>
                      <a:lnTo>
                        <a:pt x="118" y="106"/>
                      </a:lnTo>
                      <a:lnTo>
                        <a:pt x="110" y="96"/>
                      </a:lnTo>
                      <a:lnTo>
                        <a:pt x="104" y="88"/>
                      </a:lnTo>
                      <a:lnTo>
                        <a:pt x="100" y="82"/>
                      </a:lnTo>
                      <a:lnTo>
                        <a:pt x="80" y="82"/>
                      </a:lnTo>
                      <a:lnTo>
                        <a:pt x="74" y="80"/>
                      </a:lnTo>
                      <a:lnTo>
                        <a:pt x="72" y="72"/>
                      </a:lnTo>
                      <a:lnTo>
                        <a:pt x="70" y="66"/>
                      </a:lnTo>
                      <a:lnTo>
                        <a:pt x="64" y="60"/>
                      </a:lnTo>
                      <a:lnTo>
                        <a:pt x="48" y="54"/>
                      </a:lnTo>
                      <a:lnTo>
                        <a:pt x="38" y="58"/>
                      </a:lnTo>
                      <a:lnTo>
                        <a:pt x="26" y="68"/>
                      </a:lnTo>
                      <a:lnTo>
                        <a:pt x="26" y="74"/>
                      </a:lnTo>
                      <a:lnTo>
                        <a:pt x="26" y="78"/>
                      </a:lnTo>
                      <a:lnTo>
                        <a:pt x="10" y="7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5" name="Freeform 235">
                  <a:extLst>
                    <a:ext uri="{FF2B5EF4-FFF2-40B4-BE49-F238E27FC236}">
                      <a16:creationId xmlns:a16="http://schemas.microsoft.com/office/drawing/2014/main" id="{8BA776B8-877C-4F55-AC02-C69C3826B317}"/>
                    </a:ext>
                  </a:extLst>
                </p:cNvPr>
                <p:cNvSpPr>
                  <a:spLocks/>
                </p:cNvSpPr>
                <p:nvPr/>
              </p:nvSpPr>
              <p:spPr bwMode="ltGray">
                <a:xfrm>
                  <a:off x="3352" y="1126"/>
                  <a:ext cx="570" cy="270"/>
                </a:xfrm>
                <a:custGeom>
                  <a:avLst/>
                  <a:gdLst/>
                  <a:ahLst/>
                  <a:cxnLst>
                    <a:cxn ang="0">
                      <a:pos x="108" y="248"/>
                    </a:cxn>
                    <a:cxn ang="0">
                      <a:pos x="102" y="236"/>
                    </a:cxn>
                    <a:cxn ang="0">
                      <a:pos x="84" y="222"/>
                    </a:cxn>
                    <a:cxn ang="0">
                      <a:pos x="58" y="194"/>
                    </a:cxn>
                    <a:cxn ang="0">
                      <a:pos x="70" y="184"/>
                    </a:cxn>
                    <a:cxn ang="0">
                      <a:pos x="92" y="168"/>
                    </a:cxn>
                    <a:cxn ang="0">
                      <a:pos x="80" y="152"/>
                    </a:cxn>
                    <a:cxn ang="0">
                      <a:pos x="64" y="152"/>
                    </a:cxn>
                    <a:cxn ang="0">
                      <a:pos x="36" y="152"/>
                    </a:cxn>
                    <a:cxn ang="0">
                      <a:pos x="10" y="126"/>
                    </a:cxn>
                    <a:cxn ang="0">
                      <a:pos x="0" y="126"/>
                    </a:cxn>
                    <a:cxn ang="0">
                      <a:pos x="10" y="88"/>
                    </a:cxn>
                    <a:cxn ang="0">
                      <a:pos x="24" y="82"/>
                    </a:cxn>
                    <a:cxn ang="0">
                      <a:pos x="86" y="72"/>
                    </a:cxn>
                    <a:cxn ang="0">
                      <a:pos x="122" y="86"/>
                    </a:cxn>
                    <a:cxn ang="0">
                      <a:pos x="170" y="86"/>
                    </a:cxn>
                    <a:cxn ang="0">
                      <a:pos x="202" y="84"/>
                    </a:cxn>
                    <a:cxn ang="0">
                      <a:pos x="184" y="56"/>
                    </a:cxn>
                    <a:cxn ang="0">
                      <a:pos x="188" y="36"/>
                    </a:cxn>
                    <a:cxn ang="0">
                      <a:pos x="270" y="10"/>
                    </a:cxn>
                    <a:cxn ang="0">
                      <a:pos x="320" y="22"/>
                    </a:cxn>
                    <a:cxn ang="0">
                      <a:pos x="370" y="32"/>
                    </a:cxn>
                    <a:cxn ang="0">
                      <a:pos x="396" y="28"/>
                    </a:cxn>
                    <a:cxn ang="0">
                      <a:pos x="472" y="84"/>
                    </a:cxn>
                    <a:cxn ang="0">
                      <a:pos x="486" y="84"/>
                    </a:cxn>
                    <a:cxn ang="0">
                      <a:pos x="534" y="94"/>
                    </a:cxn>
                    <a:cxn ang="0">
                      <a:pos x="564" y="112"/>
                    </a:cxn>
                    <a:cxn ang="0">
                      <a:pos x="544" y="130"/>
                    </a:cxn>
                    <a:cxn ang="0">
                      <a:pos x="540" y="154"/>
                    </a:cxn>
                    <a:cxn ang="0">
                      <a:pos x="522" y="160"/>
                    </a:cxn>
                    <a:cxn ang="0">
                      <a:pos x="510" y="186"/>
                    </a:cxn>
                    <a:cxn ang="0">
                      <a:pos x="510" y="210"/>
                    </a:cxn>
                    <a:cxn ang="0">
                      <a:pos x="492" y="228"/>
                    </a:cxn>
                    <a:cxn ang="0">
                      <a:pos x="448" y="228"/>
                    </a:cxn>
                    <a:cxn ang="0">
                      <a:pos x="418" y="234"/>
                    </a:cxn>
                    <a:cxn ang="0">
                      <a:pos x="386" y="242"/>
                    </a:cxn>
                    <a:cxn ang="0">
                      <a:pos x="358" y="264"/>
                    </a:cxn>
                    <a:cxn ang="0">
                      <a:pos x="346" y="260"/>
                    </a:cxn>
                    <a:cxn ang="0">
                      <a:pos x="314" y="244"/>
                    </a:cxn>
                    <a:cxn ang="0">
                      <a:pos x="244" y="218"/>
                    </a:cxn>
                    <a:cxn ang="0">
                      <a:pos x="152" y="188"/>
                    </a:cxn>
                    <a:cxn ang="0">
                      <a:pos x="140" y="242"/>
                    </a:cxn>
                  </a:cxnLst>
                  <a:rect l="0" t="0" r="r" b="b"/>
                  <a:pathLst>
                    <a:path w="570" h="270">
                      <a:moveTo>
                        <a:pt x="118" y="238"/>
                      </a:moveTo>
                      <a:lnTo>
                        <a:pt x="110" y="240"/>
                      </a:lnTo>
                      <a:lnTo>
                        <a:pt x="108" y="248"/>
                      </a:lnTo>
                      <a:lnTo>
                        <a:pt x="108" y="252"/>
                      </a:lnTo>
                      <a:lnTo>
                        <a:pt x="104" y="248"/>
                      </a:lnTo>
                      <a:lnTo>
                        <a:pt x="102" y="236"/>
                      </a:lnTo>
                      <a:lnTo>
                        <a:pt x="102" y="230"/>
                      </a:lnTo>
                      <a:lnTo>
                        <a:pt x="92" y="224"/>
                      </a:lnTo>
                      <a:lnTo>
                        <a:pt x="84" y="222"/>
                      </a:lnTo>
                      <a:lnTo>
                        <a:pt x="72" y="210"/>
                      </a:lnTo>
                      <a:lnTo>
                        <a:pt x="62" y="200"/>
                      </a:lnTo>
                      <a:lnTo>
                        <a:pt x="58" y="194"/>
                      </a:lnTo>
                      <a:lnTo>
                        <a:pt x="64" y="194"/>
                      </a:lnTo>
                      <a:lnTo>
                        <a:pt x="76" y="196"/>
                      </a:lnTo>
                      <a:lnTo>
                        <a:pt x="70" y="184"/>
                      </a:lnTo>
                      <a:lnTo>
                        <a:pt x="82" y="182"/>
                      </a:lnTo>
                      <a:lnTo>
                        <a:pt x="94" y="182"/>
                      </a:lnTo>
                      <a:lnTo>
                        <a:pt x="92" y="168"/>
                      </a:lnTo>
                      <a:lnTo>
                        <a:pt x="92" y="158"/>
                      </a:lnTo>
                      <a:lnTo>
                        <a:pt x="88" y="152"/>
                      </a:lnTo>
                      <a:lnTo>
                        <a:pt x="80" y="152"/>
                      </a:lnTo>
                      <a:lnTo>
                        <a:pt x="74" y="156"/>
                      </a:lnTo>
                      <a:lnTo>
                        <a:pt x="70" y="154"/>
                      </a:lnTo>
                      <a:lnTo>
                        <a:pt x="64" y="152"/>
                      </a:lnTo>
                      <a:lnTo>
                        <a:pt x="52" y="152"/>
                      </a:lnTo>
                      <a:lnTo>
                        <a:pt x="42" y="162"/>
                      </a:lnTo>
                      <a:lnTo>
                        <a:pt x="36" y="152"/>
                      </a:lnTo>
                      <a:lnTo>
                        <a:pt x="24" y="136"/>
                      </a:lnTo>
                      <a:lnTo>
                        <a:pt x="10" y="136"/>
                      </a:lnTo>
                      <a:lnTo>
                        <a:pt x="10" y="126"/>
                      </a:lnTo>
                      <a:lnTo>
                        <a:pt x="4" y="128"/>
                      </a:lnTo>
                      <a:lnTo>
                        <a:pt x="0" y="128"/>
                      </a:lnTo>
                      <a:lnTo>
                        <a:pt x="0" y="126"/>
                      </a:lnTo>
                      <a:lnTo>
                        <a:pt x="0" y="110"/>
                      </a:lnTo>
                      <a:lnTo>
                        <a:pt x="0" y="96"/>
                      </a:lnTo>
                      <a:lnTo>
                        <a:pt x="10" y="88"/>
                      </a:lnTo>
                      <a:lnTo>
                        <a:pt x="18" y="98"/>
                      </a:lnTo>
                      <a:lnTo>
                        <a:pt x="26" y="94"/>
                      </a:lnTo>
                      <a:lnTo>
                        <a:pt x="24" y="82"/>
                      </a:lnTo>
                      <a:lnTo>
                        <a:pt x="48" y="62"/>
                      </a:lnTo>
                      <a:lnTo>
                        <a:pt x="68" y="66"/>
                      </a:lnTo>
                      <a:lnTo>
                        <a:pt x="86" y="72"/>
                      </a:lnTo>
                      <a:lnTo>
                        <a:pt x="102" y="84"/>
                      </a:lnTo>
                      <a:lnTo>
                        <a:pt x="110" y="82"/>
                      </a:lnTo>
                      <a:lnTo>
                        <a:pt x="122" y="86"/>
                      </a:lnTo>
                      <a:lnTo>
                        <a:pt x="128" y="78"/>
                      </a:lnTo>
                      <a:lnTo>
                        <a:pt x="160" y="78"/>
                      </a:lnTo>
                      <a:lnTo>
                        <a:pt x="170" y="86"/>
                      </a:lnTo>
                      <a:lnTo>
                        <a:pt x="176" y="86"/>
                      </a:lnTo>
                      <a:lnTo>
                        <a:pt x="186" y="84"/>
                      </a:lnTo>
                      <a:lnTo>
                        <a:pt x="202" y="84"/>
                      </a:lnTo>
                      <a:lnTo>
                        <a:pt x="204" y="70"/>
                      </a:lnTo>
                      <a:lnTo>
                        <a:pt x="180" y="62"/>
                      </a:lnTo>
                      <a:lnTo>
                        <a:pt x="184" y="56"/>
                      </a:lnTo>
                      <a:lnTo>
                        <a:pt x="186" y="44"/>
                      </a:lnTo>
                      <a:lnTo>
                        <a:pt x="200" y="42"/>
                      </a:lnTo>
                      <a:lnTo>
                        <a:pt x="188" y="36"/>
                      </a:lnTo>
                      <a:lnTo>
                        <a:pt x="182" y="26"/>
                      </a:lnTo>
                      <a:lnTo>
                        <a:pt x="204" y="24"/>
                      </a:lnTo>
                      <a:lnTo>
                        <a:pt x="270" y="10"/>
                      </a:lnTo>
                      <a:lnTo>
                        <a:pt x="280" y="0"/>
                      </a:lnTo>
                      <a:lnTo>
                        <a:pt x="308" y="4"/>
                      </a:lnTo>
                      <a:lnTo>
                        <a:pt x="320" y="22"/>
                      </a:lnTo>
                      <a:lnTo>
                        <a:pt x="354" y="26"/>
                      </a:lnTo>
                      <a:lnTo>
                        <a:pt x="352" y="32"/>
                      </a:lnTo>
                      <a:lnTo>
                        <a:pt x="370" y="32"/>
                      </a:lnTo>
                      <a:lnTo>
                        <a:pt x="388" y="18"/>
                      </a:lnTo>
                      <a:lnTo>
                        <a:pt x="396" y="18"/>
                      </a:lnTo>
                      <a:lnTo>
                        <a:pt x="396" y="28"/>
                      </a:lnTo>
                      <a:lnTo>
                        <a:pt x="412" y="34"/>
                      </a:lnTo>
                      <a:lnTo>
                        <a:pt x="464" y="82"/>
                      </a:lnTo>
                      <a:lnTo>
                        <a:pt x="472" y="84"/>
                      </a:lnTo>
                      <a:lnTo>
                        <a:pt x="472" y="74"/>
                      </a:lnTo>
                      <a:lnTo>
                        <a:pt x="484" y="76"/>
                      </a:lnTo>
                      <a:lnTo>
                        <a:pt x="486" y="84"/>
                      </a:lnTo>
                      <a:lnTo>
                        <a:pt x="506" y="86"/>
                      </a:lnTo>
                      <a:lnTo>
                        <a:pt x="510" y="78"/>
                      </a:lnTo>
                      <a:lnTo>
                        <a:pt x="534" y="94"/>
                      </a:lnTo>
                      <a:lnTo>
                        <a:pt x="550" y="104"/>
                      </a:lnTo>
                      <a:lnTo>
                        <a:pt x="570" y="108"/>
                      </a:lnTo>
                      <a:lnTo>
                        <a:pt x="564" y="112"/>
                      </a:lnTo>
                      <a:lnTo>
                        <a:pt x="562" y="116"/>
                      </a:lnTo>
                      <a:lnTo>
                        <a:pt x="558" y="120"/>
                      </a:lnTo>
                      <a:lnTo>
                        <a:pt x="544" y="130"/>
                      </a:lnTo>
                      <a:lnTo>
                        <a:pt x="556" y="144"/>
                      </a:lnTo>
                      <a:lnTo>
                        <a:pt x="548" y="152"/>
                      </a:lnTo>
                      <a:lnTo>
                        <a:pt x="540" y="154"/>
                      </a:lnTo>
                      <a:lnTo>
                        <a:pt x="532" y="152"/>
                      </a:lnTo>
                      <a:lnTo>
                        <a:pt x="518" y="148"/>
                      </a:lnTo>
                      <a:lnTo>
                        <a:pt x="522" y="160"/>
                      </a:lnTo>
                      <a:lnTo>
                        <a:pt x="522" y="176"/>
                      </a:lnTo>
                      <a:lnTo>
                        <a:pt x="520" y="184"/>
                      </a:lnTo>
                      <a:lnTo>
                        <a:pt x="510" y="186"/>
                      </a:lnTo>
                      <a:lnTo>
                        <a:pt x="498" y="182"/>
                      </a:lnTo>
                      <a:lnTo>
                        <a:pt x="500" y="190"/>
                      </a:lnTo>
                      <a:lnTo>
                        <a:pt x="510" y="210"/>
                      </a:lnTo>
                      <a:lnTo>
                        <a:pt x="512" y="224"/>
                      </a:lnTo>
                      <a:lnTo>
                        <a:pt x="506" y="234"/>
                      </a:lnTo>
                      <a:lnTo>
                        <a:pt x="492" y="228"/>
                      </a:lnTo>
                      <a:lnTo>
                        <a:pt x="480" y="228"/>
                      </a:lnTo>
                      <a:lnTo>
                        <a:pt x="460" y="228"/>
                      </a:lnTo>
                      <a:lnTo>
                        <a:pt x="448" y="228"/>
                      </a:lnTo>
                      <a:lnTo>
                        <a:pt x="428" y="222"/>
                      </a:lnTo>
                      <a:lnTo>
                        <a:pt x="418" y="226"/>
                      </a:lnTo>
                      <a:lnTo>
                        <a:pt x="418" y="234"/>
                      </a:lnTo>
                      <a:lnTo>
                        <a:pt x="398" y="228"/>
                      </a:lnTo>
                      <a:lnTo>
                        <a:pt x="386" y="230"/>
                      </a:lnTo>
                      <a:lnTo>
                        <a:pt x="386" y="242"/>
                      </a:lnTo>
                      <a:lnTo>
                        <a:pt x="380" y="242"/>
                      </a:lnTo>
                      <a:lnTo>
                        <a:pt x="360" y="260"/>
                      </a:lnTo>
                      <a:lnTo>
                        <a:pt x="358" y="264"/>
                      </a:lnTo>
                      <a:lnTo>
                        <a:pt x="354" y="270"/>
                      </a:lnTo>
                      <a:lnTo>
                        <a:pt x="348" y="268"/>
                      </a:lnTo>
                      <a:lnTo>
                        <a:pt x="346" y="260"/>
                      </a:lnTo>
                      <a:lnTo>
                        <a:pt x="326" y="260"/>
                      </a:lnTo>
                      <a:lnTo>
                        <a:pt x="322" y="246"/>
                      </a:lnTo>
                      <a:lnTo>
                        <a:pt x="314" y="244"/>
                      </a:lnTo>
                      <a:lnTo>
                        <a:pt x="310" y="234"/>
                      </a:lnTo>
                      <a:lnTo>
                        <a:pt x="288" y="214"/>
                      </a:lnTo>
                      <a:lnTo>
                        <a:pt x="244" y="218"/>
                      </a:lnTo>
                      <a:lnTo>
                        <a:pt x="226" y="196"/>
                      </a:lnTo>
                      <a:lnTo>
                        <a:pt x="186" y="178"/>
                      </a:lnTo>
                      <a:lnTo>
                        <a:pt x="152" y="188"/>
                      </a:lnTo>
                      <a:lnTo>
                        <a:pt x="162" y="254"/>
                      </a:lnTo>
                      <a:lnTo>
                        <a:pt x="154" y="254"/>
                      </a:lnTo>
                      <a:lnTo>
                        <a:pt x="140" y="242"/>
                      </a:lnTo>
                      <a:lnTo>
                        <a:pt x="130" y="238"/>
                      </a:lnTo>
                      <a:lnTo>
                        <a:pt x="118" y="2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6" name="Freeform 236">
                  <a:extLst>
                    <a:ext uri="{FF2B5EF4-FFF2-40B4-BE49-F238E27FC236}">
                      <a16:creationId xmlns:a16="http://schemas.microsoft.com/office/drawing/2014/main" id="{6C456564-6F0A-4120-9C18-4DE9FDB14372}"/>
                    </a:ext>
                  </a:extLst>
                </p:cNvPr>
                <p:cNvSpPr>
                  <a:spLocks/>
                </p:cNvSpPr>
                <p:nvPr/>
              </p:nvSpPr>
              <p:spPr bwMode="ltGray">
                <a:xfrm>
                  <a:off x="3352" y="1412"/>
                  <a:ext cx="24" cy="14"/>
                </a:xfrm>
                <a:custGeom>
                  <a:avLst/>
                  <a:gdLst/>
                  <a:ahLst/>
                  <a:cxnLst>
                    <a:cxn ang="0">
                      <a:pos x="0" y="2"/>
                    </a:cxn>
                    <a:cxn ang="0">
                      <a:pos x="8" y="0"/>
                    </a:cxn>
                    <a:cxn ang="0">
                      <a:pos x="18" y="8"/>
                    </a:cxn>
                    <a:cxn ang="0">
                      <a:pos x="24" y="12"/>
                    </a:cxn>
                    <a:cxn ang="0">
                      <a:pos x="16" y="14"/>
                    </a:cxn>
                    <a:cxn ang="0">
                      <a:pos x="12" y="14"/>
                    </a:cxn>
                    <a:cxn ang="0">
                      <a:pos x="6" y="10"/>
                    </a:cxn>
                    <a:cxn ang="0">
                      <a:pos x="0" y="2"/>
                    </a:cxn>
                  </a:cxnLst>
                  <a:rect l="0" t="0" r="r" b="b"/>
                  <a:pathLst>
                    <a:path w="24" h="14">
                      <a:moveTo>
                        <a:pt x="0" y="2"/>
                      </a:moveTo>
                      <a:lnTo>
                        <a:pt x="8" y="0"/>
                      </a:lnTo>
                      <a:lnTo>
                        <a:pt x="18" y="8"/>
                      </a:lnTo>
                      <a:lnTo>
                        <a:pt x="24" y="12"/>
                      </a:lnTo>
                      <a:lnTo>
                        <a:pt x="16" y="14"/>
                      </a:lnTo>
                      <a:lnTo>
                        <a:pt x="12" y="14"/>
                      </a:lnTo>
                      <a:lnTo>
                        <a:pt x="6" y="10"/>
                      </a:lnTo>
                      <a:lnTo>
                        <a:pt x="0"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7" name="Freeform 237">
                  <a:extLst>
                    <a:ext uri="{FF2B5EF4-FFF2-40B4-BE49-F238E27FC236}">
                      <a16:creationId xmlns:a16="http://schemas.microsoft.com/office/drawing/2014/main" id="{5FF16EBC-2C58-4572-9429-9CC53D3F6A31}"/>
                    </a:ext>
                  </a:extLst>
                </p:cNvPr>
                <p:cNvSpPr>
                  <a:spLocks/>
                </p:cNvSpPr>
                <p:nvPr/>
              </p:nvSpPr>
              <p:spPr bwMode="ltGray">
                <a:xfrm>
                  <a:off x="3020" y="776"/>
                  <a:ext cx="1968" cy="606"/>
                </a:xfrm>
                <a:custGeom>
                  <a:avLst/>
                  <a:gdLst/>
                  <a:ahLst/>
                  <a:cxnLst>
                    <a:cxn ang="0">
                      <a:pos x="1020" y="450"/>
                    </a:cxn>
                    <a:cxn ang="0">
                      <a:pos x="1022" y="414"/>
                    </a:cxn>
                    <a:cxn ang="0">
                      <a:pos x="1108" y="438"/>
                    </a:cxn>
                    <a:cxn ang="0">
                      <a:pos x="1252" y="444"/>
                    </a:cxn>
                    <a:cxn ang="0">
                      <a:pos x="1328" y="436"/>
                    </a:cxn>
                    <a:cxn ang="0">
                      <a:pos x="1346" y="386"/>
                    </a:cxn>
                    <a:cxn ang="0">
                      <a:pos x="1506" y="466"/>
                    </a:cxn>
                    <a:cxn ang="0">
                      <a:pos x="1580" y="496"/>
                    </a:cxn>
                    <a:cxn ang="0">
                      <a:pos x="1590" y="576"/>
                    </a:cxn>
                    <a:cxn ang="0">
                      <a:pos x="1642" y="494"/>
                    </a:cxn>
                    <a:cxn ang="0">
                      <a:pos x="1550" y="376"/>
                    </a:cxn>
                    <a:cxn ang="0">
                      <a:pos x="1494" y="354"/>
                    </a:cxn>
                    <a:cxn ang="0">
                      <a:pos x="1534" y="286"/>
                    </a:cxn>
                    <a:cxn ang="0">
                      <a:pos x="1670" y="286"/>
                    </a:cxn>
                    <a:cxn ang="0">
                      <a:pos x="1694" y="250"/>
                    </a:cxn>
                    <a:cxn ang="0">
                      <a:pos x="1750" y="254"/>
                    </a:cxn>
                    <a:cxn ang="0">
                      <a:pos x="1776" y="378"/>
                    </a:cxn>
                    <a:cxn ang="0">
                      <a:pos x="1850" y="390"/>
                    </a:cxn>
                    <a:cxn ang="0">
                      <a:pos x="1846" y="354"/>
                    </a:cxn>
                    <a:cxn ang="0">
                      <a:pos x="1786" y="274"/>
                    </a:cxn>
                    <a:cxn ang="0">
                      <a:pos x="1906" y="218"/>
                    </a:cxn>
                    <a:cxn ang="0">
                      <a:pos x="1868" y="176"/>
                    </a:cxn>
                    <a:cxn ang="0">
                      <a:pos x="1962" y="182"/>
                    </a:cxn>
                    <a:cxn ang="0">
                      <a:pos x="1818" y="134"/>
                    </a:cxn>
                    <a:cxn ang="0">
                      <a:pos x="1660" y="130"/>
                    </a:cxn>
                    <a:cxn ang="0">
                      <a:pos x="1514" y="108"/>
                    </a:cxn>
                    <a:cxn ang="0">
                      <a:pos x="1354" y="68"/>
                    </a:cxn>
                    <a:cxn ang="0">
                      <a:pos x="1260" y="64"/>
                    </a:cxn>
                    <a:cxn ang="0">
                      <a:pos x="1136" y="94"/>
                    </a:cxn>
                    <a:cxn ang="0">
                      <a:pos x="924" y="56"/>
                    </a:cxn>
                    <a:cxn ang="0">
                      <a:pos x="764" y="0"/>
                    </a:cxn>
                    <a:cxn ang="0">
                      <a:pos x="618" y="32"/>
                    </a:cxn>
                    <a:cxn ang="0">
                      <a:pos x="552" y="76"/>
                    </a:cxn>
                    <a:cxn ang="0">
                      <a:pos x="502" y="68"/>
                    </a:cxn>
                    <a:cxn ang="0">
                      <a:pos x="486" y="82"/>
                    </a:cxn>
                    <a:cxn ang="0">
                      <a:pos x="446" y="114"/>
                    </a:cxn>
                    <a:cxn ang="0">
                      <a:pos x="400" y="116"/>
                    </a:cxn>
                    <a:cxn ang="0">
                      <a:pos x="334" y="128"/>
                    </a:cxn>
                    <a:cxn ang="0">
                      <a:pos x="250" y="142"/>
                    </a:cxn>
                    <a:cxn ang="0">
                      <a:pos x="198" y="166"/>
                    </a:cxn>
                    <a:cxn ang="0">
                      <a:pos x="132" y="210"/>
                    </a:cxn>
                    <a:cxn ang="0">
                      <a:pos x="134" y="172"/>
                    </a:cxn>
                    <a:cxn ang="0">
                      <a:pos x="28" y="114"/>
                    </a:cxn>
                    <a:cxn ang="0">
                      <a:pos x="20" y="148"/>
                    </a:cxn>
                    <a:cxn ang="0">
                      <a:pos x="30" y="192"/>
                    </a:cxn>
                    <a:cxn ang="0">
                      <a:pos x="38" y="246"/>
                    </a:cxn>
                    <a:cxn ang="0">
                      <a:pos x="16" y="300"/>
                    </a:cxn>
                    <a:cxn ang="0">
                      <a:pos x="68" y="338"/>
                    </a:cxn>
                    <a:cxn ang="0">
                      <a:pos x="110" y="386"/>
                    </a:cxn>
                    <a:cxn ang="0">
                      <a:pos x="178" y="440"/>
                    </a:cxn>
                    <a:cxn ang="0">
                      <a:pos x="230" y="464"/>
                    </a:cxn>
                    <a:cxn ang="0">
                      <a:pos x="206" y="520"/>
                    </a:cxn>
                    <a:cxn ang="0">
                      <a:pos x="284" y="570"/>
                    </a:cxn>
                    <a:cxn ang="0">
                      <a:pos x="364" y="606"/>
                    </a:cxn>
                    <a:cxn ang="0">
                      <a:pos x="350" y="526"/>
                    </a:cxn>
                    <a:cxn ang="0">
                      <a:pos x="332" y="478"/>
                    </a:cxn>
                    <a:cxn ang="0">
                      <a:pos x="402" y="416"/>
                    </a:cxn>
                    <a:cxn ang="0">
                      <a:pos x="516" y="406"/>
                    </a:cxn>
                    <a:cxn ang="0">
                      <a:pos x="684" y="382"/>
                    </a:cxn>
                    <a:cxn ang="0">
                      <a:pos x="836" y="436"/>
                    </a:cxn>
                  </a:cxnLst>
                  <a:rect l="0" t="0" r="r" b="b"/>
                  <a:pathLst>
                    <a:path w="1968" h="606">
                      <a:moveTo>
                        <a:pt x="902" y="458"/>
                      </a:moveTo>
                      <a:lnTo>
                        <a:pt x="912" y="448"/>
                      </a:lnTo>
                      <a:lnTo>
                        <a:pt x="924" y="440"/>
                      </a:lnTo>
                      <a:lnTo>
                        <a:pt x="936" y="436"/>
                      </a:lnTo>
                      <a:lnTo>
                        <a:pt x="950" y="434"/>
                      </a:lnTo>
                      <a:lnTo>
                        <a:pt x="958" y="436"/>
                      </a:lnTo>
                      <a:lnTo>
                        <a:pt x="964" y="436"/>
                      </a:lnTo>
                      <a:lnTo>
                        <a:pt x="982" y="442"/>
                      </a:lnTo>
                      <a:lnTo>
                        <a:pt x="1000" y="448"/>
                      </a:lnTo>
                      <a:lnTo>
                        <a:pt x="1010" y="450"/>
                      </a:lnTo>
                      <a:lnTo>
                        <a:pt x="1020" y="450"/>
                      </a:lnTo>
                      <a:lnTo>
                        <a:pt x="1026" y="450"/>
                      </a:lnTo>
                      <a:lnTo>
                        <a:pt x="1030" y="448"/>
                      </a:lnTo>
                      <a:lnTo>
                        <a:pt x="1034" y="446"/>
                      </a:lnTo>
                      <a:lnTo>
                        <a:pt x="1036" y="442"/>
                      </a:lnTo>
                      <a:lnTo>
                        <a:pt x="1036" y="438"/>
                      </a:lnTo>
                      <a:lnTo>
                        <a:pt x="1034" y="436"/>
                      </a:lnTo>
                      <a:lnTo>
                        <a:pt x="1028" y="430"/>
                      </a:lnTo>
                      <a:lnTo>
                        <a:pt x="1024" y="424"/>
                      </a:lnTo>
                      <a:lnTo>
                        <a:pt x="1022" y="420"/>
                      </a:lnTo>
                      <a:lnTo>
                        <a:pt x="1020" y="416"/>
                      </a:lnTo>
                      <a:lnTo>
                        <a:pt x="1022" y="414"/>
                      </a:lnTo>
                      <a:lnTo>
                        <a:pt x="1024" y="414"/>
                      </a:lnTo>
                      <a:lnTo>
                        <a:pt x="1030" y="412"/>
                      </a:lnTo>
                      <a:lnTo>
                        <a:pt x="1048" y="412"/>
                      </a:lnTo>
                      <a:lnTo>
                        <a:pt x="1066" y="416"/>
                      </a:lnTo>
                      <a:lnTo>
                        <a:pt x="1076" y="420"/>
                      </a:lnTo>
                      <a:lnTo>
                        <a:pt x="1082" y="426"/>
                      </a:lnTo>
                      <a:lnTo>
                        <a:pt x="1088" y="434"/>
                      </a:lnTo>
                      <a:lnTo>
                        <a:pt x="1092" y="436"/>
                      </a:lnTo>
                      <a:lnTo>
                        <a:pt x="1094" y="438"/>
                      </a:lnTo>
                      <a:lnTo>
                        <a:pt x="1100" y="440"/>
                      </a:lnTo>
                      <a:lnTo>
                        <a:pt x="1108" y="438"/>
                      </a:lnTo>
                      <a:lnTo>
                        <a:pt x="1122" y="436"/>
                      </a:lnTo>
                      <a:lnTo>
                        <a:pt x="1136" y="438"/>
                      </a:lnTo>
                      <a:lnTo>
                        <a:pt x="1148" y="440"/>
                      </a:lnTo>
                      <a:lnTo>
                        <a:pt x="1160" y="446"/>
                      </a:lnTo>
                      <a:lnTo>
                        <a:pt x="1186" y="458"/>
                      </a:lnTo>
                      <a:lnTo>
                        <a:pt x="1200" y="460"/>
                      </a:lnTo>
                      <a:lnTo>
                        <a:pt x="1214" y="462"/>
                      </a:lnTo>
                      <a:lnTo>
                        <a:pt x="1222" y="462"/>
                      </a:lnTo>
                      <a:lnTo>
                        <a:pt x="1230" y="460"/>
                      </a:lnTo>
                      <a:lnTo>
                        <a:pt x="1240" y="452"/>
                      </a:lnTo>
                      <a:lnTo>
                        <a:pt x="1252" y="444"/>
                      </a:lnTo>
                      <a:lnTo>
                        <a:pt x="1258" y="442"/>
                      </a:lnTo>
                      <a:lnTo>
                        <a:pt x="1264" y="442"/>
                      </a:lnTo>
                      <a:lnTo>
                        <a:pt x="1272" y="442"/>
                      </a:lnTo>
                      <a:lnTo>
                        <a:pt x="1284" y="446"/>
                      </a:lnTo>
                      <a:lnTo>
                        <a:pt x="1306" y="454"/>
                      </a:lnTo>
                      <a:lnTo>
                        <a:pt x="1314" y="454"/>
                      </a:lnTo>
                      <a:lnTo>
                        <a:pt x="1324" y="452"/>
                      </a:lnTo>
                      <a:lnTo>
                        <a:pt x="1326" y="450"/>
                      </a:lnTo>
                      <a:lnTo>
                        <a:pt x="1328" y="446"/>
                      </a:lnTo>
                      <a:lnTo>
                        <a:pt x="1328" y="442"/>
                      </a:lnTo>
                      <a:lnTo>
                        <a:pt x="1328" y="436"/>
                      </a:lnTo>
                      <a:lnTo>
                        <a:pt x="1326" y="426"/>
                      </a:lnTo>
                      <a:lnTo>
                        <a:pt x="1324" y="416"/>
                      </a:lnTo>
                      <a:lnTo>
                        <a:pt x="1318" y="410"/>
                      </a:lnTo>
                      <a:lnTo>
                        <a:pt x="1314" y="406"/>
                      </a:lnTo>
                      <a:lnTo>
                        <a:pt x="1312" y="404"/>
                      </a:lnTo>
                      <a:lnTo>
                        <a:pt x="1312" y="398"/>
                      </a:lnTo>
                      <a:lnTo>
                        <a:pt x="1314" y="394"/>
                      </a:lnTo>
                      <a:lnTo>
                        <a:pt x="1318" y="390"/>
                      </a:lnTo>
                      <a:lnTo>
                        <a:pt x="1324" y="388"/>
                      </a:lnTo>
                      <a:lnTo>
                        <a:pt x="1334" y="386"/>
                      </a:lnTo>
                      <a:lnTo>
                        <a:pt x="1346" y="386"/>
                      </a:lnTo>
                      <a:lnTo>
                        <a:pt x="1368" y="388"/>
                      </a:lnTo>
                      <a:lnTo>
                        <a:pt x="1384" y="394"/>
                      </a:lnTo>
                      <a:lnTo>
                        <a:pt x="1396" y="402"/>
                      </a:lnTo>
                      <a:lnTo>
                        <a:pt x="1408" y="410"/>
                      </a:lnTo>
                      <a:lnTo>
                        <a:pt x="1430" y="432"/>
                      </a:lnTo>
                      <a:lnTo>
                        <a:pt x="1442" y="440"/>
                      </a:lnTo>
                      <a:lnTo>
                        <a:pt x="1452" y="448"/>
                      </a:lnTo>
                      <a:lnTo>
                        <a:pt x="1466" y="454"/>
                      </a:lnTo>
                      <a:lnTo>
                        <a:pt x="1480" y="458"/>
                      </a:lnTo>
                      <a:lnTo>
                        <a:pt x="1494" y="462"/>
                      </a:lnTo>
                      <a:lnTo>
                        <a:pt x="1506" y="466"/>
                      </a:lnTo>
                      <a:lnTo>
                        <a:pt x="1512" y="474"/>
                      </a:lnTo>
                      <a:lnTo>
                        <a:pt x="1518" y="482"/>
                      </a:lnTo>
                      <a:lnTo>
                        <a:pt x="1526" y="488"/>
                      </a:lnTo>
                      <a:lnTo>
                        <a:pt x="1532" y="490"/>
                      </a:lnTo>
                      <a:lnTo>
                        <a:pt x="1536" y="490"/>
                      </a:lnTo>
                      <a:lnTo>
                        <a:pt x="1548" y="488"/>
                      </a:lnTo>
                      <a:lnTo>
                        <a:pt x="1554" y="484"/>
                      </a:lnTo>
                      <a:lnTo>
                        <a:pt x="1560" y="478"/>
                      </a:lnTo>
                      <a:lnTo>
                        <a:pt x="1568" y="472"/>
                      </a:lnTo>
                      <a:lnTo>
                        <a:pt x="1576" y="486"/>
                      </a:lnTo>
                      <a:lnTo>
                        <a:pt x="1580" y="496"/>
                      </a:lnTo>
                      <a:lnTo>
                        <a:pt x="1582" y="510"/>
                      </a:lnTo>
                      <a:lnTo>
                        <a:pt x="1582" y="522"/>
                      </a:lnTo>
                      <a:lnTo>
                        <a:pt x="1582" y="528"/>
                      </a:lnTo>
                      <a:lnTo>
                        <a:pt x="1582" y="538"/>
                      </a:lnTo>
                      <a:lnTo>
                        <a:pt x="1574" y="532"/>
                      </a:lnTo>
                      <a:lnTo>
                        <a:pt x="1562" y="528"/>
                      </a:lnTo>
                      <a:lnTo>
                        <a:pt x="1562" y="544"/>
                      </a:lnTo>
                      <a:lnTo>
                        <a:pt x="1570" y="550"/>
                      </a:lnTo>
                      <a:lnTo>
                        <a:pt x="1576" y="558"/>
                      </a:lnTo>
                      <a:lnTo>
                        <a:pt x="1584" y="580"/>
                      </a:lnTo>
                      <a:lnTo>
                        <a:pt x="1590" y="576"/>
                      </a:lnTo>
                      <a:lnTo>
                        <a:pt x="1600" y="574"/>
                      </a:lnTo>
                      <a:lnTo>
                        <a:pt x="1612" y="576"/>
                      </a:lnTo>
                      <a:lnTo>
                        <a:pt x="1618" y="576"/>
                      </a:lnTo>
                      <a:lnTo>
                        <a:pt x="1624" y="574"/>
                      </a:lnTo>
                      <a:lnTo>
                        <a:pt x="1630" y="574"/>
                      </a:lnTo>
                      <a:lnTo>
                        <a:pt x="1634" y="570"/>
                      </a:lnTo>
                      <a:lnTo>
                        <a:pt x="1640" y="558"/>
                      </a:lnTo>
                      <a:lnTo>
                        <a:pt x="1640" y="546"/>
                      </a:lnTo>
                      <a:lnTo>
                        <a:pt x="1642" y="532"/>
                      </a:lnTo>
                      <a:lnTo>
                        <a:pt x="1642" y="518"/>
                      </a:lnTo>
                      <a:lnTo>
                        <a:pt x="1642" y="494"/>
                      </a:lnTo>
                      <a:lnTo>
                        <a:pt x="1640" y="476"/>
                      </a:lnTo>
                      <a:lnTo>
                        <a:pt x="1636" y="458"/>
                      </a:lnTo>
                      <a:lnTo>
                        <a:pt x="1628" y="436"/>
                      </a:lnTo>
                      <a:lnTo>
                        <a:pt x="1616" y="418"/>
                      </a:lnTo>
                      <a:lnTo>
                        <a:pt x="1604" y="402"/>
                      </a:lnTo>
                      <a:lnTo>
                        <a:pt x="1588" y="386"/>
                      </a:lnTo>
                      <a:lnTo>
                        <a:pt x="1580" y="382"/>
                      </a:lnTo>
                      <a:lnTo>
                        <a:pt x="1572" y="380"/>
                      </a:lnTo>
                      <a:lnTo>
                        <a:pt x="1562" y="376"/>
                      </a:lnTo>
                      <a:lnTo>
                        <a:pt x="1554" y="376"/>
                      </a:lnTo>
                      <a:lnTo>
                        <a:pt x="1550" y="376"/>
                      </a:lnTo>
                      <a:lnTo>
                        <a:pt x="1548" y="376"/>
                      </a:lnTo>
                      <a:lnTo>
                        <a:pt x="1544" y="382"/>
                      </a:lnTo>
                      <a:lnTo>
                        <a:pt x="1534" y="378"/>
                      </a:lnTo>
                      <a:lnTo>
                        <a:pt x="1530" y="370"/>
                      </a:lnTo>
                      <a:lnTo>
                        <a:pt x="1524" y="362"/>
                      </a:lnTo>
                      <a:lnTo>
                        <a:pt x="1516" y="354"/>
                      </a:lnTo>
                      <a:lnTo>
                        <a:pt x="1510" y="358"/>
                      </a:lnTo>
                      <a:lnTo>
                        <a:pt x="1502" y="362"/>
                      </a:lnTo>
                      <a:lnTo>
                        <a:pt x="1492" y="366"/>
                      </a:lnTo>
                      <a:lnTo>
                        <a:pt x="1492" y="354"/>
                      </a:lnTo>
                      <a:lnTo>
                        <a:pt x="1494" y="354"/>
                      </a:lnTo>
                      <a:lnTo>
                        <a:pt x="1496" y="350"/>
                      </a:lnTo>
                      <a:lnTo>
                        <a:pt x="1502" y="344"/>
                      </a:lnTo>
                      <a:lnTo>
                        <a:pt x="1504" y="340"/>
                      </a:lnTo>
                      <a:lnTo>
                        <a:pt x="1504" y="334"/>
                      </a:lnTo>
                      <a:lnTo>
                        <a:pt x="1504" y="324"/>
                      </a:lnTo>
                      <a:lnTo>
                        <a:pt x="1506" y="312"/>
                      </a:lnTo>
                      <a:lnTo>
                        <a:pt x="1506" y="308"/>
                      </a:lnTo>
                      <a:lnTo>
                        <a:pt x="1508" y="302"/>
                      </a:lnTo>
                      <a:lnTo>
                        <a:pt x="1516" y="296"/>
                      </a:lnTo>
                      <a:lnTo>
                        <a:pt x="1524" y="290"/>
                      </a:lnTo>
                      <a:lnTo>
                        <a:pt x="1534" y="286"/>
                      </a:lnTo>
                      <a:lnTo>
                        <a:pt x="1546" y="284"/>
                      </a:lnTo>
                      <a:lnTo>
                        <a:pt x="1570" y="286"/>
                      </a:lnTo>
                      <a:lnTo>
                        <a:pt x="1592" y="286"/>
                      </a:lnTo>
                      <a:lnTo>
                        <a:pt x="1610" y="288"/>
                      </a:lnTo>
                      <a:lnTo>
                        <a:pt x="1624" y="292"/>
                      </a:lnTo>
                      <a:lnTo>
                        <a:pt x="1636" y="296"/>
                      </a:lnTo>
                      <a:lnTo>
                        <a:pt x="1648" y="298"/>
                      </a:lnTo>
                      <a:lnTo>
                        <a:pt x="1656" y="296"/>
                      </a:lnTo>
                      <a:lnTo>
                        <a:pt x="1662" y="294"/>
                      </a:lnTo>
                      <a:lnTo>
                        <a:pt x="1668" y="290"/>
                      </a:lnTo>
                      <a:lnTo>
                        <a:pt x="1670" y="286"/>
                      </a:lnTo>
                      <a:lnTo>
                        <a:pt x="1666" y="284"/>
                      </a:lnTo>
                      <a:lnTo>
                        <a:pt x="1660" y="278"/>
                      </a:lnTo>
                      <a:lnTo>
                        <a:pt x="1656" y="272"/>
                      </a:lnTo>
                      <a:lnTo>
                        <a:pt x="1654" y="262"/>
                      </a:lnTo>
                      <a:lnTo>
                        <a:pt x="1654" y="254"/>
                      </a:lnTo>
                      <a:lnTo>
                        <a:pt x="1656" y="252"/>
                      </a:lnTo>
                      <a:lnTo>
                        <a:pt x="1658" y="248"/>
                      </a:lnTo>
                      <a:lnTo>
                        <a:pt x="1662" y="246"/>
                      </a:lnTo>
                      <a:lnTo>
                        <a:pt x="1668" y="246"/>
                      </a:lnTo>
                      <a:lnTo>
                        <a:pt x="1682" y="246"/>
                      </a:lnTo>
                      <a:lnTo>
                        <a:pt x="1694" y="250"/>
                      </a:lnTo>
                      <a:lnTo>
                        <a:pt x="1704" y="256"/>
                      </a:lnTo>
                      <a:lnTo>
                        <a:pt x="1714" y="262"/>
                      </a:lnTo>
                      <a:lnTo>
                        <a:pt x="1722" y="264"/>
                      </a:lnTo>
                      <a:lnTo>
                        <a:pt x="1722" y="256"/>
                      </a:lnTo>
                      <a:lnTo>
                        <a:pt x="1722" y="250"/>
                      </a:lnTo>
                      <a:lnTo>
                        <a:pt x="1724" y="244"/>
                      </a:lnTo>
                      <a:lnTo>
                        <a:pt x="1722" y="230"/>
                      </a:lnTo>
                      <a:lnTo>
                        <a:pt x="1738" y="230"/>
                      </a:lnTo>
                      <a:lnTo>
                        <a:pt x="1740" y="240"/>
                      </a:lnTo>
                      <a:lnTo>
                        <a:pt x="1744" y="246"/>
                      </a:lnTo>
                      <a:lnTo>
                        <a:pt x="1750" y="254"/>
                      </a:lnTo>
                      <a:lnTo>
                        <a:pt x="1754" y="260"/>
                      </a:lnTo>
                      <a:lnTo>
                        <a:pt x="1748" y="270"/>
                      </a:lnTo>
                      <a:lnTo>
                        <a:pt x="1740" y="284"/>
                      </a:lnTo>
                      <a:lnTo>
                        <a:pt x="1734" y="300"/>
                      </a:lnTo>
                      <a:lnTo>
                        <a:pt x="1732" y="314"/>
                      </a:lnTo>
                      <a:lnTo>
                        <a:pt x="1732" y="322"/>
                      </a:lnTo>
                      <a:lnTo>
                        <a:pt x="1736" y="330"/>
                      </a:lnTo>
                      <a:lnTo>
                        <a:pt x="1740" y="338"/>
                      </a:lnTo>
                      <a:lnTo>
                        <a:pt x="1746" y="346"/>
                      </a:lnTo>
                      <a:lnTo>
                        <a:pt x="1760" y="362"/>
                      </a:lnTo>
                      <a:lnTo>
                        <a:pt x="1776" y="378"/>
                      </a:lnTo>
                      <a:lnTo>
                        <a:pt x="1814" y="406"/>
                      </a:lnTo>
                      <a:lnTo>
                        <a:pt x="1830" y="420"/>
                      </a:lnTo>
                      <a:lnTo>
                        <a:pt x="1840" y="434"/>
                      </a:lnTo>
                      <a:lnTo>
                        <a:pt x="1846" y="424"/>
                      </a:lnTo>
                      <a:lnTo>
                        <a:pt x="1848" y="416"/>
                      </a:lnTo>
                      <a:lnTo>
                        <a:pt x="1846" y="410"/>
                      </a:lnTo>
                      <a:lnTo>
                        <a:pt x="1840" y="404"/>
                      </a:lnTo>
                      <a:lnTo>
                        <a:pt x="1838" y="400"/>
                      </a:lnTo>
                      <a:lnTo>
                        <a:pt x="1840" y="398"/>
                      </a:lnTo>
                      <a:lnTo>
                        <a:pt x="1844" y="394"/>
                      </a:lnTo>
                      <a:lnTo>
                        <a:pt x="1850" y="390"/>
                      </a:lnTo>
                      <a:lnTo>
                        <a:pt x="1842" y="384"/>
                      </a:lnTo>
                      <a:lnTo>
                        <a:pt x="1838" y="382"/>
                      </a:lnTo>
                      <a:lnTo>
                        <a:pt x="1838" y="376"/>
                      </a:lnTo>
                      <a:lnTo>
                        <a:pt x="1838" y="372"/>
                      </a:lnTo>
                      <a:lnTo>
                        <a:pt x="1840" y="368"/>
                      </a:lnTo>
                      <a:lnTo>
                        <a:pt x="1850" y="366"/>
                      </a:lnTo>
                      <a:lnTo>
                        <a:pt x="1850" y="364"/>
                      </a:lnTo>
                      <a:lnTo>
                        <a:pt x="1852" y="362"/>
                      </a:lnTo>
                      <a:lnTo>
                        <a:pt x="1852" y="358"/>
                      </a:lnTo>
                      <a:lnTo>
                        <a:pt x="1850" y="356"/>
                      </a:lnTo>
                      <a:lnTo>
                        <a:pt x="1846" y="354"/>
                      </a:lnTo>
                      <a:lnTo>
                        <a:pt x="1838" y="354"/>
                      </a:lnTo>
                      <a:lnTo>
                        <a:pt x="1828" y="354"/>
                      </a:lnTo>
                      <a:lnTo>
                        <a:pt x="1840" y="338"/>
                      </a:lnTo>
                      <a:lnTo>
                        <a:pt x="1828" y="328"/>
                      </a:lnTo>
                      <a:lnTo>
                        <a:pt x="1806" y="316"/>
                      </a:lnTo>
                      <a:lnTo>
                        <a:pt x="1798" y="308"/>
                      </a:lnTo>
                      <a:lnTo>
                        <a:pt x="1790" y="302"/>
                      </a:lnTo>
                      <a:lnTo>
                        <a:pt x="1784" y="296"/>
                      </a:lnTo>
                      <a:lnTo>
                        <a:pt x="1782" y="290"/>
                      </a:lnTo>
                      <a:lnTo>
                        <a:pt x="1784" y="282"/>
                      </a:lnTo>
                      <a:lnTo>
                        <a:pt x="1786" y="274"/>
                      </a:lnTo>
                      <a:lnTo>
                        <a:pt x="1792" y="270"/>
                      </a:lnTo>
                      <a:lnTo>
                        <a:pt x="1796" y="268"/>
                      </a:lnTo>
                      <a:lnTo>
                        <a:pt x="1828" y="268"/>
                      </a:lnTo>
                      <a:lnTo>
                        <a:pt x="1838" y="266"/>
                      </a:lnTo>
                      <a:lnTo>
                        <a:pt x="1850" y="262"/>
                      </a:lnTo>
                      <a:lnTo>
                        <a:pt x="1858" y="258"/>
                      </a:lnTo>
                      <a:lnTo>
                        <a:pt x="1868" y="252"/>
                      </a:lnTo>
                      <a:lnTo>
                        <a:pt x="1888" y="240"/>
                      </a:lnTo>
                      <a:lnTo>
                        <a:pt x="1898" y="234"/>
                      </a:lnTo>
                      <a:lnTo>
                        <a:pt x="1912" y="228"/>
                      </a:lnTo>
                      <a:lnTo>
                        <a:pt x="1906" y="218"/>
                      </a:lnTo>
                      <a:lnTo>
                        <a:pt x="1900" y="214"/>
                      </a:lnTo>
                      <a:lnTo>
                        <a:pt x="1892" y="210"/>
                      </a:lnTo>
                      <a:lnTo>
                        <a:pt x="1884" y="208"/>
                      </a:lnTo>
                      <a:lnTo>
                        <a:pt x="1864" y="206"/>
                      </a:lnTo>
                      <a:lnTo>
                        <a:pt x="1856" y="204"/>
                      </a:lnTo>
                      <a:lnTo>
                        <a:pt x="1846" y="198"/>
                      </a:lnTo>
                      <a:lnTo>
                        <a:pt x="1858" y="194"/>
                      </a:lnTo>
                      <a:lnTo>
                        <a:pt x="1868" y="190"/>
                      </a:lnTo>
                      <a:lnTo>
                        <a:pt x="1862" y="184"/>
                      </a:lnTo>
                      <a:lnTo>
                        <a:pt x="1858" y="178"/>
                      </a:lnTo>
                      <a:lnTo>
                        <a:pt x="1868" y="176"/>
                      </a:lnTo>
                      <a:lnTo>
                        <a:pt x="1882" y="180"/>
                      </a:lnTo>
                      <a:lnTo>
                        <a:pt x="1912" y="188"/>
                      </a:lnTo>
                      <a:lnTo>
                        <a:pt x="1940" y="194"/>
                      </a:lnTo>
                      <a:lnTo>
                        <a:pt x="1950" y="198"/>
                      </a:lnTo>
                      <a:lnTo>
                        <a:pt x="1962" y="198"/>
                      </a:lnTo>
                      <a:lnTo>
                        <a:pt x="1966" y="198"/>
                      </a:lnTo>
                      <a:lnTo>
                        <a:pt x="1968" y="196"/>
                      </a:lnTo>
                      <a:lnTo>
                        <a:pt x="1968" y="194"/>
                      </a:lnTo>
                      <a:lnTo>
                        <a:pt x="1968" y="190"/>
                      </a:lnTo>
                      <a:lnTo>
                        <a:pt x="1968" y="188"/>
                      </a:lnTo>
                      <a:lnTo>
                        <a:pt x="1962" y="182"/>
                      </a:lnTo>
                      <a:lnTo>
                        <a:pt x="1960" y="178"/>
                      </a:lnTo>
                      <a:lnTo>
                        <a:pt x="1956" y="174"/>
                      </a:lnTo>
                      <a:lnTo>
                        <a:pt x="1940" y="166"/>
                      </a:lnTo>
                      <a:lnTo>
                        <a:pt x="1924" y="164"/>
                      </a:lnTo>
                      <a:lnTo>
                        <a:pt x="1906" y="162"/>
                      </a:lnTo>
                      <a:lnTo>
                        <a:pt x="1896" y="162"/>
                      </a:lnTo>
                      <a:lnTo>
                        <a:pt x="1892" y="162"/>
                      </a:lnTo>
                      <a:lnTo>
                        <a:pt x="1888" y="164"/>
                      </a:lnTo>
                      <a:lnTo>
                        <a:pt x="1868" y="152"/>
                      </a:lnTo>
                      <a:lnTo>
                        <a:pt x="1844" y="142"/>
                      </a:lnTo>
                      <a:lnTo>
                        <a:pt x="1818" y="134"/>
                      </a:lnTo>
                      <a:lnTo>
                        <a:pt x="1788" y="126"/>
                      </a:lnTo>
                      <a:lnTo>
                        <a:pt x="1760" y="122"/>
                      </a:lnTo>
                      <a:lnTo>
                        <a:pt x="1730" y="118"/>
                      </a:lnTo>
                      <a:lnTo>
                        <a:pt x="1700" y="114"/>
                      </a:lnTo>
                      <a:lnTo>
                        <a:pt x="1674" y="114"/>
                      </a:lnTo>
                      <a:lnTo>
                        <a:pt x="1668" y="112"/>
                      </a:lnTo>
                      <a:lnTo>
                        <a:pt x="1656" y="110"/>
                      </a:lnTo>
                      <a:lnTo>
                        <a:pt x="1652" y="110"/>
                      </a:lnTo>
                      <a:lnTo>
                        <a:pt x="1650" y="114"/>
                      </a:lnTo>
                      <a:lnTo>
                        <a:pt x="1652" y="120"/>
                      </a:lnTo>
                      <a:lnTo>
                        <a:pt x="1660" y="130"/>
                      </a:lnTo>
                      <a:lnTo>
                        <a:pt x="1644" y="130"/>
                      </a:lnTo>
                      <a:lnTo>
                        <a:pt x="1636" y="124"/>
                      </a:lnTo>
                      <a:lnTo>
                        <a:pt x="1622" y="120"/>
                      </a:lnTo>
                      <a:lnTo>
                        <a:pt x="1610" y="118"/>
                      </a:lnTo>
                      <a:lnTo>
                        <a:pt x="1594" y="118"/>
                      </a:lnTo>
                      <a:lnTo>
                        <a:pt x="1562" y="120"/>
                      </a:lnTo>
                      <a:lnTo>
                        <a:pt x="1548" y="120"/>
                      </a:lnTo>
                      <a:lnTo>
                        <a:pt x="1534" y="118"/>
                      </a:lnTo>
                      <a:lnTo>
                        <a:pt x="1526" y="116"/>
                      </a:lnTo>
                      <a:lnTo>
                        <a:pt x="1520" y="112"/>
                      </a:lnTo>
                      <a:lnTo>
                        <a:pt x="1514" y="108"/>
                      </a:lnTo>
                      <a:lnTo>
                        <a:pt x="1508" y="102"/>
                      </a:lnTo>
                      <a:lnTo>
                        <a:pt x="1500" y="98"/>
                      </a:lnTo>
                      <a:lnTo>
                        <a:pt x="1480" y="96"/>
                      </a:lnTo>
                      <a:lnTo>
                        <a:pt x="1454" y="96"/>
                      </a:lnTo>
                      <a:lnTo>
                        <a:pt x="1418" y="100"/>
                      </a:lnTo>
                      <a:lnTo>
                        <a:pt x="1406" y="100"/>
                      </a:lnTo>
                      <a:lnTo>
                        <a:pt x="1394" y="96"/>
                      </a:lnTo>
                      <a:lnTo>
                        <a:pt x="1388" y="90"/>
                      </a:lnTo>
                      <a:lnTo>
                        <a:pt x="1378" y="84"/>
                      </a:lnTo>
                      <a:lnTo>
                        <a:pt x="1364" y="72"/>
                      </a:lnTo>
                      <a:lnTo>
                        <a:pt x="1354" y="68"/>
                      </a:lnTo>
                      <a:lnTo>
                        <a:pt x="1344" y="66"/>
                      </a:lnTo>
                      <a:lnTo>
                        <a:pt x="1340" y="68"/>
                      </a:lnTo>
                      <a:lnTo>
                        <a:pt x="1336" y="70"/>
                      </a:lnTo>
                      <a:lnTo>
                        <a:pt x="1334" y="78"/>
                      </a:lnTo>
                      <a:lnTo>
                        <a:pt x="1328" y="78"/>
                      </a:lnTo>
                      <a:lnTo>
                        <a:pt x="1312" y="80"/>
                      </a:lnTo>
                      <a:lnTo>
                        <a:pt x="1304" y="78"/>
                      </a:lnTo>
                      <a:lnTo>
                        <a:pt x="1292" y="76"/>
                      </a:lnTo>
                      <a:lnTo>
                        <a:pt x="1280" y="72"/>
                      </a:lnTo>
                      <a:lnTo>
                        <a:pt x="1266" y="66"/>
                      </a:lnTo>
                      <a:lnTo>
                        <a:pt x="1260" y="64"/>
                      </a:lnTo>
                      <a:lnTo>
                        <a:pt x="1256" y="64"/>
                      </a:lnTo>
                      <a:lnTo>
                        <a:pt x="1250" y="68"/>
                      </a:lnTo>
                      <a:lnTo>
                        <a:pt x="1246" y="74"/>
                      </a:lnTo>
                      <a:lnTo>
                        <a:pt x="1240" y="82"/>
                      </a:lnTo>
                      <a:lnTo>
                        <a:pt x="1236" y="88"/>
                      </a:lnTo>
                      <a:lnTo>
                        <a:pt x="1232" y="90"/>
                      </a:lnTo>
                      <a:lnTo>
                        <a:pt x="1224" y="94"/>
                      </a:lnTo>
                      <a:lnTo>
                        <a:pt x="1212" y="96"/>
                      </a:lnTo>
                      <a:lnTo>
                        <a:pt x="1190" y="98"/>
                      </a:lnTo>
                      <a:lnTo>
                        <a:pt x="1148" y="96"/>
                      </a:lnTo>
                      <a:lnTo>
                        <a:pt x="1136" y="94"/>
                      </a:lnTo>
                      <a:lnTo>
                        <a:pt x="1124" y="90"/>
                      </a:lnTo>
                      <a:lnTo>
                        <a:pt x="1114" y="84"/>
                      </a:lnTo>
                      <a:lnTo>
                        <a:pt x="1104" y="80"/>
                      </a:lnTo>
                      <a:lnTo>
                        <a:pt x="1094" y="72"/>
                      </a:lnTo>
                      <a:lnTo>
                        <a:pt x="1082" y="66"/>
                      </a:lnTo>
                      <a:lnTo>
                        <a:pt x="1066" y="62"/>
                      </a:lnTo>
                      <a:lnTo>
                        <a:pt x="1048" y="60"/>
                      </a:lnTo>
                      <a:lnTo>
                        <a:pt x="1038" y="58"/>
                      </a:lnTo>
                      <a:lnTo>
                        <a:pt x="1018" y="56"/>
                      </a:lnTo>
                      <a:lnTo>
                        <a:pt x="980" y="54"/>
                      </a:lnTo>
                      <a:lnTo>
                        <a:pt x="924" y="56"/>
                      </a:lnTo>
                      <a:lnTo>
                        <a:pt x="898" y="54"/>
                      </a:lnTo>
                      <a:lnTo>
                        <a:pt x="868" y="54"/>
                      </a:lnTo>
                      <a:lnTo>
                        <a:pt x="880" y="46"/>
                      </a:lnTo>
                      <a:lnTo>
                        <a:pt x="886" y="40"/>
                      </a:lnTo>
                      <a:lnTo>
                        <a:pt x="890" y="34"/>
                      </a:lnTo>
                      <a:lnTo>
                        <a:pt x="876" y="26"/>
                      </a:lnTo>
                      <a:lnTo>
                        <a:pt x="852" y="20"/>
                      </a:lnTo>
                      <a:lnTo>
                        <a:pt x="828" y="12"/>
                      </a:lnTo>
                      <a:lnTo>
                        <a:pt x="800" y="4"/>
                      </a:lnTo>
                      <a:lnTo>
                        <a:pt x="774" y="2"/>
                      </a:lnTo>
                      <a:lnTo>
                        <a:pt x="764" y="0"/>
                      </a:lnTo>
                      <a:lnTo>
                        <a:pt x="752" y="2"/>
                      </a:lnTo>
                      <a:lnTo>
                        <a:pt x="742" y="4"/>
                      </a:lnTo>
                      <a:lnTo>
                        <a:pt x="736" y="8"/>
                      </a:lnTo>
                      <a:lnTo>
                        <a:pt x="732" y="14"/>
                      </a:lnTo>
                      <a:lnTo>
                        <a:pt x="728" y="22"/>
                      </a:lnTo>
                      <a:lnTo>
                        <a:pt x="712" y="20"/>
                      </a:lnTo>
                      <a:lnTo>
                        <a:pt x="692" y="18"/>
                      </a:lnTo>
                      <a:lnTo>
                        <a:pt x="668" y="20"/>
                      </a:lnTo>
                      <a:lnTo>
                        <a:pt x="642" y="26"/>
                      </a:lnTo>
                      <a:lnTo>
                        <a:pt x="630" y="28"/>
                      </a:lnTo>
                      <a:lnTo>
                        <a:pt x="618" y="32"/>
                      </a:lnTo>
                      <a:lnTo>
                        <a:pt x="608" y="38"/>
                      </a:lnTo>
                      <a:lnTo>
                        <a:pt x="602" y="46"/>
                      </a:lnTo>
                      <a:lnTo>
                        <a:pt x="608" y="46"/>
                      </a:lnTo>
                      <a:lnTo>
                        <a:pt x="618" y="52"/>
                      </a:lnTo>
                      <a:lnTo>
                        <a:pt x="606" y="54"/>
                      </a:lnTo>
                      <a:lnTo>
                        <a:pt x="596" y="54"/>
                      </a:lnTo>
                      <a:lnTo>
                        <a:pt x="578" y="54"/>
                      </a:lnTo>
                      <a:lnTo>
                        <a:pt x="564" y="56"/>
                      </a:lnTo>
                      <a:lnTo>
                        <a:pt x="574" y="74"/>
                      </a:lnTo>
                      <a:lnTo>
                        <a:pt x="562" y="74"/>
                      </a:lnTo>
                      <a:lnTo>
                        <a:pt x="552" y="76"/>
                      </a:lnTo>
                      <a:lnTo>
                        <a:pt x="548" y="80"/>
                      </a:lnTo>
                      <a:lnTo>
                        <a:pt x="548" y="82"/>
                      </a:lnTo>
                      <a:lnTo>
                        <a:pt x="546" y="86"/>
                      </a:lnTo>
                      <a:lnTo>
                        <a:pt x="548" y="90"/>
                      </a:lnTo>
                      <a:lnTo>
                        <a:pt x="548" y="96"/>
                      </a:lnTo>
                      <a:lnTo>
                        <a:pt x="542" y="94"/>
                      </a:lnTo>
                      <a:lnTo>
                        <a:pt x="536" y="90"/>
                      </a:lnTo>
                      <a:lnTo>
                        <a:pt x="524" y="82"/>
                      </a:lnTo>
                      <a:lnTo>
                        <a:pt x="516" y="74"/>
                      </a:lnTo>
                      <a:lnTo>
                        <a:pt x="510" y="72"/>
                      </a:lnTo>
                      <a:lnTo>
                        <a:pt x="502" y="68"/>
                      </a:lnTo>
                      <a:lnTo>
                        <a:pt x="502" y="72"/>
                      </a:lnTo>
                      <a:lnTo>
                        <a:pt x="500" y="80"/>
                      </a:lnTo>
                      <a:lnTo>
                        <a:pt x="502" y="84"/>
                      </a:lnTo>
                      <a:lnTo>
                        <a:pt x="506" y="90"/>
                      </a:lnTo>
                      <a:lnTo>
                        <a:pt x="514" y="96"/>
                      </a:lnTo>
                      <a:lnTo>
                        <a:pt x="522" y="102"/>
                      </a:lnTo>
                      <a:lnTo>
                        <a:pt x="522" y="124"/>
                      </a:lnTo>
                      <a:lnTo>
                        <a:pt x="512" y="116"/>
                      </a:lnTo>
                      <a:lnTo>
                        <a:pt x="504" y="108"/>
                      </a:lnTo>
                      <a:lnTo>
                        <a:pt x="492" y="88"/>
                      </a:lnTo>
                      <a:lnTo>
                        <a:pt x="486" y="82"/>
                      </a:lnTo>
                      <a:lnTo>
                        <a:pt x="478" y="74"/>
                      </a:lnTo>
                      <a:lnTo>
                        <a:pt x="466" y="68"/>
                      </a:lnTo>
                      <a:lnTo>
                        <a:pt x="450" y="66"/>
                      </a:lnTo>
                      <a:lnTo>
                        <a:pt x="442" y="68"/>
                      </a:lnTo>
                      <a:lnTo>
                        <a:pt x="438" y="72"/>
                      </a:lnTo>
                      <a:lnTo>
                        <a:pt x="434" y="80"/>
                      </a:lnTo>
                      <a:lnTo>
                        <a:pt x="434" y="88"/>
                      </a:lnTo>
                      <a:lnTo>
                        <a:pt x="434" y="94"/>
                      </a:lnTo>
                      <a:lnTo>
                        <a:pt x="438" y="102"/>
                      </a:lnTo>
                      <a:lnTo>
                        <a:pt x="440" y="108"/>
                      </a:lnTo>
                      <a:lnTo>
                        <a:pt x="446" y="114"/>
                      </a:lnTo>
                      <a:lnTo>
                        <a:pt x="454" y="120"/>
                      </a:lnTo>
                      <a:lnTo>
                        <a:pt x="462" y="126"/>
                      </a:lnTo>
                      <a:lnTo>
                        <a:pt x="468" y="128"/>
                      </a:lnTo>
                      <a:lnTo>
                        <a:pt x="478" y="130"/>
                      </a:lnTo>
                      <a:lnTo>
                        <a:pt x="468" y="136"/>
                      </a:lnTo>
                      <a:lnTo>
                        <a:pt x="460" y="136"/>
                      </a:lnTo>
                      <a:lnTo>
                        <a:pt x="450" y="134"/>
                      </a:lnTo>
                      <a:lnTo>
                        <a:pt x="440" y="132"/>
                      </a:lnTo>
                      <a:lnTo>
                        <a:pt x="420" y="122"/>
                      </a:lnTo>
                      <a:lnTo>
                        <a:pt x="410" y="118"/>
                      </a:lnTo>
                      <a:lnTo>
                        <a:pt x="400" y="116"/>
                      </a:lnTo>
                      <a:lnTo>
                        <a:pt x="366" y="116"/>
                      </a:lnTo>
                      <a:lnTo>
                        <a:pt x="368" y="120"/>
                      </a:lnTo>
                      <a:lnTo>
                        <a:pt x="370" y="130"/>
                      </a:lnTo>
                      <a:lnTo>
                        <a:pt x="370" y="134"/>
                      </a:lnTo>
                      <a:lnTo>
                        <a:pt x="368" y="134"/>
                      </a:lnTo>
                      <a:lnTo>
                        <a:pt x="362" y="132"/>
                      </a:lnTo>
                      <a:lnTo>
                        <a:pt x="356" y="124"/>
                      </a:lnTo>
                      <a:lnTo>
                        <a:pt x="350" y="122"/>
                      </a:lnTo>
                      <a:lnTo>
                        <a:pt x="346" y="122"/>
                      </a:lnTo>
                      <a:lnTo>
                        <a:pt x="340" y="124"/>
                      </a:lnTo>
                      <a:lnTo>
                        <a:pt x="334" y="128"/>
                      </a:lnTo>
                      <a:lnTo>
                        <a:pt x="322" y="136"/>
                      </a:lnTo>
                      <a:lnTo>
                        <a:pt x="314" y="136"/>
                      </a:lnTo>
                      <a:lnTo>
                        <a:pt x="306" y="138"/>
                      </a:lnTo>
                      <a:lnTo>
                        <a:pt x="302" y="136"/>
                      </a:lnTo>
                      <a:lnTo>
                        <a:pt x="302" y="134"/>
                      </a:lnTo>
                      <a:lnTo>
                        <a:pt x="298" y="132"/>
                      </a:lnTo>
                      <a:lnTo>
                        <a:pt x="290" y="130"/>
                      </a:lnTo>
                      <a:lnTo>
                        <a:pt x="280" y="132"/>
                      </a:lnTo>
                      <a:lnTo>
                        <a:pt x="270" y="134"/>
                      </a:lnTo>
                      <a:lnTo>
                        <a:pt x="260" y="136"/>
                      </a:lnTo>
                      <a:lnTo>
                        <a:pt x="250" y="142"/>
                      </a:lnTo>
                      <a:lnTo>
                        <a:pt x="236" y="152"/>
                      </a:lnTo>
                      <a:lnTo>
                        <a:pt x="222" y="164"/>
                      </a:lnTo>
                      <a:lnTo>
                        <a:pt x="218" y="158"/>
                      </a:lnTo>
                      <a:lnTo>
                        <a:pt x="216" y="152"/>
                      </a:lnTo>
                      <a:lnTo>
                        <a:pt x="214" y="144"/>
                      </a:lnTo>
                      <a:lnTo>
                        <a:pt x="214" y="136"/>
                      </a:lnTo>
                      <a:lnTo>
                        <a:pt x="192" y="136"/>
                      </a:lnTo>
                      <a:lnTo>
                        <a:pt x="192" y="144"/>
                      </a:lnTo>
                      <a:lnTo>
                        <a:pt x="194" y="150"/>
                      </a:lnTo>
                      <a:lnTo>
                        <a:pt x="196" y="158"/>
                      </a:lnTo>
                      <a:lnTo>
                        <a:pt x="198" y="166"/>
                      </a:lnTo>
                      <a:lnTo>
                        <a:pt x="190" y="166"/>
                      </a:lnTo>
                      <a:lnTo>
                        <a:pt x="180" y="168"/>
                      </a:lnTo>
                      <a:lnTo>
                        <a:pt x="172" y="172"/>
                      </a:lnTo>
                      <a:lnTo>
                        <a:pt x="166" y="176"/>
                      </a:lnTo>
                      <a:lnTo>
                        <a:pt x="158" y="186"/>
                      </a:lnTo>
                      <a:lnTo>
                        <a:pt x="148" y="196"/>
                      </a:lnTo>
                      <a:lnTo>
                        <a:pt x="132" y="190"/>
                      </a:lnTo>
                      <a:lnTo>
                        <a:pt x="118" y="190"/>
                      </a:lnTo>
                      <a:lnTo>
                        <a:pt x="126" y="198"/>
                      </a:lnTo>
                      <a:lnTo>
                        <a:pt x="130" y="206"/>
                      </a:lnTo>
                      <a:lnTo>
                        <a:pt x="132" y="210"/>
                      </a:lnTo>
                      <a:lnTo>
                        <a:pt x="118" y="210"/>
                      </a:lnTo>
                      <a:lnTo>
                        <a:pt x="110" y="208"/>
                      </a:lnTo>
                      <a:lnTo>
                        <a:pt x="102" y="202"/>
                      </a:lnTo>
                      <a:lnTo>
                        <a:pt x="94" y="196"/>
                      </a:lnTo>
                      <a:lnTo>
                        <a:pt x="84" y="180"/>
                      </a:lnTo>
                      <a:lnTo>
                        <a:pt x="76" y="166"/>
                      </a:lnTo>
                      <a:lnTo>
                        <a:pt x="84" y="166"/>
                      </a:lnTo>
                      <a:lnTo>
                        <a:pt x="96" y="170"/>
                      </a:lnTo>
                      <a:lnTo>
                        <a:pt x="110" y="172"/>
                      </a:lnTo>
                      <a:lnTo>
                        <a:pt x="124" y="174"/>
                      </a:lnTo>
                      <a:lnTo>
                        <a:pt x="134" y="172"/>
                      </a:lnTo>
                      <a:lnTo>
                        <a:pt x="142" y="170"/>
                      </a:lnTo>
                      <a:lnTo>
                        <a:pt x="158" y="164"/>
                      </a:lnTo>
                      <a:lnTo>
                        <a:pt x="156" y="158"/>
                      </a:lnTo>
                      <a:lnTo>
                        <a:pt x="150" y="152"/>
                      </a:lnTo>
                      <a:lnTo>
                        <a:pt x="144" y="146"/>
                      </a:lnTo>
                      <a:lnTo>
                        <a:pt x="138" y="142"/>
                      </a:lnTo>
                      <a:lnTo>
                        <a:pt x="120" y="136"/>
                      </a:lnTo>
                      <a:lnTo>
                        <a:pt x="100" y="132"/>
                      </a:lnTo>
                      <a:lnTo>
                        <a:pt x="56" y="124"/>
                      </a:lnTo>
                      <a:lnTo>
                        <a:pt x="36" y="118"/>
                      </a:lnTo>
                      <a:lnTo>
                        <a:pt x="28" y="114"/>
                      </a:lnTo>
                      <a:lnTo>
                        <a:pt x="24" y="110"/>
                      </a:lnTo>
                      <a:lnTo>
                        <a:pt x="24" y="122"/>
                      </a:lnTo>
                      <a:lnTo>
                        <a:pt x="8" y="126"/>
                      </a:lnTo>
                      <a:lnTo>
                        <a:pt x="2" y="130"/>
                      </a:lnTo>
                      <a:lnTo>
                        <a:pt x="0" y="134"/>
                      </a:lnTo>
                      <a:lnTo>
                        <a:pt x="0" y="136"/>
                      </a:lnTo>
                      <a:lnTo>
                        <a:pt x="0" y="140"/>
                      </a:lnTo>
                      <a:lnTo>
                        <a:pt x="2" y="142"/>
                      </a:lnTo>
                      <a:lnTo>
                        <a:pt x="10" y="144"/>
                      </a:lnTo>
                      <a:lnTo>
                        <a:pt x="18" y="146"/>
                      </a:lnTo>
                      <a:lnTo>
                        <a:pt x="20" y="148"/>
                      </a:lnTo>
                      <a:lnTo>
                        <a:pt x="20" y="150"/>
                      </a:lnTo>
                      <a:lnTo>
                        <a:pt x="20" y="154"/>
                      </a:lnTo>
                      <a:lnTo>
                        <a:pt x="18" y="158"/>
                      </a:lnTo>
                      <a:lnTo>
                        <a:pt x="14" y="160"/>
                      </a:lnTo>
                      <a:lnTo>
                        <a:pt x="14" y="164"/>
                      </a:lnTo>
                      <a:lnTo>
                        <a:pt x="16" y="166"/>
                      </a:lnTo>
                      <a:lnTo>
                        <a:pt x="18" y="164"/>
                      </a:lnTo>
                      <a:lnTo>
                        <a:pt x="24" y="164"/>
                      </a:lnTo>
                      <a:lnTo>
                        <a:pt x="24" y="174"/>
                      </a:lnTo>
                      <a:lnTo>
                        <a:pt x="28" y="186"/>
                      </a:lnTo>
                      <a:lnTo>
                        <a:pt x="30" y="192"/>
                      </a:lnTo>
                      <a:lnTo>
                        <a:pt x="32" y="196"/>
                      </a:lnTo>
                      <a:lnTo>
                        <a:pt x="36" y="198"/>
                      </a:lnTo>
                      <a:lnTo>
                        <a:pt x="36" y="202"/>
                      </a:lnTo>
                      <a:lnTo>
                        <a:pt x="38" y="208"/>
                      </a:lnTo>
                      <a:lnTo>
                        <a:pt x="40" y="212"/>
                      </a:lnTo>
                      <a:lnTo>
                        <a:pt x="40" y="218"/>
                      </a:lnTo>
                      <a:lnTo>
                        <a:pt x="50" y="222"/>
                      </a:lnTo>
                      <a:lnTo>
                        <a:pt x="56" y="228"/>
                      </a:lnTo>
                      <a:lnTo>
                        <a:pt x="56" y="240"/>
                      </a:lnTo>
                      <a:lnTo>
                        <a:pt x="46" y="242"/>
                      </a:lnTo>
                      <a:lnTo>
                        <a:pt x="38" y="246"/>
                      </a:lnTo>
                      <a:lnTo>
                        <a:pt x="28" y="260"/>
                      </a:lnTo>
                      <a:lnTo>
                        <a:pt x="32" y="266"/>
                      </a:lnTo>
                      <a:lnTo>
                        <a:pt x="36" y="268"/>
                      </a:lnTo>
                      <a:lnTo>
                        <a:pt x="40" y="270"/>
                      </a:lnTo>
                      <a:lnTo>
                        <a:pt x="34" y="276"/>
                      </a:lnTo>
                      <a:lnTo>
                        <a:pt x="26" y="282"/>
                      </a:lnTo>
                      <a:lnTo>
                        <a:pt x="20" y="284"/>
                      </a:lnTo>
                      <a:lnTo>
                        <a:pt x="20" y="294"/>
                      </a:lnTo>
                      <a:lnTo>
                        <a:pt x="18" y="296"/>
                      </a:lnTo>
                      <a:lnTo>
                        <a:pt x="14" y="296"/>
                      </a:lnTo>
                      <a:lnTo>
                        <a:pt x="16" y="300"/>
                      </a:lnTo>
                      <a:lnTo>
                        <a:pt x="24" y="314"/>
                      </a:lnTo>
                      <a:lnTo>
                        <a:pt x="26" y="320"/>
                      </a:lnTo>
                      <a:lnTo>
                        <a:pt x="28" y="330"/>
                      </a:lnTo>
                      <a:lnTo>
                        <a:pt x="30" y="338"/>
                      </a:lnTo>
                      <a:lnTo>
                        <a:pt x="30" y="340"/>
                      </a:lnTo>
                      <a:lnTo>
                        <a:pt x="32" y="340"/>
                      </a:lnTo>
                      <a:lnTo>
                        <a:pt x="34" y="340"/>
                      </a:lnTo>
                      <a:lnTo>
                        <a:pt x="42" y="338"/>
                      </a:lnTo>
                      <a:lnTo>
                        <a:pt x="50" y="334"/>
                      </a:lnTo>
                      <a:lnTo>
                        <a:pt x="58" y="338"/>
                      </a:lnTo>
                      <a:lnTo>
                        <a:pt x="68" y="338"/>
                      </a:lnTo>
                      <a:lnTo>
                        <a:pt x="80" y="338"/>
                      </a:lnTo>
                      <a:lnTo>
                        <a:pt x="88" y="350"/>
                      </a:lnTo>
                      <a:lnTo>
                        <a:pt x="88" y="358"/>
                      </a:lnTo>
                      <a:lnTo>
                        <a:pt x="94" y="362"/>
                      </a:lnTo>
                      <a:lnTo>
                        <a:pt x="100" y="372"/>
                      </a:lnTo>
                      <a:lnTo>
                        <a:pt x="104" y="376"/>
                      </a:lnTo>
                      <a:lnTo>
                        <a:pt x="108" y="376"/>
                      </a:lnTo>
                      <a:lnTo>
                        <a:pt x="112" y="378"/>
                      </a:lnTo>
                      <a:lnTo>
                        <a:pt x="112" y="376"/>
                      </a:lnTo>
                      <a:lnTo>
                        <a:pt x="114" y="384"/>
                      </a:lnTo>
                      <a:lnTo>
                        <a:pt x="110" y="386"/>
                      </a:lnTo>
                      <a:lnTo>
                        <a:pt x="96" y="390"/>
                      </a:lnTo>
                      <a:lnTo>
                        <a:pt x="104" y="406"/>
                      </a:lnTo>
                      <a:lnTo>
                        <a:pt x="112" y="406"/>
                      </a:lnTo>
                      <a:lnTo>
                        <a:pt x="132" y="400"/>
                      </a:lnTo>
                      <a:lnTo>
                        <a:pt x="142" y="408"/>
                      </a:lnTo>
                      <a:lnTo>
                        <a:pt x="142" y="414"/>
                      </a:lnTo>
                      <a:lnTo>
                        <a:pt x="144" y="422"/>
                      </a:lnTo>
                      <a:lnTo>
                        <a:pt x="160" y="424"/>
                      </a:lnTo>
                      <a:lnTo>
                        <a:pt x="164" y="436"/>
                      </a:lnTo>
                      <a:lnTo>
                        <a:pt x="174" y="436"/>
                      </a:lnTo>
                      <a:lnTo>
                        <a:pt x="178" y="440"/>
                      </a:lnTo>
                      <a:lnTo>
                        <a:pt x="192" y="436"/>
                      </a:lnTo>
                      <a:lnTo>
                        <a:pt x="198" y="444"/>
                      </a:lnTo>
                      <a:lnTo>
                        <a:pt x="210" y="448"/>
                      </a:lnTo>
                      <a:lnTo>
                        <a:pt x="214" y="448"/>
                      </a:lnTo>
                      <a:lnTo>
                        <a:pt x="222" y="450"/>
                      </a:lnTo>
                      <a:lnTo>
                        <a:pt x="228" y="452"/>
                      </a:lnTo>
                      <a:lnTo>
                        <a:pt x="234" y="454"/>
                      </a:lnTo>
                      <a:lnTo>
                        <a:pt x="236" y="456"/>
                      </a:lnTo>
                      <a:lnTo>
                        <a:pt x="236" y="458"/>
                      </a:lnTo>
                      <a:lnTo>
                        <a:pt x="234" y="460"/>
                      </a:lnTo>
                      <a:lnTo>
                        <a:pt x="230" y="464"/>
                      </a:lnTo>
                      <a:lnTo>
                        <a:pt x="234" y="472"/>
                      </a:lnTo>
                      <a:lnTo>
                        <a:pt x="236" y="480"/>
                      </a:lnTo>
                      <a:lnTo>
                        <a:pt x="236" y="484"/>
                      </a:lnTo>
                      <a:lnTo>
                        <a:pt x="220" y="484"/>
                      </a:lnTo>
                      <a:lnTo>
                        <a:pt x="212" y="492"/>
                      </a:lnTo>
                      <a:lnTo>
                        <a:pt x="212" y="500"/>
                      </a:lnTo>
                      <a:lnTo>
                        <a:pt x="216" y="500"/>
                      </a:lnTo>
                      <a:lnTo>
                        <a:pt x="224" y="500"/>
                      </a:lnTo>
                      <a:lnTo>
                        <a:pt x="206" y="510"/>
                      </a:lnTo>
                      <a:lnTo>
                        <a:pt x="214" y="518"/>
                      </a:lnTo>
                      <a:lnTo>
                        <a:pt x="206" y="520"/>
                      </a:lnTo>
                      <a:lnTo>
                        <a:pt x="206" y="532"/>
                      </a:lnTo>
                      <a:lnTo>
                        <a:pt x="192" y="534"/>
                      </a:lnTo>
                      <a:lnTo>
                        <a:pt x="198" y="536"/>
                      </a:lnTo>
                      <a:lnTo>
                        <a:pt x="202" y="540"/>
                      </a:lnTo>
                      <a:lnTo>
                        <a:pt x="208" y="544"/>
                      </a:lnTo>
                      <a:lnTo>
                        <a:pt x="216" y="548"/>
                      </a:lnTo>
                      <a:lnTo>
                        <a:pt x="242" y="562"/>
                      </a:lnTo>
                      <a:lnTo>
                        <a:pt x="250" y="564"/>
                      </a:lnTo>
                      <a:lnTo>
                        <a:pt x="260" y="564"/>
                      </a:lnTo>
                      <a:lnTo>
                        <a:pt x="272" y="568"/>
                      </a:lnTo>
                      <a:lnTo>
                        <a:pt x="284" y="570"/>
                      </a:lnTo>
                      <a:lnTo>
                        <a:pt x="294" y="572"/>
                      </a:lnTo>
                      <a:lnTo>
                        <a:pt x="304" y="578"/>
                      </a:lnTo>
                      <a:lnTo>
                        <a:pt x="318" y="578"/>
                      </a:lnTo>
                      <a:lnTo>
                        <a:pt x="334" y="584"/>
                      </a:lnTo>
                      <a:lnTo>
                        <a:pt x="340" y="592"/>
                      </a:lnTo>
                      <a:lnTo>
                        <a:pt x="350" y="594"/>
                      </a:lnTo>
                      <a:lnTo>
                        <a:pt x="354" y="598"/>
                      </a:lnTo>
                      <a:lnTo>
                        <a:pt x="356" y="600"/>
                      </a:lnTo>
                      <a:lnTo>
                        <a:pt x="358" y="602"/>
                      </a:lnTo>
                      <a:lnTo>
                        <a:pt x="362" y="604"/>
                      </a:lnTo>
                      <a:lnTo>
                        <a:pt x="364" y="606"/>
                      </a:lnTo>
                      <a:lnTo>
                        <a:pt x="370" y="606"/>
                      </a:lnTo>
                      <a:lnTo>
                        <a:pt x="376" y="600"/>
                      </a:lnTo>
                      <a:lnTo>
                        <a:pt x="380" y="596"/>
                      </a:lnTo>
                      <a:lnTo>
                        <a:pt x="372" y="582"/>
                      </a:lnTo>
                      <a:lnTo>
                        <a:pt x="362" y="568"/>
                      </a:lnTo>
                      <a:lnTo>
                        <a:pt x="352" y="558"/>
                      </a:lnTo>
                      <a:lnTo>
                        <a:pt x="350" y="556"/>
                      </a:lnTo>
                      <a:lnTo>
                        <a:pt x="342" y="544"/>
                      </a:lnTo>
                      <a:lnTo>
                        <a:pt x="344" y="542"/>
                      </a:lnTo>
                      <a:lnTo>
                        <a:pt x="348" y="530"/>
                      </a:lnTo>
                      <a:lnTo>
                        <a:pt x="350" y="526"/>
                      </a:lnTo>
                      <a:lnTo>
                        <a:pt x="354" y="526"/>
                      </a:lnTo>
                      <a:lnTo>
                        <a:pt x="358" y="524"/>
                      </a:lnTo>
                      <a:lnTo>
                        <a:pt x="366" y="518"/>
                      </a:lnTo>
                      <a:lnTo>
                        <a:pt x="374" y="512"/>
                      </a:lnTo>
                      <a:lnTo>
                        <a:pt x="370" y="506"/>
                      </a:lnTo>
                      <a:lnTo>
                        <a:pt x="366" y="498"/>
                      </a:lnTo>
                      <a:lnTo>
                        <a:pt x="358" y="486"/>
                      </a:lnTo>
                      <a:lnTo>
                        <a:pt x="342" y="486"/>
                      </a:lnTo>
                      <a:lnTo>
                        <a:pt x="342" y="476"/>
                      </a:lnTo>
                      <a:lnTo>
                        <a:pt x="336" y="478"/>
                      </a:lnTo>
                      <a:lnTo>
                        <a:pt x="332" y="478"/>
                      </a:lnTo>
                      <a:lnTo>
                        <a:pt x="332" y="476"/>
                      </a:lnTo>
                      <a:lnTo>
                        <a:pt x="332" y="474"/>
                      </a:lnTo>
                      <a:lnTo>
                        <a:pt x="332" y="464"/>
                      </a:lnTo>
                      <a:lnTo>
                        <a:pt x="332" y="462"/>
                      </a:lnTo>
                      <a:lnTo>
                        <a:pt x="332" y="446"/>
                      </a:lnTo>
                      <a:lnTo>
                        <a:pt x="342" y="436"/>
                      </a:lnTo>
                      <a:lnTo>
                        <a:pt x="350" y="448"/>
                      </a:lnTo>
                      <a:lnTo>
                        <a:pt x="358" y="444"/>
                      </a:lnTo>
                      <a:lnTo>
                        <a:pt x="356" y="432"/>
                      </a:lnTo>
                      <a:lnTo>
                        <a:pt x="380" y="412"/>
                      </a:lnTo>
                      <a:lnTo>
                        <a:pt x="402" y="416"/>
                      </a:lnTo>
                      <a:lnTo>
                        <a:pt x="418" y="422"/>
                      </a:lnTo>
                      <a:lnTo>
                        <a:pt x="434" y="434"/>
                      </a:lnTo>
                      <a:lnTo>
                        <a:pt x="442" y="432"/>
                      </a:lnTo>
                      <a:lnTo>
                        <a:pt x="454" y="436"/>
                      </a:lnTo>
                      <a:lnTo>
                        <a:pt x="460" y="428"/>
                      </a:lnTo>
                      <a:lnTo>
                        <a:pt x="492" y="428"/>
                      </a:lnTo>
                      <a:lnTo>
                        <a:pt x="502" y="436"/>
                      </a:lnTo>
                      <a:lnTo>
                        <a:pt x="534" y="434"/>
                      </a:lnTo>
                      <a:lnTo>
                        <a:pt x="536" y="420"/>
                      </a:lnTo>
                      <a:lnTo>
                        <a:pt x="512" y="412"/>
                      </a:lnTo>
                      <a:lnTo>
                        <a:pt x="516" y="406"/>
                      </a:lnTo>
                      <a:lnTo>
                        <a:pt x="518" y="394"/>
                      </a:lnTo>
                      <a:lnTo>
                        <a:pt x="532" y="392"/>
                      </a:lnTo>
                      <a:lnTo>
                        <a:pt x="520" y="386"/>
                      </a:lnTo>
                      <a:lnTo>
                        <a:pt x="514" y="376"/>
                      </a:lnTo>
                      <a:lnTo>
                        <a:pt x="534" y="376"/>
                      </a:lnTo>
                      <a:lnTo>
                        <a:pt x="602" y="360"/>
                      </a:lnTo>
                      <a:lnTo>
                        <a:pt x="612" y="350"/>
                      </a:lnTo>
                      <a:lnTo>
                        <a:pt x="640" y="354"/>
                      </a:lnTo>
                      <a:lnTo>
                        <a:pt x="652" y="372"/>
                      </a:lnTo>
                      <a:lnTo>
                        <a:pt x="684" y="376"/>
                      </a:lnTo>
                      <a:lnTo>
                        <a:pt x="684" y="382"/>
                      </a:lnTo>
                      <a:lnTo>
                        <a:pt x="702" y="382"/>
                      </a:lnTo>
                      <a:lnTo>
                        <a:pt x="720" y="368"/>
                      </a:lnTo>
                      <a:lnTo>
                        <a:pt x="728" y="368"/>
                      </a:lnTo>
                      <a:lnTo>
                        <a:pt x="728" y="378"/>
                      </a:lnTo>
                      <a:lnTo>
                        <a:pt x="744" y="384"/>
                      </a:lnTo>
                      <a:lnTo>
                        <a:pt x="796" y="432"/>
                      </a:lnTo>
                      <a:lnTo>
                        <a:pt x="804" y="434"/>
                      </a:lnTo>
                      <a:lnTo>
                        <a:pt x="804" y="424"/>
                      </a:lnTo>
                      <a:lnTo>
                        <a:pt x="816" y="426"/>
                      </a:lnTo>
                      <a:lnTo>
                        <a:pt x="818" y="434"/>
                      </a:lnTo>
                      <a:lnTo>
                        <a:pt x="836" y="436"/>
                      </a:lnTo>
                      <a:lnTo>
                        <a:pt x="842" y="428"/>
                      </a:lnTo>
                      <a:lnTo>
                        <a:pt x="866" y="446"/>
                      </a:lnTo>
                      <a:lnTo>
                        <a:pt x="884" y="454"/>
                      </a:lnTo>
                      <a:lnTo>
                        <a:pt x="902" y="45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8" name="Freeform 238">
                  <a:extLst>
                    <a:ext uri="{FF2B5EF4-FFF2-40B4-BE49-F238E27FC236}">
                      <a16:creationId xmlns:a16="http://schemas.microsoft.com/office/drawing/2014/main" id="{80EE1C40-6667-4DDE-91FA-5C5695DB47B8}"/>
                    </a:ext>
                  </a:extLst>
                </p:cNvPr>
                <p:cNvSpPr>
                  <a:spLocks/>
                </p:cNvSpPr>
                <p:nvPr/>
              </p:nvSpPr>
              <p:spPr bwMode="ltGray">
                <a:xfrm>
                  <a:off x="3698" y="1390"/>
                  <a:ext cx="112" cy="68"/>
                </a:xfrm>
                <a:custGeom>
                  <a:avLst/>
                  <a:gdLst/>
                  <a:ahLst/>
                  <a:cxnLst>
                    <a:cxn ang="0">
                      <a:pos x="0" y="26"/>
                    </a:cxn>
                    <a:cxn ang="0">
                      <a:pos x="14" y="26"/>
                    </a:cxn>
                    <a:cxn ang="0">
                      <a:pos x="16" y="16"/>
                    </a:cxn>
                    <a:cxn ang="0">
                      <a:pos x="22" y="14"/>
                    </a:cxn>
                    <a:cxn ang="0">
                      <a:pos x="22" y="4"/>
                    </a:cxn>
                    <a:cxn ang="0">
                      <a:pos x="32" y="6"/>
                    </a:cxn>
                    <a:cxn ang="0">
                      <a:pos x="36" y="0"/>
                    </a:cxn>
                    <a:cxn ang="0">
                      <a:pos x="44" y="6"/>
                    </a:cxn>
                    <a:cxn ang="0">
                      <a:pos x="44" y="10"/>
                    </a:cxn>
                    <a:cxn ang="0">
                      <a:pos x="36" y="14"/>
                    </a:cxn>
                    <a:cxn ang="0">
                      <a:pos x="32" y="16"/>
                    </a:cxn>
                    <a:cxn ang="0">
                      <a:pos x="40" y="16"/>
                    </a:cxn>
                    <a:cxn ang="0">
                      <a:pos x="46" y="18"/>
                    </a:cxn>
                    <a:cxn ang="0">
                      <a:pos x="44" y="28"/>
                    </a:cxn>
                    <a:cxn ang="0">
                      <a:pos x="58" y="28"/>
                    </a:cxn>
                    <a:cxn ang="0">
                      <a:pos x="64" y="30"/>
                    </a:cxn>
                    <a:cxn ang="0">
                      <a:pos x="78" y="30"/>
                    </a:cxn>
                    <a:cxn ang="0">
                      <a:pos x="84" y="26"/>
                    </a:cxn>
                    <a:cxn ang="0">
                      <a:pos x="84" y="30"/>
                    </a:cxn>
                    <a:cxn ang="0">
                      <a:pos x="88" y="32"/>
                    </a:cxn>
                    <a:cxn ang="0">
                      <a:pos x="98" y="38"/>
                    </a:cxn>
                    <a:cxn ang="0">
                      <a:pos x="102" y="44"/>
                    </a:cxn>
                    <a:cxn ang="0">
                      <a:pos x="108" y="48"/>
                    </a:cxn>
                    <a:cxn ang="0">
                      <a:pos x="112" y="58"/>
                    </a:cxn>
                    <a:cxn ang="0">
                      <a:pos x="106" y="60"/>
                    </a:cxn>
                    <a:cxn ang="0">
                      <a:pos x="98" y="62"/>
                    </a:cxn>
                    <a:cxn ang="0">
                      <a:pos x="90" y="64"/>
                    </a:cxn>
                    <a:cxn ang="0">
                      <a:pos x="82" y="66"/>
                    </a:cxn>
                    <a:cxn ang="0">
                      <a:pos x="76" y="68"/>
                    </a:cxn>
                    <a:cxn ang="0">
                      <a:pos x="74" y="68"/>
                    </a:cxn>
                    <a:cxn ang="0">
                      <a:pos x="70" y="68"/>
                    </a:cxn>
                    <a:cxn ang="0">
                      <a:pos x="66" y="64"/>
                    </a:cxn>
                    <a:cxn ang="0">
                      <a:pos x="60" y="58"/>
                    </a:cxn>
                    <a:cxn ang="0">
                      <a:pos x="58" y="50"/>
                    </a:cxn>
                    <a:cxn ang="0">
                      <a:pos x="54" y="40"/>
                    </a:cxn>
                    <a:cxn ang="0">
                      <a:pos x="48" y="40"/>
                    </a:cxn>
                    <a:cxn ang="0">
                      <a:pos x="44" y="46"/>
                    </a:cxn>
                    <a:cxn ang="0">
                      <a:pos x="40" y="50"/>
                    </a:cxn>
                    <a:cxn ang="0">
                      <a:pos x="34" y="56"/>
                    </a:cxn>
                    <a:cxn ang="0">
                      <a:pos x="30" y="60"/>
                    </a:cxn>
                    <a:cxn ang="0">
                      <a:pos x="20" y="66"/>
                    </a:cxn>
                    <a:cxn ang="0">
                      <a:pos x="12" y="66"/>
                    </a:cxn>
                    <a:cxn ang="0">
                      <a:pos x="16" y="56"/>
                    </a:cxn>
                    <a:cxn ang="0">
                      <a:pos x="16" y="46"/>
                    </a:cxn>
                    <a:cxn ang="0">
                      <a:pos x="12" y="42"/>
                    </a:cxn>
                    <a:cxn ang="0">
                      <a:pos x="6" y="38"/>
                    </a:cxn>
                    <a:cxn ang="0">
                      <a:pos x="0" y="32"/>
                    </a:cxn>
                    <a:cxn ang="0">
                      <a:pos x="0" y="26"/>
                    </a:cxn>
                  </a:cxnLst>
                  <a:rect l="0" t="0" r="r" b="b"/>
                  <a:pathLst>
                    <a:path w="112" h="68">
                      <a:moveTo>
                        <a:pt x="0" y="26"/>
                      </a:moveTo>
                      <a:lnTo>
                        <a:pt x="14" y="26"/>
                      </a:lnTo>
                      <a:lnTo>
                        <a:pt x="16" y="16"/>
                      </a:lnTo>
                      <a:lnTo>
                        <a:pt x="22" y="14"/>
                      </a:lnTo>
                      <a:lnTo>
                        <a:pt x="22" y="4"/>
                      </a:lnTo>
                      <a:lnTo>
                        <a:pt x="32" y="6"/>
                      </a:lnTo>
                      <a:lnTo>
                        <a:pt x="36" y="0"/>
                      </a:lnTo>
                      <a:lnTo>
                        <a:pt x="44" y="6"/>
                      </a:lnTo>
                      <a:lnTo>
                        <a:pt x="44" y="10"/>
                      </a:lnTo>
                      <a:lnTo>
                        <a:pt x="36" y="14"/>
                      </a:lnTo>
                      <a:lnTo>
                        <a:pt x="32" y="16"/>
                      </a:lnTo>
                      <a:lnTo>
                        <a:pt x="40" y="16"/>
                      </a:lnTo>
                      <a:lnTo>
                        <a:pt x="46" y="18"/>
                      </a:lnTo>
                      <a:lnTo>
                        <a:pt x="44" y="28"/>
                      </a:lnTo>
                      <a:lnTo>
                        <a:pt x="58" y="28"/>
                      </a:lnTo>
                      <a:lnTo>
                        <a:pt x="64" y="30"/>
                      </a:lnTo>
                      <a:lnTo>
                        <a:pt x="78" y="30"/>
                      </a:lnTo>
                      <a:lnTo>
                        <a:pt x="84" y="26"/>
                      </a:lnTo>
                      <a:lnTo>
                        <a:pt x="84" y="30"/>
                      </a:lnTo>
                      <a:lnTo>
                        <a:pt x="88" y="32"/>
                      </a:lnTo>
                      <a:lnTo>
                        <a:pt x="98" y="38"/>
                      </a:lnTo>
                      <a:lnTo>
                        <a:pt x="102" y="44"/>
                      </a:lnTo>
                      <a:lnTo>
                        <a:pt x="108" y="48"/>
                      </a:lnTo>
                      <a:lnTo>
                        <a:pt x="112" y="58"/>
                      </a:lnTo>
                      <a:lnTo>
                        <a:pt x="106" y="60"/>
                      </a:lnTo>
                      <a:lnTo>
                        <a:pt x="98" y="62"/>
                      </a:lnTo>
                      <a:lnTo>
                        <a:pt x="90" y="64"/>
                      </a:lnTo>
                      <a:lnTo>
                        <a:pt x="82" y="66"/>
                      </a:lnTo>
                      <a:lnTo>
                        <a:pt x="76" y="68"/>
                      </a:lnTo>
                      <a:lnTo>
                        <a:pt x="74" y="68"/>
                      </a:lnTo>
                      <a:lnTo>
                        <a:pt x="70" y="68"/>
                      </a:lnTo>
                      <a:lnTo>
                        <a:pt x="66" y="64"/>
                      </a:lnTo>
                      <a:lnTo>
                        <a:pt x="60" y="58"/>
                      </a:lnTo>
                      <a:lnTo>
                        <a:pt x="58" y="50"/>
                      </a:lnTo>
                      <a:lnTo>
                        <a:pt x="54" y="40"/>
                      </a:lnTo>
                      <a:lnTo>
                        <a:pt x="48" y="40"/>
                      </a:lnTo>
                      <a:lnTo>
                        <a:pt x="44" y="46"/>
                      </a:lnTo>
                      <a:lnTo>
                        <a:pt x="40" y="50"/>
                      </a:lnTo>
                      <a:lnTo>
                        <a:pt x="34" y="56"/>
                      </a:lnTo>
                      <a:lnTo>
                        <a:pt x="30" y="60"/>
                      </a:lnTo>
                      <a:lnTo>
                        <a:pt x="20" y="66"/>
                      </a:lnTo>
                      <a:lnTo>
                        <a:pt x="12" y="66"/>
                      </a:lnTo>
                      <a:lnTo>
                        <a:pt x="16" y="56"/>
                      </a:lnTo>
                      <a:lnTo>
                        <a:pt x="16" y="46"/>
                      </a:lnTo>
                      <a:lnTo>
                        <a:pt x="12" y="42"/>
                      </a:lnTo>
                      <a:lnTo>
                        <a:pt x="6" y="38"/>
                      </a:lnTo>
                      <a:lnTo>
                        <a:pt x="0" y="32"/>
                      </a:lnTo>
                      <a:lnTo>
                        <a:pt x="0"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09" name="Freeform 239">
                  <a:extLst>
                    <a:ext uri="{FF2B5EF4-FFF2-40B4-BE49-F238E27FC236}">
                      <a16:creationId xmlns:a16="http://schemas.microsoft.com/office/drawing/2014/main" id="{D3F0B874-E7D8-4C23-A7C1-73C821C798CA}"/>
                    </a:ext>
                  </a:extLst>
                </p:cNvPr>
                <p:cNvSpPr>
                  <a:spLocks/>
                </p:cNvSpPr>
                <p:nvPr/>
              </p:nvSpPr>
              <p:spPr bwMode="ltGray">
                <a:xfrm>
                  <a:off x="3262" y="1338"/>
                  <a:ext cx="110" cy="46"/>
                </a:xfrm>
                <a:custGeom>
                  <a:avLst/>
                  <a:gdLst/>
                  <a:ahLst/>
                  <a:cxnLst>
                    <a:cxn ang="0">
                      <a:pos x="36" y="36"/>
                    </a:cxn>
                    <a:cxn ang="0">
                      <a:pos x="44" y="34"/>
                    </a:cxn>
                    <a:cxn ang="0">
                      <a:pos x="50" y="34"/>
                    </a:cxn>
                    <a:cxn ang="0">
                      <a:pos x="60" y="36"/>
                    </a:cxn>
                    <a:cxn ang="0">
                      <a:pos x="64" y="40"/>
                    </a:cxn>
                    <a:cxn ang="0">
                      <a:pos x="66" y="42"/>
                    </a:cxn>
                    <a:cxn ang="0">
                      <a:pos x="66" y="44"/>
                    </a:cxn>
                    <a:cxn ang="0">
                      <a:pos x="78" y="44"/>
                    </a:cxn>
                    <a:cxn ang="0">
                      <a:pos x="86" y="44"/>
                    </a:cxn>
                    <a:cxn ang="0">
                      <a:pos x="88" y="38"/>
                    </a:cxn>
                    <a:cxn ang="0">
                      <a:pos x="96" y="42"/>
                    </a:cxn>
                    <a:cxn ang="0">
                      <a:pos x="100" y="46"/>
                    </a:cxn>
                    <a:cxn ang="0">
                      <a:pos x="110" y="46"/>
                    </a:cxn>
                    <a:cxn ang="0">
                      <a:pos x="106" y="40"/>
                    </a:cxn>
                    <a:cxn ang="0">
                      <a:pos x="104" y="36"/>
                    </a:cxn>
                    <a:cxn ang="0">
                      <a:pos x="108" y="32"/>
                    </a:cxn>
                    <a:cxn ang="0">
                      <a:pos x="98" y="30"/>
                    </a:cxn>
                    <a:cxn ang="0">
                      <a:pos x="92" y="22"/>
                    </a:cxn>
                    <a:cxn ang="0">
                      <a:pos x="76" y="16"/>
                    </a:cxn>
                    <a:cxn ang="0">
                      <a:pos x="62" y="16"/>
                    </a:cxn>
                    <a:cxn ang="0">
                      <a:pos x="52" y="10"/>
                    </a:cxn>
                    <a:cxn ang="0">
                      <a:pos x="40" y="8"/>
                    </a:cxn>
                    <a:cxn ang="0">
                      <a:pos x="30" y="6"/>
                    </a:cxn>
                    <a:cxn ang="0">
                      <a:pos x="18" y="2"/>
                    </a:cxn>
                    <a:cxn ang="0">
                      <a:pos x="0" y="0"/>
                    </a:cxn>
                    <a:cxn ang="0">
                      <a:pos x="6" y="4"/>
                    </a:cxn>
                    <a:cxn ang="0">
                      <a:pos x="12" y="8"/>
                    </a:cxn>
                    <a:cxn ang="0">
                      <a:pos x="20" y="12"/>
                    </a:cxn>
                    <a:cxn ang="0">
                      <a:pos x="24" y="14"/>
                    </a:cxn>
                    <a:cxn ang="0">
                      <a:pos x="30" y="16"/>
                    </a:cxn>
                    <a:cxn ang="0">
                      <a:pos x="32" y="20"/>
                    </a:cxn>
                    <a:cxn ang="0">
                      <a:pos x="34" y="24"/>
                    </a:cxn>
                    <a:cxn ang="0">
                      <a:pos x="34" y="26"/>
                    </a:cxn>
                    <a:cxn ang="0">
                      <a:pos x="36" y="30"/>
                    </a:cxn>
                    <a:cxn ang="0">
                      <a:pos x="36" y="32"/>
                    </a:cxn>
                    <a:cxn ang="0">
                      <a:pos x="36" y="36"/>
                    </a:cxn>
                  </a:cxnLst>
                  <a:rect l="0" t="0" r="r" b="b"/>
                  <a:pathLst>
                    <a:path w="110" h="46">
                      <a:moveTo>
                        <a:pt x="36" y="36"/>
                      </a:moveTo>
                      <a:lnTo>
                        <a:pt x="44" y="34"/>
                      </a:lnTo>
                      <a:lnTo>
                        <a:pt x="50" y="34"/>
                      </a:lnTo>
                      <a:lnTo>
                        <a:pt x="60" y="36"/>
                      </a:lnTo>
                      <a:lnTo>
                        <a:pt x="64" y="40"/>
                      </a:lnTo>
                      <a:lnTo>
                        <a:pt x="66" y="42"/>
                      </a:lnTo>
                      <a:lnTo>
                        <a:pt x="66" y="44"/>
                      </a:lnTo>
                      <a:lnTo>
                        <a:pt x="78" y="44"/>
                      </a:lnTo>
                      <a:lnTo>
                        <a:pt x="86" y="44"/>
                      </a:lnTo>
                      <a:lnTo>
                        <a:pt x="88" y="38"/>
                      </a:lnTo>
                      <a:lnTo>
                        <a:pt x="96" y="42"/>
                      </a:lnTo>
                      <a:lnTo>
                        <a:pt x="100" y="46"/>
                      </a:lnTo>
                      <a:lnTo>
                        <a:pt x="110" y="46"/>
                      </a:lnTo>
                      <a:lnTo>
                        <a:pt x="106" y="40"/>
                      </a:lnTo>
                      <a:lnTo>
                        <a:pt x="104" y="36"/>
                      </a:lnTo>
                      <a:lnTo>
                        <a:pt x="108" y="32"/>
                      </a:lnTo>
                      <a:lnTo>
                        <a:pt x="98" y="30"/>
                      </a:lnTo>
                      <a:lnTo>
                        <a:pt x="92" y="22"/>
                      </a:lnTo>
                      <a:lnTo>
                        <a:pt x="76" y="16"/>
                      </a:lnTo>
                      <a:lnTo>
                        <a:pt x="62" y="16"/>
                      </a:lnTo>
                      <a:lnTo>
                        <a:pt x="52" y="10"/>
                      </a:lnTo>
                      <a:lnTo>
                        <a:pt x="40" y="8"/>
                      </a:lnTo>
                      <a:lnTo>
                        <a:pt x="30" y="6"/>
                      </a:lnTo>
                      <a:lnTo>
                        <a:pt x="18" y="2"/>
                      </a:lnTo>
                      <a:lnTo>
                        <a:pt x="0" y="0"/>
                      </a:lnTo>
                      <a:lnTo>
                        <a:pt x="6" y="4"/>
                      </a:lnTo>
                      <a:lnTo>
                        <a:pt x="12" y="8"/>
                      </a:lnTo>
                      <a:lnTo>
                        <a:pt x="20" y="12"/>
                      </a:lnTo>
                      <a:lnTo>
                        <a:pt x="24" y="14"/>
                      </a:lnTo>
                      <a:lnTo>
                        <a:pt x="30" y="16"/>
                      </a:lnTo>
                      <a:lnTo>
                        <a:pt x="32" y="20"/>
                      </a:lnTo>
                      <a:lnTo>
                        <a:pt x="34" y="24"/>
                      </a:lnTo>
                      <a:lnTo>
                        <a:pt x="34" y="26"/>
                      </a:lnTo>
                      <a:lnTo>
                        <a:pt x="36" y="30"/>
                      </a:lnTo>
                      <a:lnTo>
                        <a:pt x="36" y="32"/>
                      </a:lnTo>
                      <a:lnTo>
                        <a:pt x="36" y="3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0" name="Freeform 240">
                  <a:extLst>
                    <a:ext uri="{FF2B5EF4-FFF2-40B4-BE49-F238E27FC236}">
                      <a16:creationId xmlns:a16="http://schemas.microsoft.com/office/drawing/2014/main" id="{6E29AC65-0579-4599-9AE9-73D7BCFDBB43}"/>
                    </a:ext>
                  </a:extLst>
                </p:cNvPr>
                <p:cNvSpPr>
                  <a:spLocks/>
                </p:cNvSpPr>
                <p:nvPr/>
              </p:nvSpPr>
              <p:spPr bwMode="ltGray">
                <a:xfrm>
                  <a:off x="3328" y="1382"/>
                  <a:ext cx="52" cy="42"/>
                </a:xfrm>
                <a:custGeom>
                  <a:avLst/>
                  <a:gdLst/>
                  <a:ahLst/>
                  <a:cxnLst>
                    <a:cxn ang="0">
                      <a:pos x="0" y="0"/>
                    </a:cxn>
                    <a:cxn ang="0">
                      <a:pos x="20" y="0"/>
                    </a:cxn>
                    <a:cxn ang="0">
                      <a:pos x="26" y="6"/>
                    </a:cxn>
                    <a:cxn ang="0">
                      <a:pos x="28" y="6"/>
                    </a:cxn>
                    <a:cxn ang="0">
                      <a:pos x="30" y="10"/>
                    </a:cxn>
                    <a:cxn ang="0">
                      <a:pos x="32" y="16"/>
                    </a:cxn>
                    <a:cxn ang="0">
                      <a:pos x="38" y="22"/>
                    </a:cxn>
                    <a:cxn ang="0">
                      <a:pos x="40" y="22"/>
                    </a:cxn>
                    <a:cxn ang="0">
                      <a:pos x="48" y="26"/>
                    </a:cxn>
                    <a:cxn ang="0">
                      <a:pos x="52" y="38"/>
                    </a:cxn>
                    <a:cxn ang="0">
                      <a:pos x="48" y="42"/>
                    </a:cxn>
                    <a:cxn ang="0">
                      <a:pos x="42" y="38"/>
                    </a:cxn>
                    <a:cxn ang="0">
                      <a:pos x="38" y="34"/>
                    </a:cxn>
                    <a:cxn ang="0">
                      <a:pos x="32" y="30"/>
                    </a:cxn>
                    <a:cxn ang="0">
                      <a:pos x="24" y="32"/>
                    </a:cxn>
                    <a:cxn ang="0">
                      <a:pos x="20" y="26"/>
                    </a:cxn>
                    <a:cxn ang="0">
                      <a:pos x="16" y="22"/>
                    </a:cxn>
                    <a:cxn ang="0">
                      <a:pos x="12" y="20"/>
                    </a:cxn>
                    <a:cxn ang="0">
                      <a:pos x="2" y="18"/>
                    </a:cxn>
                    <a:cxn ang="0">
                      <a:pos x="2" y="10"/>
                    </a:cxn>
                    <a:cxn ang="0">
                      <a:pos x="0" y="0"/>
                    </a:cxn>
                  </a:cxnLst>
                  <a:rect l="0" t="0" r="r" b="b"/>
                  <a:pathLst>
                    <a:path w="52" h="42">
                      <a:moveTo>
                        <a:pt x="0" y="0"/>
                      </a:moveTo>
                      <a:lnTo>
                        <a:pt x="20" y="0"/>
                      </a:lnTo>
                      <a:lnTo>
                        <a:pt x="26" y="6"/>
                      </a:lnTo>
                      <a:lnTo>
                        <a:pt x="28" y="6"/>
                      </a:lnTo>
                      <a:lnTo>
                        <a:pt x="30" y="10"/>
                      </a:lnTo>
                      <a:lnTo>
                        <a:pt x="32" y="16"/>
                      </a:lnTo>
                      <a:lnTo>
                        <a:pt x="38" y="22"/>
                      </a:lnTo>
                      <a:lnTo>
                        <a:pt x="40" y="22"/>
                      </a:lnTo>
                      <a:lnTo>
                        <a:pt x="48" y="26"/>
                      </a:lnTo>
                      <a:lnTo>
                        <a:pt x="52" y="38"/>
                      </a:lnTo>
                      <a:lnTo>
                        <a:pt x="48" y="42"/>
                      </a:lnTo>
                      <a:lnTo>
                        <a:pt x="42" y="38"/>
                      </a:lnTo>
                      <a:lnTo>
                        <a:pt x="38" y="34"/>
                      </a:lnTo>
                      <a:lnTo>
                        <a:pt x="32" y="30"/>
                      </a:lnTo>
                      <a:lnTo>
                        <a:pt x="24" y="32"/>
                      </a:lnTo>
                      <a:lnTo>
                        <a:pt x="20" y="26"/>
                      </a:lnTo>
                      <a:lnTo>
                        <a:pt x="16" y="22"/>
                      </a:lnTo>
                      <a:lnTo>
                        <a:pt x="12" y="20"/>
                      </a:lnTo>
                      <a:lnTo>
                        <a:pt x="2" y="18"/>
                      </a:lnTo>
                      <a:lnTo>
                        <a:pt x="2" y="10"/>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611" name="Freeform 241">
                  <a:extLst>
                    <a:ext uri="{FF2B5EF4-FFF2-40B4-BE49-F238E27FC236}">
                      <a16:creationId xmlns:a16="http://schemas.microsoft.com/office/drawing/2014/main" id="{D5863C87-0B45-4C5E-A684-8B37FF71A519}"/>
                    </a:ext>
                  </a:extLst>
                </p:cNvPr>
                <p:cNvSpPr>
                  <a:spLocks/>
                </p:cNvSpPr>
                <p:nvPr/>
              </p:nvSpPr>
              <p:spPr bwMode="ltGray">
                <a:xfrm>
                  <a:off x="3348" y="1370"/>
                  <a:ext cx="78" cy="60"/>
                </a:xfrm>
                <a:custGeom>
                  <a:avLst/>
                  <a:gdLst/>
                  <a:ahLst/>
                  <a:cxnLst>
                    <a:cxn ang="0">
                      <a:pos x="52" y="2"/>
                    </a:cxn>
                    <a:cxn ang="0">
                      <a:pos x="48" y="6"/>
                    </a:cxn>
                    <a:cxn ang="0">
                      <a:pos x="42" y="12"/>
                    </a:cxn>
                    <a:cxn ang="0">
                      <a:pos x="36" y="12"/>
                    </a:cxn>
                    <a:cxn ang="0">
                      <a:pos x="32" y="8"/>
                    </a:cxn>
                    <a:cxn ang="0">
                      <a:pos x="28" y="6"/>
                    </a:cxn>
                    <a:cxn ang="0">
                      <a:pos x="22" y="0"/>
                    </a:cxn>
                    <a:cxn ang="0">
                      <a:pos x="18" y="4"/>
                    </a:cxn>
                    <a:cxn ang="0">
                      <a:pos x="20" y="8"/>
                    </a:cxn>
                    <a:cxn ang="0">
                      <a:pos x="24" y="14"/>
                    </a:cxn>
                    <a:cxn ang="0">
                      <a:pos x="20" y="14"/>
                    </a:cxn>
                    <a:cxn ang="0">
                      <a:pos x="14" y="14"/>
                    </a:cxn>
                    <a:cxn ang="0">
                      <a:pos x="10" y="10"/>
                    </a:cxn>
                    <a:cxn ang="0">
                      <a:pos x="2" y="6"/>
                    </a:cxn>
                    <a:cxn ang="0">
                      <a:pos x="0" y="12"/>
                    </a:cxn>
                    <a:cxn ang="0">
                      <a:pos x="6" y="18"/>
                    </a:cxn>
                    <a:cxn ang="0">
                      <a:pos x="8" y="18"/>
                    </a:cxn>
                    <a:cxn ang="0">
                      <a:pos x="10" y="24"/>
                    </a:cxn>
                    <a:cxn ang="0">
                      <a:pos x="12" y="28"/>
                    </a:cxn>
                    <a:cxn ang="0">
                      <a:pos x="14" y="30"/>
                    </a:cxn>
                    <a:cxn ang="0">
                      <a:pos x="20" y="34"/>
                    </a:cxn>
                    <a:cxn ang="0">
                      <a:pos x="28" y="38"/>
                    </a:cxn>
                    <a:cxn ang="0">
                      <a:pos x="32" y="50"/>
                    </a:cxn>
                    <a:cxn ang="0">
                      <a:pos x="36" y="46"/>
                    </a:cxn>
                    <a:cxn ang="0">
                      <a:pos x="42" y="42"/>
                    </a:cxn>
                    <a:cxn ang="0">
                      <a:pos x="46" y="38"/>
                    </a:cxn>
                    <a:cxn ang="0">
                      <a:pos x="54" y="38"/>
                    </a:cxn>
                    <a:cxn ang="0">
                      <a:pos x="54" y="44"/>
                    </a:cxn>
                    <a:cxn ang="0">
                      <a:pos x="56" y="46"/>
                    </a:cxn>
                    <a:cxn ang="0">
                      <a:pos x="56" y="52"/>
                    </a:cxn>
                    <a:cxn ang="0">
                      <a:pos x="58" y="54"/>
                    </a:cxn>
                    <a:cxn ang="0">
                      <a:pos x="60" y="56"/>
                    </a:cxn>
                    <a:cxn ang="0">
                      <a:pos x="64" y="56"/>
                    </a:cxn>
                    <a:cxn ang="0">
                      <a:pos x="68" y="60"/>
                    </a:cxn>
                    <a:cxn ang="0">
                      <a:pos x="72" y="28"/>
                    </a:cxn>
                    <a:cxn ang="0">
                      <a:pos x="78" y="28"/>
                    </a:cxn>
                    <a:cxn ang="0">
                      <a:pos x="64" y="18"/>
                    </a:cxn>
                    <a:cxn ang="0">
                      <a:pos x="62" y="14"/>
                    </a:cxn>
                    <a:cxn ang="0">
                      <a:pos x="56" y="8"/>
                    </a:cxn>
                    <a:cxn ang="0">
                      <a:pos x="56" y="6"/>
                    </a:cxn>
                    <a:cxn ang="0">
                      <a:pos x="52" y="2"/>
                    </a:cxn>
                  </a:cxnLst>
                  <a:rect l="0" t="0" r="r" b="b"/>
                  <a:pathLst>
                    <a:path w="78" h="60">
                      <a:moveTo>
                        <a:pt x="52" y="2"/>
                      </a:moveTo>
                      <a:lnTo>
                        <a:pt x="48" y="6"/>
                      </a:lnTo>
                      <a:lnTo>
                        <a:pt x="42" y="12"/>
                      </a:lnTo>
                      <a:lnTo>
                        <a:pt x="36" y="12"/>
                      </a:lnTo>
                      <a:lnTo>
                        <a:pt x="32" y="8"/>
                      </a:lnTo>
                      <a:lnTo>
                        <a:pt x="28" y="6"/>
                      </a:lnTo>
                      <a:lnTo>
                        <a:pt x="22" y="0"/>
                      </a:lnTo>
                      <a:lnTo>
                        <a:pt x="18" y="4"/>
                      </a:lnTo>
                      <a:lnTo>
                        <a:pt x="20" y="8"/>
                      </a:lnTo>
                      <a:lnTo>
                        <a:pt x="24" y="14"/>
                      </a:lnTo>
                      <a:lnTo>
                        <a:pt x="20" y="14"/>
                      </a:lnTo>
                      <a:lnTo>
                        <a:pt x="14" y="14"/>
                      </a:lnTo>
                      <a:lnTo>
                        <a:pt x="10" y="10"/>
                      </a:lnTo>
                      <a:lnTo>
                        <a:pt x="2" y="6"/>
                      </a:lnTo>
                      <a:lnTo>
                        <a:pt x="0" y="12"/>
                      </a:lnTo>
                      <a:lnTo>
                        <a:pt x="6" y="18"/>
                      </a:lnTo>
                      <a:lnTo>
                        <a:pt x="8" y="18"/>
                      </a:lnTo>
                      <a:lnTo>
                        <a:pt x="10" y="24"/>
                      </a:lnTo>
                      <a:lnTo>
                        <a:pt x="12" y="28"/>
                      </a:lnTo>
                      <a:lnTo>
                        <a:pt x="14" y="30"/>
                      </a:lnTo>
                      <a:lnTo>
                        <a:pt x="20" y="34"/>
                      </a:lnTo>
                      <a:lnTo>
                        <a:pt x="28" y="38"/>
                      </a:lnTo>
                      <a:lnTo>
                        <a:pt x="32" y="50"/>
                      </a:lnTo>
                      <a:lnTo>
                        <a:pt x="36" y="46"/>
                      </a:lnTo>
                      <a:lnTo>
                        <a:pt x="42" y="42"/>
                      </a:lnTo>
                      <a:lnTo>
                        <a:pt x="46" y="38"/>
                      </a:lnTo>
                      <a:lnTo>
                        <a:pt x="54" y="38"/>
                      </a:lnTo>
                      <a:lnTo>
                        <a:pt x="54" y="44"/>
                      </a:lnTo>
                      <a:lnTo>
                        <a:pt x="56" y="46"/>
                      </a:lnTo>
                      <a:lnTo>
                        <a:pt x="56" y="52"/>
                      </a:lnTo>
                      <a:lnTo>
                        <a:pt x="58" y="54"/>
                      </a:lnTo>
                      <a:lnTo>
                        <a:pt x="60" y="56"/>
                      </a:lnTo>
                      <a:lnTo>
                        <a:pt x="64" y="56"/>
                      </a:lnTo>
                      <a:lnTo>
                        <a:pt x="68" y="60"/>
                      </a:lnTo>
                      <a:lnTo>
                        <a:pt x="72" y="28"/>
                      </a:lnTo>
                      <a:lnTo>
                        <a:pt x="78" y="28"/>
                      </a:lnTo>
                      <a:lnTo>
                        <a:pt x="64" y="18"/>
                      </a:lnTo>
                      <a:lnTo>
                        <a:pt x="62" y="14"/>
                      </a:lnTo>
                      <a:lnTo>
                        <a:pt x="56" y="8"/>
                      </a:lnTo>
                      <a:lnTo>
                        <a:pt x="56" y="6"/>
                      </a:lnTo>
                      <a:lnTo>
                        <a:pt x="52"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nvGrpSpPr>
              <p:cNvPr id="538" name="Group 323">
                <a:extLst>
                  <a:ext uri="{FF2B5EF4-FFF2-40B4-BE49-F238E27FC236}">
                    <a16:creationId xmlns:a16="http://schemas.microsoft.com/office/drawing/2014/main" id="{552286F0-21C1-4650-98A2-A1F53BDD630E}"/>
                  </a:ext>
                </a:extLst>
              </p:cNvPr>
              <p:cNvGrpSpPr>
                <a:grpSpLocks/>
              </p:cNvGrpSpPr>
              <p:nvPr/>
            </p:nvGrpSpPr>
            <p:grpSpPr bwMode="ltGray">
              <a:xfrm>
                <a:off x="6486884" y="2145426"/>
                <a:ext cx="2001129" cy="1558738"/>
                <a:chOff x="4214" y="1796"/>
                <a:chExt cx="1338" cy="1196"/>
              </a:xfrm>
              <a:grpFill/>
            </p:grpSpPr>
            <p:sp>
              <p:nvSpPr>
                <p:cNvPr id="539" name="Freeform 267">
                  <a:extLst>
                    <a:ext uri="{FF2B5EF4-FFF2-40B4-BE49-F238E27FC236}">
                      <a16:creationId xmlns:a16="http://schemas.microsoft.com/office/drawing/2014/main" id="{E928B74E-1C5F-429B-88D7-6FE453D611A8}"/>
                    </a:ext>
                  </a:extLst>
                </p:cNvPr>
                <p:cNvSpPr>
                  <a:spLocks/>
                </p:cNvSpPr>
                <p:nvPr/>
              </p:nvSpPr>
              <p:spPr bwMode="ltGray">
                <a:xfrm>
                  <a:off x="4946" y="2180"/>
                  <a:ext cx="152" cy="154"/>
                </a:xfrm>
                <a:custGeom>
                  <a:avLst/>
                  <a:gdLst/>
                  <a:ahLst/>
                  <a:cxnLst>
                    <a:cxn ang="0">
                      <a:pos x="4" y="76"/>
                    </a:cxn>
                    <a:cxn ang="0">
                      <a:pos x="0" y="84"/>
                    </a:cxn>
                    <a:cxn ang="0">
                      <a:pos x="4" y="126"/>
                    </a:cxn>
                    <a:cxn ang="0">
                      <a:pos x="24" y="130"/>
                    </a:cxn>
                    <a:cxn ang="0">
                      <a:pos x="32" y="126"/>
                    </a:cxn>
                    <a:cxn ang="0">
                      <a:pos x="38" y="118"/>
                    </a:cxn>
                    <a:cxn ang="0">
                      <a:pos x="42" y="118"/>
                    </a:cxn>
                    <a:cxn ang="0">
                      <a:pos x="42" y="104"/>
                    </a:cxn>
                    <a:cxn ang="0">
                      <a:pos x="52" y="98"/>
                    </a:cxn>
                    <a:cxn ang="0">
                      <a:pos x="82" y="106"/>
                    </a:cxn>
                    <a:cxn ang="0">
                      <a:pos x="88" y="114"/>
                    </a:cxn>
                    <a:cxn ang="0">
                      <a:pos x="92" y="126"/>
                    </a:cxn>
                    <a:cxn ang="0">
                      <a:pos x="92" y="130"/>
                    </a:cxn>
                    <a:cxn ang="0">
                      <a:pos x="98" y="138"/>
                    </a:cxn>
                    <a:cxn ang="0">
                      <a:pos x="120" y="146"/>
                    </a:cxn>
                    <a:cxn ang="0">
                      <a:pos x="136" y="152"/>
                    </a:cxn>
                    <a:cxn ang="0">
                      <a:pos x="142" y="154"/>
                    </a:cxn>
                    <a:cxn ang="0">
                      <a:pos x="150" y="152"/>
                    </a:cxn>
                    <a:cxn ang="0">
                      <a:pos x="150" y="146"/>
                    </a:cxn>
                    <a:cxn ang="0">
                      <a:pos x="144" y="138"/>
                    </a:cxn>
                    <a:cxn ang="0">
                      <a:pos x="136" y="132"/>
                    </a:cxn>
                    <a:cxn ang="0">
                      <a:pos x="130" y="122"/>
                    </a:cxn>
                    <a:cxn ang="0">
                      <a:pos x="124" y="118"/>
                    </a:cxn>
                    <a:cxn ang="0">
                      <a:pos x="118" y="116"/>
                    </a:cxn>
                    <a:cxn ang="0">
                      <a:pos x="112" y="104"/>
                    </a:cxn>
                    <a:cxn ang="0">
                      <a:pos x="108" y="98"/>
                    </a:cxn>
                    <a:cxn ang="0">
                      <a:pos x="96" y="84"/>
                    </a:cxn>
                    <a:cxn ang="0">
                      <a:pos x="112" y="84"/>
                    </a:cxn>
                    <a:cxn ang="0">
                      <a:pos x="122" y="82"/>
                    </a:cxn>
                    <a:cxn ang="0">
                      <a:pos x="126" y="76"/>
                    </a:cxn>
                    <a:cxn ang="0">
                      <a:pos x="116" y="72"/>
                    </a:cxn>
                    <a:cxn ang="0">
                      <a:pos x="96" y="62"/>
                    </a:cxn>
                    <a:cxn ang="0">
                      <a:pos x="90" y="58"/>
                    </a:cxn>
                    <a:cxn ang="0">
                      <a:pos x="82" y="58"/>
                    </a:cxn>
                    <a:cxn ang="0">
                      <a:pos x="80" y="52"/>
                    </a:cxn>
                    <a:cxn ang="0">
                      <a:pos x="80" y="44"/>
                    </a:cxn>
                    <a:cxn ang="0">
                      <a:pos x="56" y="22"/>
                    </a:cxn>
                    <a:cxn ang="0">
                      <a:pos x="4" y="0"/>
                    </a:cxn>
                  </a:cxnLst>
                  <a:rect l="0" t="0" r="r" b="b"/>
                  <a:pathLst>
                    <a:path w="152" h="154">
                      <a:moveTo>
                        <a:pt x="4" y="0"/>
                      </a:moveTo>
                      <a:lnTo>
                        <a:pt x="4" y="76"/>
                      </a:lnTo>
                      <a:lnTo>
                        <a:pt x="0" y="80"/>
                      </a:lnTo>
                      <a:lnTo>
                        <a:pt x="0" y="84"/>
                      </a:lnTo>
                      <a:lnTo>
                        <a:pt x="4" y="88"/>
                      </a:lnTo>
                      <a:lnTo>
                        <a:pt x="4" y="126"/>
                      </a:lnTo>
                      <a:lnTo>
                        <a:pt x="14" y="130"/>
                      </a:lnTo>
                      <a:lnTo>
                        <a:pt x="24" y="130"/>
                      </a:lnTo>
                      <a:lnTo>
                        <a:pt x="28" y="130"/>
                      </a:lnTo>
                      <a:lnTo>
                        <a:pt x="32" y="126"/>
                      </a:lnTo>
                      <a:lnTo>
                        <a:pt x="36" y="122"/>
                      </a:lnTo>
                      <a:lnTo>
                        <a:pt x="38" y="118"/>
                      </a:lnTo>
                      <a:lnTo>
                        <a:pt x="32" y="118"/>
                      </a:lnTo>
                      <a:lnTo>
                        <a:pt x="42" y="118"/>
                      </a:lnTo>
                      <a:lnTo>
                        <a:pt x="42" y="110"/>
                      </a:lnTo>
                      <a:lnTo>
                        <a:pt x="42" y="104"/>
                      </a:lnTo>
                      <a:lnTo>
                        <a:pt x="46" y="98"/>
                      </a:lnTo>
                      <a:lnTo>
                        <a:pt x="52" y="98"/>
                      </a:lnTo>
                      <a:lnTo>
                        <a:pt x="68" y="98"/>
                      </a:lnTo>
                      <a:lnTo>
                        <a:pt x="82" y="106"/>
                      </a:lnTo>
                      <a:lnTo>
                        <a:pt x="86" y="110"/>
                      </a:lnTo>
                      <a:lnTo>
                        <a:pt x="88" y="114"/>
                      </a:lnTo>
                      <a:lnTo>
                        <a:pt x="90" y="120"/>
                      </a:lnTo>
                      <a:lnTo>
                        <a:pt x="92" y="126"/>
                      </a:lnTo>
                      <a:lnTo>
                        <a:pt x="90" y="124"/>
                      </a:lnTo>
                      <a:lnTo>
                        <a:pt x="92" y="130"/>
                      </a:lnTo>
                      <a:lnTo>
                        <a:pt x="96" y="134"/>
                      </a:lnTo>
                      <a:lnTo>
                        <a:pt x="98" y="138"/>
                      </a:lnTo>
                      <a:lnTo>
                        <a:pt x="104" y="142"/>
                      </a:lnTo>
                      <a:lnTo>
                        <a:pt x="120" y="146"/>
                      </a:lnTo>
                      <a:lnTo>
                        <a:pt x="132" y="150"/>
                      </a:lnTo>
                      <a:lnTo>
                        <a:pt x="136" y="152"/>
                      </a:lnTo>
                      <a:lnTo>
                        <a:pt x="138" y="154"/>
                      </a:lnTo>
                      <a:lnTo>
                        <a:pt x="142" y="154"/>
                      </a:lnTo>
                      <a:lnTo>
                        <a:pt x="148" y="154"/>
                      </a:lnTo>
                      <a:lnTo>
                        <a:pt x="150" y="152"/>
                      </a:lnTo>
                      <a:lnTo>
                        <a:pt x="152" y="150"/>
                      </a:lnTo>
                      <a:lnTo>
                        <a:pt x="150" y="146"/>
                      </a:lnTo>
                      <a:lnTo>
                        <a:pt x="148" y="142"/>
                      </a:lnTo>
                      <a:lnTo>
                        <a:pt x="144" y="138"/>
                      </a:lnTo>
                      <a:lnTo>
                        <a:pt x="142" y="134"/>
                      </a:lnTo>
                      <a:lnTo>
                        <a:pt x="136" y="132"/>
                      </a:lnTo>
                      <a:lnTo>
                        <a:pt x="132" y="130"/>
                      </a:lnTo>
                      <a:lnTo>
                        <a:pt x="130" y="122"/>
                      </a:lnTo>
                      <a:lnTo>
                        <a:pt x="128" y="120"/>
                      </a:lnTo>
                      <a:lnTo>
                        <a:pt x="124" y="118"/>
                      </a:lnTo>
                      <a:lnTo>
                        <a:pt x="122" y="118"/>
                      </a:lnTo>
                      <a:lnTo>
                        <a:pt x="118" y="116"/>
                      </a:lnTo>
                      <a:lnTo>
                        <a:pt x="114" y="108"/>
                      </a:lnTo>
                      <a:lnTo>
                        <a:pt x="112" y="104"/>
                      </a:lnTo>
                      <a:lnTo>
                        <a:pt x="112" y="98"/>
                      </a:lnTo>
                      <a:lnTo>
                        <a:pt x="108" y="98"/>
                      </a:lnTo>
                      <a:lnTo>
                        <a:pt x="102" y="94"/>
                      </a:lnTo>
                      <a:lnTo>
                        <a:pt x="96" y="84"/>
                      </a:lnTo>
                      <a:lnTo>
                        <a:pt x="102" y="84"/>
                      </a:lnTo>
                      <a:lnTo>
                        <a:pt x="112" y="84"/>
                      </a:lnTo>
                      <a:lnTo>
                        <a:pt x="118" y="84"/>
                      </a:lnTo>
                      <a:lnTo>
                        <a:pt x="122" y="82"/>
                      </a:lnTo>
                      <a:lnTo>
                        <a:pt x="124" y="80"/>
                      </a:lnTo>
                      <a:lnTo>
                        <a:pt x="126" y="76"/>
                      </a:lnTo>
                      <a:lnTo>
                        <a:pt x="122" y="74"/>
                      </a:lnTo>
                      <a:lnTo>
                        <a:pt x="116" y="72"/>
                      </a:lnTo>
                      <a:lnTo>
                        <a:pt x="104" y="66"/>
                      </a:lnTo>
                      <a:lnTo>
                        <a:pt x="96" y="62"/>
                      </a:lnTo>
                      <a:lnTo>
                        <a:pt x="94" y="60"/>
                      </a:lnTo>
                      <a:lnTo>
                        <a:pt x="90" y="58"/>
                      </a:lnTo>
                      <a:lnTo>
                        <a:pt x="86" y="58"/>
                      </a:lnTo>
                      <a:lnTo>
                        <a:pt x="82" y="58"/>
                      </a:lnTo>
                      <a:lnTo>
                        <a:pt x="82" y="56"/>
                      </a:lnTo>
                      <a:lnTo>
                        <a:pt x="80" y="52"/>
                      </a:lnTo>
                      <a:lnTo>
                        <a:pt x="80" y="46"/>
                      </a:lnTo>
                      <a:lnTo>
                        <a:pt x="80" y="44"/>
                      </a:lnTo>
                      <a:lnTo>
                        <a:pt x="78" y="38"/>
                      </a:lnTo>
                      <a:lnTo>
                        <a:pt x="56" y="22"/>
                      </a:lnTo>
                      <a:lnTo>
                        <a:pt x="32" y="12"/>
                      </a:lnTo>
                      <a:lnTo>
                        <a:pt x="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0" name="Freeform 268">
                  <a:extLst>
                    <a:ext uri="{FF2B5EF4-FFF2-40B4-BE49-F238E27FC236}">
                      <a16:creationId xmlns:a16="http://schemas.microsoft.com/office/drawing/2014/main" id="{AC58C3F4-4FA5-4C27-8C22-47F67608994E}"/>
                    </a:ext>
                  </a:extLst>
                </p:cNvPr>
                <p:cNvSpPr>
                  <a:spLocks/>
                </p:cNvSpPr>
                <p:nvPr/>
              </p:nvSpPr>
              <p:spPr bwMode="ltGray">
                <a:xfrm>
                  <a:off x="4214" y="2032"/>
                  <a:ext cx="176" cy="206"/>
                </a:xfrm>
                <a:custGeom>
                  <a:avLst/>
                  <a:gdLst/>
                  <a:ahLst/>
                  <a:cxnLst>
                    <a:cxn ang="0">
                      <a:pos x="36" y="46"/>
                    </a:cxn>
                    <a:cxn ang="0">
                      <a:pos x="22" y="28"/>
                    </a:cxn>
                    <a:cxn ang="0">
                      <a:pos x="6" y="14"/>
                    </a:cxn>
                    <a:cxn ang="0">
                      <a:pos x="0" y="4"/>
                    </a:cxn>
                    <a:cxn ang="0">
                      <a:pos x="4" y="0"/>
                    </a:cxn>
                    <a:cxn ang="0">
                      <a:pos x="10" y="0"/>
                    </a:cxn>
                    <a:cxn ang="0">
                      <a:pos x="18" y="6"/>
                    </a:cxn>
                    <a:cxn ang="0">
                      <a:pos x="36" y="6"/>
                    </a:cxn>
                    <a:cxn ang="0">
                      <a:pos x="44" y="14"/>
                    </a:cxn>
                    <a:cxn ang="0">
                      <a:pos x="52" y="28"/>
                    </a:cxn>
                    <a:cxn ang="0">
                      <a:pos x="62" y="34"/>
                    </a:cxn>
                    <a:cxn ang="0">
                      <a:pos x="70" y="38"/>
                    </a:cxn>
                    <a:cxn ang="0">
                      <a:pos x="82" y="52"/>
                    </a:cxn>
                    <a:cxn ang="0">
                      <a:pos x="90" y="62"/>
                    </a:cxn>
                    <a:cxn ang="0">
                      <a:pos x="98" y="62"/>
                    </a:cxn>
                    <a:cxn ang="0">
                      <a:pos x="108" y="72"/>
                    </a:cxn>
                    <a:cxn ang="0">
                      <a:pos x="120" y="82"/>
                    </a:cxn>
                    <a:cxn ang="0">
                      <a:pos x="124" y="84"/>
                    </a:cxn>
                    <a:cxn ang="0">
                      <a:pos x="128" y="86"/>
                    </a:cxn>
                    <a:cxn ang="0">
                      <a:pos x="124" y="94"/>
                    </a:cxn>
                    <a:cxn ang="0">
                      <a:pos x="140" y="102"/>
                    </a:cxn>
                    <a:cxn ang="0">
                      <a:pos x="138" y="118"/>
                    </a:cxn>
                    <a:cxn ang="0">
                      <a:pos x="146" y="122"/>
                    </a:cxn>
                    <a:cxn ang="0">
                      <a:pos x="152" y="134"/>
                    </a:cxn>
                    <a:cxn ang="0">
                      <a:pos x="152" y="138"/>
                    </a:cxn>
                    <a:cxn ang="0">
                      <a:pos x="158" y="138"/>
                    </a:cxn>
                    <a:cxn ang="0">
                      <a:pos x="162" y="144"/>
                    </a:cxn>
                    <a:cxn ang="0">
                      <a:pos x="174" y="152"/>
                    </a:cxn>
                    <a:cxn ang="0">
                      <a:pos x="174" y="192"/>
                    </a:cxn>
                    <a:cxn ang="0">
                      <a:pos x="170" y="206"/>
                    </a:cxn>
                    <a:cxn ang="0">
                      <a:pos x="160" y="204"/>
                    </a:cxn>
                    <a:cxn ang="0">
                      <a:pos x="152" y="206"/>
                    </a:cxn>
                    <a:cxn ang="0">
                      <a:pos x="146" y="204"/>
                    </a:cxn>
                    <a:cxn ang="0">
                      <a:pos x="140" y="192"/>
                    </a:cxn>
                    <a:cxn ang="0">
                      <a:pos x="124" y="180"/>
                    </a:cxn>
                    <a:cxn ang="0">
                      <a:pos x="112" y="168"/>
                    </a:cxn>
                    <a:cxn ang="0">
                      <a:pos x="98" y="150"/>
                    </a:cxn>
                    <a:cxn ang="0">
                      <a:pos x="94" y="138"/>
                    </a:cxn>
                    <a:cxn ang="0">
                      <a:pos x="82" y="114"/>
                    </a:cxn>
                    <a:cxn ang="0">
                      <a:pos x="66" y="94"/>
                    </a:cxn>
                    <a:cxn ang="0">
                      <a:pos x="64" y="82"/>
                    </a:cxn>
                    <a:cxn ang="0">
                      <a:pos x="60" y="70"/>
                    </a:cxn>
                    <a:cxn ang="0">
                      <a:pos x="48" y="62"/>
                    </a:cxn>
                    <a:cxn ang="0">
                      <a:pos x="40" y="54"/>
                    </a:cxn>
                  </a:cxnLst>
                  <a:rect l="0" t="0" r="r" b="b"/>
                  <a:pathLst>
                    <a:path w="176" h="206">
                      <a:moveTo>
                        <a:pt x="42" y="54"/>
                      </a:moveTo>
                      <a:lnTo>
                        <a:pt x="36" y="46"/>
                      </a:lnTo>
                      <a:lnTo>
                        <a:pt x="32" y="38"/>
                      </a:lnTo>
                      <a:lnTo>
                        <a:pt x="22" y="28"/>
                      </a:lnTo>
                      <a:lnTo>
                        <a:pt x="16" y="24"/>
                      </a:lnTo>
                      <a:lnTo>
                        <a:pt x="6" y="14"/>
                      </a:lnTo>
                      <a:lnTo>
                        <a:pt x="2" y="10"/>
                      </a:lnTo>
                      <a:lnTo>
                        <a:pt x="0" y="4"/>
                      </a:lnTo>
                      <a:lnTo>
                        <a:pt x="0" y="2"/>
                      </a:lnTo>
                      <a:lnTo>
                        <a:pt x="4" y="0"/>
                      </a:lnTo>
                      <a:lnTo>
                        <a:pt x="8" y="0"/>
                      </a:lnTo>
                      <a:lnTo>
                        <a:pt x="10" y="0"/>
                      </a:lnTo>
                      <a:lnTo>
                        <a:pt x="10" y="4"/>
                      </a:lnTo>
                      <a:lnTo>
                        <a:pt x="18" y="6"/>
                      </a:lnTo>
                      <a:lnTo>
                        <a:pt x="34" y="6"/>
                      </a:lnTo>
                      <a:lnTo>
                        <a:pt x="36" y="6"/>
                      </a:lnTo>
                      <a:lnTo>
                        <a:pt x="40" y="8"/>
                      </a:lnTo>
                      <a:lnTo>
                        <a:pt x="44" y="14"/>
                      </a:lnTo>
                      <a:lnTo>
                        <a:pt x="48" y="20"/>
                      </a:lnTo>
                      <a:lnTo>
                        <a:pt x="52" y="28"/>
                      </a:lnTo>
                      <a:lnTo>
                        <a:pt x="60" y="32"/>
                      </a:lnTo>
                      <a:lnTo>
                        <a:pt x="62" y="34"/>
                      </a:lnTo>
                      <a:lnTo>
                        <a:pt x="64" y="36"/>
                      </a:lnTo>
                      <a:lnTo>
                        <a:pt x="70" y="38"/>
                      </a:lnTo>
                      <a:lnTo>
                        <a:pt x="74" y="42"/>
                      </a:lnTo>
                      <a:lnTo>
                        <a:pt x="82" y="52"/>
                      </a:lnTo>
                      <a:lnTo>
                        <a:pt x="88" y="58"/>
                      </a:lnTo>
                      <a:lnTo>
                        <a:pt x="90" y="62"/>
                      </a:lnTo>
                      <a:lnTo>
                        <a:pt x="92" y="64"/>
                      </a:lnTo>
                      <a:lnTo>
                        <a:pt x="98" y="62"/>
                      </a:lnTo>
                      <a:lnTo>
                        <a:pt x="100" y="66"/>
                      </a:lnTo>
                      <a:lnTo>
                        <a:pt x="108" y="72"/>
                      </a:lnTo>
                      <a:lnTo>
                        <a:pt x="118" y="80"/>
                      </a:lnTo>
                      <a:lnTo>
                        <a:pt x="120" y="82"/>
                      </a:lnTo>
                      <a:lnTo>
                        <a:pt x="122" y="86"/>
                      </a:lnTo>
                      <a:lnTo>
                        <a:pt x="124" y="84"/>
                      </a:lnTo>
                      <a:lnTo>
                        <a:pt x="128" y="82"/>
                      </a:lnTo>
                      <a:lnTo>
                        <a:pt x="128" y="86"/>
                      </a:lnTo>
                      <a:lnTo>
                        <a:pt x="126" y="90"/>
                      </a:lnTo>
                      <a:lnTo>
                        <a:pt x="124" y="94"/>
                      </a:lnTo>
                      <a:lnTo>
                        <a:pt x="140" y="94"/>
                      </a:lnTo>
                      <a:lnTo>
                        <a:pt x="140" y="102"/>
                      </a:lnTo>
                      <a:lnTo>
                        <a:pt x="136" y="114"/>
                      </a:lnTo>
                      <a:lnTo>
                        <a:pt x="138" y="118"/>
                      </a:lnTo>
                      <a:lnTo>
                        <a:pt x="142" y="120"/>
                      </a:lnTo>
                      <a:lnTo>
                        <a:pt x="146" y="122"/>
                      </a:lnTo>
                      <a:lnTo>
                        <a:pt x="152" y="122"/>
                      </a:lnTo>
                      <a:lnTo>
                        <a:pt x="152" y="134"/>
                      </a:lnTo>
                      <a:lnTo>
                        <a:pt x="152" y="136"/>
                      </a:lnTo>
                      <a:lnTo>
                        <a:pt x="152" y="138"/>
                      </a:lnTo>
                      <a:lnTo>
                        <a:pt x="156" y="138"/>
                      </a:lnTo>
                      <a:lnTo>
                        <a:pt x="158" y="138"/>
                      </a:lnTo>
                      <a:lnTo>
                        <a:pt x="160" y="140"/>
                      </a:lnTo>
                      <a:lnTo>
                        <a:pt x="162" y="144"/>
                      </a:lnTo>
                      <a:lnTo>
                        <a:pt x="172" y="150"/>
                      </a:lnTo>
                      <a:lnTo>
                        <a:pt x="174" y="152"/>
                      </a:lnTo>
                      <a:lnTo>
                        <a:pt x="176" y="158"/>
                      </a:lnTo>
                      <a:lnTo>
                        <a:pt x="174" y="192"/>
                      </a:lnTo>
                      <a:lnTo>
                        <a:pt x="174" y="204"/>
                      </a:lnTo>
                      <a:lnTo>
                        <a:pt x="170" y="206"/>
                      </a:lnTo>
                      <a:lnTo>
                        <a:pt x="164" y="206"/>
                      </a:lnTo>
                      <a:lnTo>
                        <a:pt x="160" y="204"/>
                      </a:lnTo>
                      <a:lnTo>
                        <a:pt x="154" y="206"/>
                      </a:lnTo>
                      <a:lnTo>
                        <a:pt x="152" y="206"/>
                      </a:lnTo>
                      <a:lnTo>
                        <a:pt x="148" y="206"/>
                      </a:lnTo>
                      <a:lnTo>
                        <a:pt x="146" y="204"/>
                      </a:lnTo>
                      <a:lnTo>
                        <a:pt x="144" y="198"/>
                      </a:lnTo>
                      <a:lnTo>
                        <a:pt x="140" y="192"/>
                      </a:lnTo>
                      <a:lnTo>
                        <a:pt x="132" y="186"/>
                      </a:lnTo>
                      <a:lnTo>
                        <a:pt x="124" y="180"/>
                      </a:lnTo>
                      <a:lnTo>
                        <a:pt x="118" y="176"/>
                      </a:lnTo>
                      <a:lnTo>
                        <a:pt x="112" y="168"/>
                      </a:lnTo>
                      <a:lnTo>
                        <a:pt x="104" y="160"/>
                      </a:lnTo>
                      <a:lnTo>
                        <a:pt x="98" y="150"/>
                      </a:lnTo>
                      <a:lnTo>
                        <a:pt x="96" y="144"/>
                      </a:lnTo>
                      <a:lnTo>
                        <a:pt x="94" y="138"/>
                      </a:lnTo>
                      <a:lnTo>
                        <a:pt x="88" y="126"/>
                      </a:lnTo>
                      <a:lnTo>
                        <a:pt x="82" y="114"/>
                      </a:lnTo>
                      <a:lnTo>
                        <a:pt x="76" y="104"/>
                      </a:lnTo>
                      <a:lnTo>
                        <a:pt x="66" y="94"/>
                      </a:lnTo>
                      <a:lnTo>
                        <a:pt x="64" y="88"/>
                      </a:lnTo>
                      <a:lnTo>
                        <a:pt x="64" y="82"/>
                      </a:lnTo>
                      <a:lnTo>
                        <a:pt x="62" y="76"/>
                      </a:lnTo>
                      <a:lnTo>
                        <a:pt x="60" y="70"/>
                      </a:lnTo>
                      <a:lnTo>
                        <a:pt x="54" y="66"/>
                      </a:lnTo>
                      <a:lnTo>
                        <a:pt x="48" y="62"/>
                      </a:lnTo>
                      <a:lnTo>
                        <a:pt x="42" y="58"/>
                      </a:lnTo>
                      <a:lnTo>
                        <a:pt x="40" y="54"/>
                      </a:lnTo>
                      <a:lnTo>
                        <a:pt x="42" y="5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1" name="Freeform 269">
                  <a:extLst>
                    <a:ext uri="{FF2B5EF4-FFF2-40B4-BE49-F238E27FC236}">
                      <a16:creationId xmlns:a16="http://schemas.microsoft.com/office/drawing/2014/main" id="{DE73F44F-4C9F-4A78-8FAD-E35839730E05}"/>
                    </a:ext>
                  </a:extLst>
                </p:cNvPr>
                <p:cNvSpPr>
                  <a:spLocks/>
                </p:cNvSpPr>
                <p:nvPr/>
              </p:nvSpPr>
              <p:spPr bwMode="ltGray">
                <a:xfrm>
                  <a:off x="4440" y="2062"/>
                  <a:ext cx="160" cy="146"/>
                </a:xfrm>
                <a:custGeom>
                  <a:avLst/>
                  <a:gdLst/>
                  <a:ahLst/>
                  <a:cxnLst>
                    <a:cxn ang="0">
                      <a:pos x="126" y="2"/>
                    </a:cxn>
                    <a:cxn ang="0">
                      <a:pos x="114" y="0"/>
                    </a:cxn>
                    <a:cxn ang="0">
                      <a:pos x="102" y="4"/>
                    </a:cxn>
                    <a:cxn ang="0">
                      <a:pos x="92" y="14"/>
                    </a:cxn>
                    <a:cxn ang="0">
                      <a:pos x="84" y="40"/>
                    </a:cxn>
                    <a:cxn ang="0">
                      <a:pos x="82" y="52"/>
                    </a:cxn>
                    <a:cxn ang="0">
                      <a:pos x="74" y="50"/>
                    </a:cxn>
                    <a:cxn ang="0">
                      <a:pos x="66" y="44"/>
                    </a:cxn>
                    <a:cxn ang="0">
                      <a:pos x="58" y="42"/>
                    </a:cxn>
                    <a:cxn ang="0">
                      <a:pos x="50" y="50"/>
                    </a:cxn>
                    <a:cxn ang="0">
                      <a:pos x="40" y="54"/>
                    </a:cxn>
                    <a:cxn ang="0">
                      <a:pos x="28" y="54"/>
                    </a:cxn>
                    <a:cxn ang="0">
                      <a:pos x="16" y="50"/>
                    </a:cxn>
                    <a:cxn ang="0">
                      <a:pos x="14" y="46"/>
                    </a:cxn>
                    <a:cxn ang="0">
                      <a:pos x="14" y="34"/>
                    </a:cxn>
                    <a:cxn ang="0">
                      <a:pos x="4" y="44"/>
                    </a:cxn>
                    <a:cxn ang="0">
                      <a:pos x="0" y="60"/>
                    </a:cxn>
                    <a:cxn ang="0">
                      <a:pos x="4" y="72"/>
                    </a:cxn>
                    <a:cxn ang="0">
                      <a:pos x="2" y="78"/>
                    </a:cxn>
                    <a:cxn ang="0">
                      <a:pos x="8" y="86"/>
                    </a:cxn>
                    <a:cxn ang="0">
                      <a:pos x="10" y="92"/>
                    </a:cxn>
                    <a:cxn ang="0">
                      <a:pos x="18" y="96"/>
                    </a:cxn>
                    <a:cxn ang="0">
                      <a:pos x="18" y="102"/>
                    </a:cxn>
                    <a:cxn ang="0">
                      <a:pos x="16" y="108"/>
                    </a:cxn>
                    <a:cxn ang="0">
                      <a:pos x="18" y="110"/>
                    </a:cxn>
                    <a:cxn ang="0">
                      <a:pos x="20" y="120"/>
                    </a:cxn>
                    <a:cxn ang="0">
                      <a:pos x="28" y="126"/>
                    </a:cxn>
                    <a:cxn ang="0">
                      <a:pos x="42" y="128"/>
                    </a:cxn>
                    <a:cxn ang="0">
                      <a:pos x="44" y="134"/>
                    </a:cxn>
                    <a:cxn ang="0">
                      <a:pos x="54" y="134"/>
                    </a:cxn>
                    <a:cxn ang="0">
                      <a:pos x="62" y="130"/>
                    </a:cxn>
                    <a:cxn ang="0">
                      <a:pos x="72" y="130"/>
                    </a:cxn>
                    <a:cxn ang="0">
                      <a:pos x="82" y="134"/>
                    </a:cxn>
                    <a:cxn ang="0">
                      <a:pos x="88" y="140"/>
                    </a:cxn>
                    <a:cxn ang="0">
                      <a:pos x="88" y="146"/>
                    </a:cxn>
                    <a:cxn ang="0">
                      <a:pos x="98" y="144"/>
                    </a:cxn>
                    <a:cxn ang="0">
                      <a:pos x="112" y="138"/>
                    </a:cxn>
                    <a:cxn ang="0">
                      <a:pos x="120" y="134"/>
                    </a:cxn>
                    <a:cxn ang="0">
                      <a:pos x="116" y="130"/>
                    </a:cxn>
                    <a:cxn ang="0">
                      <a:pos x="118" y="124"/>
                    </a:cxn>
                    <a:cxn ang="0">
                      <a:pos x="122" y="114"/>
                    </a:cxn>
                    <a:cxn ang="0">
                      <a:pos x="120" y="106"/>
                    </a:cxn>
                    <a:cxn ang="0">
                      <a:pos x="126" y="94"/>
                    </a:cxn>
                    <a:cxn ang="0">
                      <a:pos x="136" y="82"/>
                    </a:cxn>
                    <a:cxn ang="0">
                      <a:pos x="142" y="60"/>
                    </a:cxn>
                    <a:cxn ang="0">
                      <a:pos x="148" y="56"/>
                    </a:cxn>
                    <a:cxn ang="0">
                      <a:pos x="160" y="56"/>
                    </a:cxn>
                    <a:cxn ang="0">
                      <a:pos x="150" y="46"/>
                    </a:cxn>
                    <a:cxn ang="0">
                      <a:pos x="144" y="34"/>
                    </a:cxn>
                    <a:cxn ang="0">
                      <a:pos x="148" y="28"/>
                    </a:cxn>
                    <a:cxn ang="0">
                      <a:pos x="138" y="22"/>
                    </a:cxn>
                    <a:cxn ang="0">
                      <a:pos x="136" y="8"/>
                    </a:cxn>
                  </a:cxnLst>
                  <a:rect l="0" t="0" r="r" b="b"/>
                  <a:pathLst>
                    <a:path w="160" h="146">
                      <a:moveTo>
                        <a:pt x="136" y="4"/>
                      </a:moveTo>
                      <a:lnTo>
                        <a:pt x="126" y="2"/>
                      </a:lnTo>
                      <a:lnTo>
                        <a:pt x="120" y="0"/>
                      </a:lnTo>
                      <a:lnTo>
                        <a:pt x="114" y="0"/>
                      </a:lnTo>
                      <a:lnTo>
                        <a:pt x="108" y="0"/>
                      </a:lnTo>
                      <a:lnTo>
                        <a:pt x="102" y="4"/>
                      </a:lnTo>
                      <a:lnTo>
                        <a:pt x="96" y="8"/>
                      </a:lnTo>
                      <a:lnTo>
                        <a:pt x="92" y="14"/>
                      </a:lnTo>
                      <a:lnTo>
                        <a:pt x="88" y="26"/>
                      </a:lnTo>
                      <a:lnTo>
                        <a:pt x="84" y="40"/>
                      </a:lnTo>
                      <a:lnTo>
                        <a:pt x="84" y="48"/>
                      </a:lnTo>
                      <a:lnTo>
                        <a:pt x="82" y="52"/>
                      </a:lnTo>
                      <a:lnTo>
                        <a:pt x="78" y="52"/>
                      </a:lnTo>
                      <a:lnTo>
                        <a:pt x="74" y="50"/>
                      </a:lnTo>
                      <a:lnTo>
                        <a:pt x="70" y="48"/>
                      </a:lnTo>
                      <a:lnTo>
                        <a:pt x="66" y="44"/>
                      </a:lnTo>
                      <a:lnTo>
                        <a:pt x="62" y="42"/>
                      </a:lnTo>
                      <a:lnTo>
                        <a:pt x="58" y="42"/>
                      </a:lnTo>
                      <a:lnTo>
                        <a:pt x="56" y="44"/>
                      </a:lnTo>
                      <a:lnTo>
                        <a:pt x="50" y="50"/>
                      </a:lnTo>
                      <a:lnTo>
                        <a:pt x="42" y="52"/>
                      </a:lnTo>
                      <a:lnTo>
                        <a:pt x="40" y="54"/>
                      </a:lnTo>
                      <a:lnTo>
                        <a:pt x="34" y="56"/>
                      </a:lnTo>
                      <a:lnTo>
                        <a:pt x="28" y="54"/>
                      </a:lnTo>
                      <a:lnTo>
                        <a:pt x="22" y="52"/>
                      </a:lnTo>
                      <a:lnTo>
                        <a:pt x="16" y="50"/>
                      </a:lnTo>
                      <a:lnTo>
                        <a:pt x="14" y="48"/>
                      </a:lnTo>
                      <a:lnTo>
                        <a:pt x="14" y="46"/>
                      </a:lnTo>
                      <a:lnTo>
                        <a:pt x="14" y="36"/>
                      </a:lnTo>
                      <a:lnTo>
                        <a:pt x="14" y="34"/>
                      </a:lnTo>
                      <a:lnTo>
                        <a:pt x="8" y="38"/>
                      </a:lnTo>
                      <a:lnTo>
                        <a:pt x="4" y="44"/>
                      </a:lnTo>
                      <a:lnTo>
                        <a:pt x="2" y="52"/>
                      </a:lnTo>
                      <a:lnTo>
                        <a:pt x="0" y="60"/>
                      </a:lnTo>
                      <a:lnTo>
                        <a:pt x="2" y="66"/>
                      </a:lnTo>
                      <a:lnTo>
                        <a:pt x="4" y="72"/>
                      </a:lnTo>
                      <a:lnTo>
                        <a:pt x="4" y="74"/>
                      </a:lnTo>
                      <a:lnTo>
                        <a:pt x="2" y="78"/>
                      </a:lnTo>
                      <a:lnTo>
                        <a:pt x="4" y="82"/>
                      </a:lnTo>
                      <a:lnTo>
                        <a:pt x="8" y="86"/>
                      </a:lnTo>
                      <a:lnTo>
                        <a:pt x="10" y="86"/>
                      </a:lnTo>
                      <a:lnTo>
                        <a:pt x="10" y="92"/>
                      </a:lnTo>
                      <a:lnTo>
                        <a:pt x="16" y="94"/>
                      </a:lnTo>
                      <a:lnTo>
                        <a:pt x="18" y="96"/>
                      </a:lnTo>
                      <a:lnTo>
                        <a:pt x="18" y="98"/>
                      </a:lnTo>
                      <a:lnTo>
                        <a:pt x="18" y="102"/>
                      </a:lnTo>
                      <a:lnTo>
                        <a:pt x="16" y="106"/>
                      </a:lnTo>
                      <a:lnTo>
                        <a:pt x="16" y="108"/>
                      </a:lnTo>
                      <a:lnTo>
                        <a:pt x="18" y="112"/>
                      </a:lnTo>
                      <a:lnTo>
                        <a:pt x="18" y="110"/>
                      </a:lnTo>
                      <a:lnTo>
                        <a:pt x="18" y="116"/>
                      </a:lnTo>
                      <a:lnTo>
                        <a:pt x="20" y="120"/>
                      </a:lnTo>
                      <a:lnTo>
                        <a:pt x="24" y="124"/>
                      </a:lnTo>
                      <a:lnTo>
                        <a:pt x="28" y="126"/>
                      </a:lnTo>
                      <a:lnTo>
                        <a:pt x="34" y="126"/>
                      </a:lnTo>
                      <a:lnTo>
                        <a:pt x="42" y="128"/>
                      </a:lnTo>
                      <a:lnTo>
                        <a:pt x="46" y="130"/>
                      </a:lnTo>
                      <a:lnTo>
                        <a:pt x="44" y="134"/>
                      </a:lnTo>
                      <a:lnTo>
                        <a:pt x="48" y="134"/>
                      </a:lnTo>
                      <a:lnTo>
                        <a:pt x="54" y="134"/>
                      </a:lnTo>
                      <a:lnTo>
                        <a:pt x="56" y="132"/>
                      </a:lnTo>
                      <a:lnTo>
                        <a:pt x="62" y="130"/>
                      </a:lnTo>
                      <a:lnTo>
                        <a:pt x="66" y="130"/>
                      </a:lnTo>
                      <a:lnTo>
                        <a:pt x="72" y="130"/>
                      </a:lnTo>
                      <a:lnTo>
                        <a:pt x="78" y="132"/>
                      </a:lnTo>
                      <a:lnTo>
                        <a:pt x="82" y="134"/>
                      </a:lnTo>
                      <a:lnTo>
                        <a:pt x="88" y="134"/>
                      </a:lnTo>
                      <a:lnTo>
                        <a:pt x="88" y="140"/>
                      </a:lnTo>
                      <a:lnTo>
                        <a:pt x="88" y="144"/>
                      </a:lnTo>
                      <a:lnTo>
                        <a:pt x="88" y="146"/>
                      </a:lnTo>
                      <a:lnTo>
                        <a:pt x="90" y="146"/>
                      </a:lnTo>
                      <a:lnTo>
                        <a:pt x="98" y="144"/>
                      </a:lnTo>
                      <a:lnTo>
                        <a:pt x="106" y="142"/>
                      </a:lnTo>
                      <a:lnTo>
                        <a:pt x="112" y="138"/>
                      </a:lnTo>
                      <a:lnTo>
                        <a:pt x="120" y="138"/>
                      </a:lnTo>
                      <a:lnTo>
                        <a:pt x="120" y="134"/>
                      </a:lnTo>
                      <a:lnTo>
                        <a:pt x="118" y="134"/>
                      </a:lnTo>
                      <a:lnTo>
                        <a:pt x="116" y="130"/>
                      </a:lnTo>
                      <a:lnTo>
                        <a:pt x="116" y="126"/>
                      </a:lnTo>
                      <a:lnTo>
                        <a:pt x="118" y="124"/>
                      </a:lnTo>
                      <a:lnTo>
                        <a:pt x="122" y="120"/>
                      </a:lnTo>
                      <a:lnTo>
                        <a:pt x="122" y="114"/>
                      </a:lnTo>
                      <a:lnTo>
                        <a:pt x="122" y="108"/>
                      </a:lnTo>
                      <a:lnTo>
                        <a:pt x="120" y="106"/>
                      </a:lnTo>
                      <a:lnTo>
                        <a:pt x="122" y="100"/>
                      </a:lnTo>
                      <a:lnTo>
                        <a:pt x="126" y="94"/>
                      </a:lnTo>
                      <a:lnTo>
                        <a:pt x="132" y="92"/>
                      </a:lnTo>
                      <a:lnTo>
                        <a:pt x="136" y="82"/>
                      </a:lnTo>
                      <a:lnTo>
                        <a:pt x="138" y="72"/>
                      </a:lnTo>
                      <a:lnTo>
                        <a:pt x="142" y="60"/>
                      </a:lnTo>
                      <a:lnTo>
                        <a:pt x="144" y="58"/>
                      </a:lnTo>
                      <a:lnTo>
                        <a:pt x="148" y="56"/>
                      </a:lnTo>
                      <a:lnTo>
                        <a:pt x="154" y="56"/>
                      </a:lnTo>
                      <a:lnTo>
                        <a:pt x="160" y="56"/>
                      </a:lnTo>
                      <a:lnTo>
                        <a:pt x="160" y="52"/>
                      </a:lnTo>
                      <a:lnTo>
                        <a:pt x="150" y="46"/>
                      </a:lnTo>
                      <a:lnTo>
                        <a:pt x="146" y="40"/>
                      </a:lnTo>
                      <a:lnTo>
                        <a:pt x="144" y="34"/>
                      </a:lnTo>
                      <a:lnTo>
                        <a:pt x="146" y="32"/>
                      </a:lnTo>
                      <a:lnTo>
                        <a:pt x="148" y="28"/>
                      </a:lnTo>
                      <a:lnTo>
                        <a:pt x="142" y="26"/>
                      </a:lnTo>
                      <a:lnTo>
                        <a:pt x="138" y="22"/>
                      </a:lnTo>
                      <a:lnTo>
                        <a:pt x="138" y="14"/>
                      </a:lnTo>
                      <a:lnTo>
                        <a:pt x="136" y="8"/>
                      </a:lnTo>
                      <a:lnTo>
                        <a:pt x="13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2" name="Freeform 270">
                  <a:extLst>
                    <a:ext uri="{FF2B5EF4-FFF2-40B4-BE49-F238E27FC236}">
                      <a16:creationId xmlns:a16="http://schemas.microsoft.com/office/drawing/2014/main" id="{9DE37AAC-3DB9-4CDA-87B3-2AB2C56FC5E1}"/>
                    </a:ext>
                  </a:extLst>
                </p:cNvPr>
                <p:cNvSpPr>
                  <a:spLocks/>
                </p:cNvSpPr>
                <p:nvPr/>
              </p:nvSpPr>
              <p:spPr bwMode="ltGray">
                <a:xfrm>
                  <a:off x="4438" y="2334"/>
                  <a:ext cx="636" cy="516"/>
                </a:xfrm>
                <a:custGeom>
                  <a:avLst/>
                  <a:gdLst/>
                  <a:ahLst/>
                  <a:cxnLst>
                    <a:cxn ang="0">
                      <a:pos x="194" y="112"/>
                    </a:cxn>
                    <a:cxn ang="0">
                      <a:pos x="212" y="114"/>
                    </a:cxn>
                    <a:cxn ang="0">
                      <a:pos x="226" y="100"/>
                    </a:cxn>
                    <a:cxn ang="0">
                      <a:pos x="242" y="72"/>
                    </a:cxn>
                    <a:cxn ang="0">
                      <a:pos x="284" y="62"/>
                    </a:cxn>
                    <a:cxn ang="0">
                      <a:pos x="294" y="72"/>
                    </a:cxn>
                    <a:cxn ang="0">
                      <a:pos x="310" y="56"/>
                    </a:cxn>
                    <a:cxn ang="0">
                      <a:pos x="324" y="38"/>
                    </a:cxn>
                    <a:cxn ang="0">
                      <a:pos x="360" y="24"/>
                    </a:cxn>
                    <a:cxn ang="0">
                      <a:pos x="358" y="2"/>
                    </a:cxn>
                    <a:cxn ang="0">
                      <a:pos x="372" y="12"/>
                    </a:cxn>
                    <a:cxn ang="0">
                      <a:pos x="414" y="22"/>
                    </a:cxn>
                    <a:cxn ang="0">
                      <a:pos x="428" y="20"/>
                    </a:cxn>
                    <a:cxn ang="0">
                      <a:pos x="416" y="42"/>
                    </a:cxn>
                    <a:cxn ang="0">
                      <a:pos x="424" y="52"/>
                    </a:cxn>
                    <a:cxn ang="0">
                      <a:pos x="418" y="56"/>
                    </a:cxn>
                    <a:cxn ang="0">
                      <a:pos x="408" y="80"/>
                    </a:cxn>
                    <a:cxn ang="0">
                      <a:pos x="442" y="104"/>
                    </a:cxn>
                    <a:cxn ang="0">
                      <a:pos x="468" y="122"/>
                    </a:cxn>
                    <a:cxn ang="0">
                      <a:pos x="490" y="92"/>
                    </a:cxn>
                    <a:cxn ang="0">
                      <a:pos x="510" y="32"/>
                    </a:cxn>
                    <a:cxn ang="0">
                      <a:pos x="532" y="0"/>
                    </a:cxn>
                    <a:cxn ang="0">
                      <a:pos x="538" y="56"/>
                    </a:cxn>
                    <a:cxn ang="0">
                      <a:pos x="558" y="76"/>
                    </a:cxn>
                    <a:cxn ang="0">
                      <a:pos x="560" y="118"/>
                    </a:cxn>
                    <a:cxn ang="0">
                      <a:pos x="568" y="152"/>
                    </a:cxn>
                    <a:cxn ang="0">
                      <a:pos x="596" y="182"/>
                    </a:cxn>
                    <a:cxn ang="0">
                      <a:pos x="604" y="208"/>
                    </a:cxn>
                    <a:cxn ang="0">
                      <a:pos x="618" y="234"/>
                    </a:cxn>
                    <a:cxn ang="0">
                      <a:pos x="634" y="270"/>
                    </a:cxn>
                    <a:cxn ang="0">
                      <a:pos x="626" y="322"/>
                    </a:cxn>
                    <a:cxn ang="0">
                      <a:pos x="594" y="378"/>
                    </a:cxn>
                    <a:cxn ang="0">
                      <a:pos x="558" y="408"/>
                    </a:cxn>
                    <a:cxn ang="0">
                      <a:pos x="500" y="480"/>
                    </a:cxn>
                    <a:cxn ang="0">
                      <a:pos x="476" y="490"/>
                    </a:cxn>
                    <a:cxn ang="0">
                      <a:pos x="438" y="506"/>
                    </a:cxn>
                    <a:cxn ang="0">
                      <a:pos x="416" y="494"/>
                    </a:cxn>
                    <a:cxn ang="0">
                      <a:pos x="378" y="504"/>
                    </a:cxn>
                    <a:cxn ang="0">
                      <a:pos x="346" y="482"/>
                    </a:cxn>
                    <a:cxn ang="0">
                      <a:pos x="348" y="454"/>
                    </a:cxn>
                    <a:cxn ang="0">
                      <a:pos x="346" y="428"/>
                    </a:cxn>
                    <a:cxn ang="0">
                      <a:pos x="326" y="444"/>
                    </a:cxn>
                    <a:cxn ang="0">
                      <a:pos x="346" y="420"/>
                    </a:cxn>
                    <a:cxn ang="0">
                      <a:pos x="338" y="416"/>
                    </a:cxn>
                    <a:cxn ang="0">
                      <a:pos x="304" y="438"/>
                    </a:cxn>
                    <a:cxn ang="0">
                      <a:pos x="304" y="406"/>
                    </a:cxn>
                    <a:cxn ang="0">
                      <a:pos x="268" y="380"/>
                    </a:cxn>
                    <a:cxn ang="0">
                      <a:pos x="150" y="406"/>
                    </a:cxn>
                    <a:cxn ang="0">
                      <a:pos x="74" y="426"/>
                    </a:cxn>
                    <a:cxn ang="0">
                      <a:pos x="14" y="436"/>
                    </a:cxn>
                    <a:cxn ang="0">
                      <a:pos x="0" y="420"/>
                    </a:cxn>
                    <a:cxn ang="0">
                      <a:pos x="30" y="380"/>
                    </a:cxn>
                    <a:cxn ang="0">
                      <a:pos x="26" y="304"/>
                    </a:cxn>
                    <a:cxn ang="0">
                      <a:pos x="20" y="284"/>
                    </a:cxn>
                    <a:cxn ang="0">
                      <a:pos x="30" y="278"/>
                    </a:cxn>
                    <a:cxn ang="0">
                      <a:pos x="40" y="214"/>
                    </a:cxn>
                    <a:cxn ang="0">
                      <a:pos x="52" y="208"/>
                    </a:cxn>
                    <a:cxn ang="0">
                      <a:pos x="76" y="190"/>
                    </a:cxn>
                    <a:cxn ang="0">
                      <a:pos x="110" y="174"/>
                    </a:cxn>
                    <a:cxn ang="0">
                      <a:pos x="162" y="162"/>
                    </a:cxn>
                  </a:cxnLst>
                  <a:rect l="0" t="0" r="r" b="b"/>
                  <a:pathLst>
                    <a:path w="636" h="516">
                      <a:moveTo>
                        <a:pt x="180" y="138"/>
                      </a:moveTo>
                      <a:lnTo>
                        <a:pt x="186" y="132"/>
                      </a:lnTo>
                      <a:lnTo>
                        <a:pt x="188" y="130"/>
                      </a:lnTo>
                      <a:lnTo>
                        <a:pt x="188" y="124"/>
                      </a:lnTo>
                      <a:lnTo>
                        <a:pt x="190" y="118"/>
                      </a:lnTo>
                      <a:lnTo>
                        <a:pt x="194" y="112"/>
                      </a:lnTo>
                      <a:lnTo>
                        <a:pt x="198" y="108"/>
                      </a:lnTo>
                      <a:lnTo>
                        <a:pt x="202" y="106"/>
                      </a:lnTo>
                      <a:lnTo>
                        <a:pt x="204" y="112"/>
                      </a:lnTo>
                      <a:lnTo>
                        <a:pt x="206" y="114"/>
                      </a:lnTo>
                      <a:lnTo>
                        <a:pt x="210" y="116"/>
                      </a:lnTo>
                      <a:lnTo>
                        <a:pt x="212" y="114"/>
                      </a:lnTo>
                      <a:lnTo>
                        <a:pt x="212" y="112"/>
                      </a:lnTo>
                      <a:lnTo>
                        <a:pt x="214" y="110"/>
                      </a:lnTo>
                      <a:lnTo>
                        <a:pt x="212" y="106"/>
                      </a:lnTo>
                      <a:lnTo>
                        <a:pt x="212" y="100"/>
                      </a:lnTo>
                      <a:lnTo>
                        <a:pt x="220" y="100"/>
                      </a:lnTo>
                      <a:lnTo>
                        <a:pt x="226" y="100"/>
                      </a:lnTo>
                      <a:lnTo>
                        <a:pt x="226" y="92"/>
                      </a:lnTo>
                      <a:lnTo>
                        <a:pt x="230" y="86"/>
                      </a:lnTo>
                      <a:lnTo>
                        <a:pt x="232" y="82"/>
                      </a:lnTo>
                      <a:lnTo>
                        <a:pt x="236" y="80"/>
                      </a:lnTo>
                      <a:lnTo>
                        <a:pt x="240" y="78"/>
                      </a:lnTo>
                      <a:lnTo>
                        <a:pt x="242" y="72"/>
                      </a:lnTo>
                      <a:lnTo>
                        <a:pt x="244" y="68"/>
                      </a:lnTo>
                      <a:lnTo>
                        <a:pt x="248" y="64"/>
                      </a:lnTo>
                      <a:lnTo>
                        <a:pt x="262" y="58"/>
                      </a:lnTo>
                      <a:lnTo>
                        <a:pt x="270" y="56"/>
                      </a:lnTo>
                      <a:lnTo>
                        <a:pt x="276" y="54"/>
                      </a:lnTo>
                      <a:lnTo>
                        <a:pt x="284" y="62"/>
                      </a:lnTo>
                      <a:lnTo>
                        <a:pt x="288" y="66"/>
                      </a:lnTo>
                      <a:lnTo>
                        <a:pt x="288" y="72"/>
                      </a:lnTo>
                      <a:lnTo>
                        <a:pt x="288" y="74"/>
                      </a:lnTo>
                      <a:lnTo>
                        <a:pt x="286" y="76"/>
                      </a:lnTo>
                      <a:lnTo>
                        <a:pt x="290" y="74"/>
                      </a:lnTo>
                      <a:lnTo>
                        <a:pt x="294" y="72"/>
                      </a:lnTo>
                      <a:lnTo>
                        <a:pt x="298" y="74"/>
                      </a:lnTo>
                      <a:lnTo>
                        <a:pt x="302" y="74"/>
                      </a:lnTo>
                      <a:lnTo>
                        <a:pt x="306" y="72"/>
                      </a:lnTo>
                      <a:lnTo>
                        <a:pt x="310" y="70"/>
                      </a:lnTo>
                      <a:lnTo>
                        <a:pt x="308" y="62"/>
                      </a:lnTo>
                      <a:lnTo>
                        <a:pt x="310" y="56"/>
                      </a:lnTo>
                      <a:lnTo>
                        <a:pt x="314" y="54"/>
                      </a:lnTo>
                      <a:lnTo>
                        <a:pt x="320" y="50"/>
                      </a:lnTo>
                      <a:lnTo>
                        <a:pt x="326" y="48"/>
                      </a:lnTo>
                      <a:lnTo>
                        <a:pt x="324" y="44"/>
                      </a:lnTo>
                      <a:lnTo>
                        <a:pt x="322" y="42"/>
                      </a:lnTo>
                      <a:lnTo>
                        <a:pt x="324" y="38"/>
                      </a:lnTo>
                      <a:lnTo>
                        <a:pt x="326" y="34"/>
                      </a:lnTo>
                      <a:lnTo>
                        <a:pt x="334" y="28"/>
                      </a:lnTo>
                      <a:lnTo>
                        <a:pt x="344" y="26"/>
                      </a:lnTo>
                      <a:lnTo>
                        <a:pt x="354" y="26"/>
                      </a:lnTo>
                      <a:lnTo>
                        <a:pt x="358" y="24"/>
                      </a:lnTo>
                      <a:lnTo>
                        <a:pt x="360" y="24"/>
                      </a:lnTo>
                      <a:lnTo>
                        <a:pt x="362" y="20"/>
                      </a:lnTo>
                      <a:lnTo>
                        <a:pt x="364" y="16"/>
                      </a:lnTo>
                      <a:lnTo>
                        <a:pt x="364" y="12"/>
                      </a:lnTo>
                      <a:lnTo>
                        <a:pt x="358" y="10"/>
                      </a:lnTo>
                      <a:lnTo>
                        <a:pt x="358" y="8"/>
                      </a:lnTo>
                      <a:lnTo>
                        <a:pt x="358" y="2"/>
                      </a:lnTo>
                      <a:lnTo>
                        <a:pt x="362" y="2"/>
                      </a:lnTo>
                      <a:lnTo>
                        <a:pt x="364" y="4"/>
                      </a:lnTo>
                      <a:lnTo>
                        <a:pt x="368" y="6"/>
                      </a:lnTo>
                      <a:lnTo>
                        <a:pt x="366" y="10"/>
                      </a:lnTo>
                      <a:lnTo>
                        <a:pt x="368" y="10"/>
                      </a:lnTo>
                      <a:lnTo>
                        <a:pt x="372" y="12"/>
                      </a:lnTo>
                      <a:lnTo>
                        <a:pt x="374" y="12"/>
                      </a:lnTo>
                      <a:lnTo>
                        <a:pt x="384" y="14"/>
                      </a:lnTo>
                      <a:lnTo>
                        <a:pt x="390" y="18"/>
                      </a:lnTo>
                      <a:lnTo>
                        <a:pt x="398" y="22"/>
                      </a:lnTo>
                      <a:lnTo>
                        <a:pt x="408" y="22"/>
                      </a:lnTo>
                      <a:lnTo>
                        <a:pt x="414" y="22"/>
                      </a:lnTo>
                      <a:lnTo>
                        <a:pt x="416" y="18"/>
                      </a:lnTo>
                      <a:lnTo>
                        <a:pt x="418" y="24"/>
                      </a:lnTo>
                      <a:lnTo>
                        <a:pt x="422" y="26"/>
                      </a:lnTo>
                      <a:lnTo>
                        <a:pt x="424" y="22"/>
                      </a:lnTo>
                      <a:lnTo>
                        <a:pt x="424" y="20"/>
                      </a:lnTo>
                      <a:lnTo>
                        <a:pt x="428" y="20"/>
                      </a:lnTo>
                      <a:lnTo>
                        <a:pt x="432" y="22"/>
                      </a:lnTo>
                      <a:lnTo>
                        <a:pt x="434" y="26"/>
                      </a:lnTo>
                      <a:lnTo>
                        <a:pt x="432" y="30"/>
                      </a:lnTo>
                      <a:lnTo>
                        <a:pt x="428" y="36"/>
                      </a:lnTo>
                      <a:lnTo>
                        <a:pt x="422" y="40"/>
                      </a:lnTo>
                      <a:lnTo>
                        <a:pt x="416" y="42"/>
                      </a:lnTo>
                      <a:lnTo>
                        <a:pt x="416" y="48"/>
                      </a:lnTo>
                      <a:lnTo>
                        <a:pt x="416" y="50"/>
                      </a:lnTo>
                      <a:lnTo>
                        <a:pt x="418" y="52"/>
                      </a:lnTo>
                      <a:lnTo>
                        <a:pt x="420" y="54"/>
                      </a:lnTo>
                      <a:lnTo>
                        <a:pt x="422" y="54"/>
                      </a:lnTo>
                      <a:lnTo>
                        <a:pt x="424" y="52"/>
                      </a:lnTo>
                      <a:lnTo>
                        <a:pt x="426" y="54"/>
                      </a:lnTo>
                      <a:lnTo>
                        <a:pt x="428" y="54"/>
                      </a:lnTo>
                      <a:lnTo>
                        <a:pt x="426" y="58"/>
                      </a:lnTo>
                      <a:lnTo>
                        <a:pt x="422" y="60"/>
                      </a:lnTo>
                      <a:lnTo>
                        <a:pt x="420" y="60"/>
                      </a:lnTo>
                      <a:lnTo>
                        <a:pt x="418" y="56"/>
                      </a:lnTo>
                      <a:lnTo>
                        <a:pt x="418" y="54"/>
                      </a:lnTo>
                      <a:lnTo>
                        <a:pt x="410" y="60"/>
                      </a:lnTo>
                      <a:lnTo>
                        <a:pt x="406" y="64"/>
                      </a:lnTo>
                      <a:lnTo>
                        <a:pt x="404" y="70"/>
                      </a:lnTo>
                      <a:lnTo>
                        <a:pt x="404" y="76"/>
                      </a:lnTo>
                      <a:lnTo>
                        <a:pt x="408" y="80"/>
                      </a:lnTo>
                      <a:lnTo>
                        <a:pt x="410" y="84"/>
                      </a:lnTo>
                      <a:lnTo>
                        <a:pt x="414" y="86"/>
                      </a:lnTo>
                      <a:lnTo>
                        <a:pt x="424" y="90"/>
                      </a:lnTo>
                      <a:lnTo>
                        <a:pt x="430" y="92"/>
                      </a:lnTo>
                      <a:lnTo>
                        <a:pt x="434" y="96"/>
                      </a:lnTo>
                      <a:lnTo>
                        <a:pt x="442" y="104"/>
                      </a:lnTo>
                      <a:lnTo>
                        <a:pt x="456" y="108"/>
                      </a:lnTo>
                      <a:lnTo>
                        <a:pt x="458" y="110"/>
                      </a:lnTo>
                      <a:lnTo>
                        <a:pt x="462" y="116"/>
                      </a:lnTo>
                      <a:lnTo>
                        <a:pt x="464" y="120"/>
                      </a:lnTo>
                      <a:lnTo>
                        <a:pt x="466" y="122"/>
                      </a:lnTo>
                      <a:lnTo>
                        <a:pt x="468" y="122"/>
                      </a:lnTo>
                      <a:lnTo>
                        <a:pt x="472" y="122"/>
                      </a:lnTo>
                      <a:lnTo>
                        <a:pt x="476" y="120"/>
                      </a:lnTo>
                      <a:lnTo>
                        <a:pt x="480" y="116"/>
                      </a:lnTo>
                      <a:lnTo>
                        <a:pt x="484" y="110"/>
                      </a:lnTo>
                      <a:lnTo>
                        <a:pt x="486" y="104"/>
                      </a:lnTo>
                      <a:lnTo>
                        <a:pt x="490" y="92"/>
                      </a:lnTo>
                      <a:lnTo>
                        <a:pt x="494" y="84"/>
                      </a:lnTo>
                      <a:lnTo>
                        <a:pt x="498" y="76"/>
                      </a:lnTo>
                      <a:lnTo>
                        <a:pt x="500" y="64"/>
                      </a:lnTo>
                      <a:lnTo>
                        <a:pt x="502" y="52"/>
                      </a:lnTo>
                      <a:lnTo>
                        <a:pt x="504" y="42"/>
                      </a:lnTo>
                      <a:lnTo>
                        <a:pt x="510" y="32"/>
                      </a:lnTo>
                      <a:lnTo>
                        <a:pt x="514" y="24"/>
                      </a:lnTo>
                      <a:lnTo>
                        <a:pt x="520" y="6"/>
                      </a:lnTo>
                      <a:lnTo>
                        <a:pt x="522" y="0"/>
                      </a:lnTo>
                      <a:lnTo>
                        <a:pt x="524" y="0"/>
                      </a:lnTo>
                      <a:lnTo>
                        <a:pt x="528" y="0"/>
                      </a:lnTo>
                      <a:lnTo>
                        <a:pt x="532" y="0"/>
                      </a:lnTo>
                      <a:lnTo>
                        <a:pt x="534" y="4"/>
                      </a:lnTo>
                      <a:lnTo>
                        <a:pt x="532" y="12"/>
                      </a:lnTo>
                      <a:lnTo>
                        <a:pt x="532" y="20"/>
                      </a:lnTo>
                      <a:lnTo>
                        <a:pt x="532" y="26"/>
                      </a:lnTo>
                      <a:lnTo>
                        <a:pt x="536" y="44"/>
                      </a:lnTo>
                      <a:lnTo>
                        <a:pt x="538" y="56"/>
                      </a:lnTo>
                      <a:lnTo>
                        <a:pt x="540" y="60"/>
                      </a:lnTo>
                      <a:lnTo>
                        <a:pt x="542" y="62"/>
                      </a:lnTo>
                      <a:lnTo>
                        <a:pt x="546" y="62"/>
                      </a:lnTo>
                      <a:lnTo>
                        <a:pt x="548" y="60"/>
                      </a:lnTo>
                      <a:lnTo>
                        <a:pt x="552" y="68"/>
                      </a:lnTo>
                      <a:lnTo>
                        <a:pt x="558" y="76"/>
                      </a:lnTo>
                      <a:lnTo>
                        <a:pt x="554" y="82"/>
                      </a:lnTo>
                      <a:lnTo>
                        <a:pt x="556" y="90"/>
                      </a:lnTo>
                      <a:lnTo>
                        <a:pt x="554" y="100"/>
                      </a:lnTo>
                      <a:lnTo>
                        <a:pt x="556" y="106"/>
                      </a:lnTo>
                      <a:lnTo>
                        <a:pt x="558" y="110"/>
                      </a:lnTo>
                      <a:lnTo>
                        <a:pt x="560" y="118"/>
                      </a:lnTo>
                      <a:lnTo>
                        <a:pt x="560" y="124"/>
                      </a:lnTo>
                      <a:lnTo>
                        <a:pt x="562" y="132"/>
                      </a:lnTo>
                      <a:lnTo>
                        <a:pt x="564" y="136"/>
                      </a:lnTo>
                      <a:lnTo>
                        <a:pt x="564" y="144"/>
                      </a:lnTo>
                      <a:lnTo>
                        <a:pt x="564" y="148"/>
                      </a:lnTo>
                      <a:lnTo>
                        <a:pt x="568" y="152"/>
                      </a:lnTo>
                      <a:lnTo>
                        <a:pt x="576" y="158"/>
                      </a:lnTo>
                      <a:lnTo>
                        <a:pt x="584" y="162"/>
                      </a:lnTo>
                      <a:lnTo>
                        <a:pt x="592" y="168"/>
                      </a:lnTo>
                      <a:lnTo>
                        <a:pt x="594" y="174"/>
                      </a:lnTo>
                      <a:lnTo>
                        <a:pt x="594" y="178"/>
                      </a:lnTo>
                      <a:lnTo>
                        <a:pt x="596" y="182"/>
                      </a:lnTo>
                      <a:lnTo>
                        <a:pt x="598" y="186"/>
                      </a:lnTo>
                      <a:lnTo>
                        <a:pt x="598" y="200"/>
                      </a:lnTo>
                      <a:lnTo>
                        <a:pt x="598" y="206"/>
                      </a:lnTo>
                      <a:lnTo>
                        <a:pt x="600" y="208"/>
                      </a:lnTo>
                      <a:lnTo>
                        <a:pt x="602" y="208"/>
                      </a:lnTo>
                      <a:lnTo>
                        <a:pt x="604" y="208"/>
                      </a:lnTo>
                      <a:lnTo>
                        <a:pt x="604" y="206"/>
                      </a:lnTo>
                      <a:lnTo>
                        <a:pt x="612" y="216"/>
                      </a:lnTo>
                      <a:lnTo>
                        <a:pt x="614" y="220"/>
                      </a:lnTo>
                      <a:lnTo>
                        <a:pt x="614" y="228"/>
                      </a:lnTo>
                      <a:lnTo>
                        <a:pt x="616" y="232"/>
                      </a:lnTo>
                      <a:lnTo>
                        <a:pt x="618" y="234"/>
                      </a:lnTo>
                      <a:lnTo>
                        <a:pt x="620" y="236"/>
                      </a:lnTo>
                      <a:lnTo>
                        <a:pt x="622" y="238"/>
                      </a:lnTo>
                      <a:lnTo>
                        <a:pt x="632" y="250"/>
                      </a:lnTo>
                      <a:lnTo>
                        <a:pt x="634" y="258"/>
                      </a:lnTo>
                      <a:lnTo>
                        <a:pt x="636" y="264"/>
                      </a:lnTo>
                      <a:lnTo>
                        <a:pt x="634" y="270"/>
                      </a:lnTo>
                      <a:lnTo>
                        <a:pt x="632" y="276"/>
                      </a:lnTo>
                      <a:lnTo>
                        <a:pt x="630" y="280"/>
                      </a:lnTo>
                      <a:lnTo>
                        <a:pt x="630" y="288"/>
                      </a:lnTo>
                      <a:lnTo>
                        <a:pt x="630" y="300"/>
                      </a:lnTo>
                      <a:lnTo>
                        <a:pt x="630" y="312"/>
                      </a:lnTo>
                      <a:lnTo>
                        <a:pt x="626" y="322"/>
                      </a:lnTo>
                      <a:lnTo>
                        <a:pt x="624" y="328"/>
                      </a:lnTo>
                      <a:lnTo>
                        <a:pt x="620" y="336"/>
                      </a:lnTo>
                      <a:lnTo>
                        <a:pt x="608" y="352"/>
                      </a:lnTo>
                      <a:lnTo>
                        <a:pt x="600" y="370"/>
                      </a:lnTo>
                      <a:lnTo>
                        <a:pt x="598" y="376"/>
                      </a:lnTo>
                      <a:lnTo>
                        <a:pt x="594" y="378"/>
                      </a:lnTo>
                      <a:lnTo>
                        <a:pt x="590" y="382"/>
                      </a:lnTo>
                      <a:lnTo>
                        <a:pt x="586" y="384"/>
                      </a:lnTo>
                      <a:lnTo>
                        <a:pt x="582" y="390"/>
                      </a:lnTo>
                      <a:lnTo>
                        <a:pt x="578" y="394"/>
                      </a:lnTo>
                      <a:lnTo>
                        <a:pt x="566" y="402"/>
                      </a:lnTo>
                      <a:lnTo>
                        <a:pt x="558" y="408"/>
                      </a:lnTo>
                      <a:lnTo>
                        <a:pt x="552" y="416"/>
                      </a:lnTo>
                      <a:lnTo>
                        <a:pt x="548" y="424"/>
                      </a:lnTo>
                      <a:lnTo>
                        <a:pt x="542" y="432"/>
                      </a:lnTo>
                      <a:lnTo>
                        <a:pt x="522" y="454"/>
                      </a:lnTo>
                      <a:lnTo>
                        <a:pt x="510" y="466"/>
                      </a:lnTo>
                      <a:lnTo>
                        <a:pt x="500" y="480"/>
                      </a:lnTo>
                      <a:lnTo>
                        <a:pt x="498" y="482"/>
                      </a:lnTo>
                      <a:lnTo>
                        <a:pt x="496" y="486"/>
                      </a:lnTo>
                      <a:lnTo>
                        <a:pt x="496" y="488"/>
                      </a:lnTo>
                      <a:lnTo>
                        <a:pt x="494" y="490"/>
                      </a:lnTo>
                      <a:lnTo>
                        <a:pt x="484" y="490"/>
                      </a:lnTo>
                      <a:lnTo>
                        <a:pt x="476" y="490"/>
                      </a:lnTo>
                      <a:lnTo>
                        <a:pt x="468" y="492"/>
                      </a:lnTo>
                      <a:lnTo>
                        <a:pt x="462" y="492"/>
                      </a:lnTo>
                      <a:lnTo>
                        <a:pt x="454" y="496"/>
                      </a:lnTo>
                      <a:lnTo>
                        <a:pt x="448" y="500"/>
                      </a:lnTo>
                      <a:lnTo>
                        <a:pt x="442" y="504"/>
                      </a:lnTo>
                      <a:lnTo>
                        <a:pt x="438" y="506"/>
                      </a:lnTo>
                      <a:lnTo>
                        <a:pt x="434" y="508"/>
                      </a:lnTo>
                      <a:lnTo>
                        <a:pt x="432" y="512"/>
                      </a:lnTo>
                      <a:lnTo>
                        <a:pt x="428" y="514"/>
                      </a:lnTo>
                      <a:lnTo>
                        <a:pt x="426" y="516"/>
                      </a:lnTo>
                      <a:lnTo>
                        <a:pt x="420" y="506"/>
                      </a:lnTo>
                      <a:lnTo>
                        <a:pt x="416" y="494"/>
                      </a:lnTo>
                      <a:lnTo>
                        <a:pt x="412" y="494"/>
                      </a:lnTo>
                      <a:lnTo>
                        <a:pt x="410" y="496"/>
                      </a:lnTo>
                      <a:lnTo>
                        <a:pt x="408" y="500"/>
                      </a:lnTo>
                      <a:lnTo>
                        <a:pt x="386" y="514"/>
                      </a:lnTo>
                      <a:lnTo>
                        <a:pt x="380" y="510"/>
                      </a:lnTo>
                      <a:lnTo>
                        <a:pt x="378" y="504"/>
                      </a:lnTo>
                      <a:lnTo>
                        <a:pt x="370" y="504"/>
                      </a:lnTo>
                      <a:lnTo>
                        <a:pt x="364" y="504"/>
                      </a:lnTo>
                      <a:lnTo>
                        <a:pt x="358" y="500"/>
                      </a:lnTo>
                      <a:lnTo>
                        <a:pt x="354" y="494"/>
                      </a:lnTo>
                      <a:lnTo>
                        <a:pt x="348" y="488"/>
                      </a:lnTo>
                      <a:lnTo>
                        <a:pt x="346" y="482"/>
                      </a:lnTo>
                      <a:lnTo>
                        <a:pt x="346" y="478"/>
                      </a:lnTo>
                      <a:lnTo>
                        <a:pt x="350" y="474"/>
                      </a:lnTo>
                      <a:lnTo>
                        <a:pt x="352" y="470"/>
                      </a:lnTo>
                      <a:lnTo>
                        <a:pt x="354" y="464"/>
                      </a:lnTo>
                      <a:lnTo>
                        <a:pt x="352" y="458"/>
                      </a:lnTo>
                      <a:lnTo>
                        <a:pt x="348" y="454"/>
                      </a:lnTo>
                      <a:lnTo>
                        <a:pt x="344" y="452"/>
                      </a:lnTo>
                      <a:lnTo>
                        <a:pt x="340" y="448"/>
                      </a:lnTo>
                      <a:lnTo>
                        <a:pt x="346" y="440"/>
                      </a:lnTo>
                      <a:lnTo>
                        <a:pt x="346" y="436"/>
                      </a:lnTo>
                      <a:lnTo>
                        <a:pt x="348" y="432"/>
                      </a:lnTo>
                      <a:lnTo>
                        <a:pt x="346" y="428"/>
                      </a:lnTo>
                      <a:lnTo>
                        <a:pt x="342" y="428"/>
                      </a:lnTo>
                      <a:lnTo>
                        <a:pt x="340" y="430"/>
                      </a:lnTo>
                      <a:lnTo>
                        <a:pt x="336" y="436"/>
                      </a:lnTo>
                      <a:lnTo>
                        <a:pt x="332" y="442"/>
                      </a:lnTo>
                      <a:lnTo>
                        <a:pt x="330" y="444"/>
                      </a:lnTo>
                      <a:lnTo>
                        <a:pt x="326" y="444"/>
                      </a:lnTo>
                      <a:lnTo>
                        <a:pt x="324" y="444"/>
                      </a:lnTo>
                      <a:lnTo>
                        <a:pt x="322" y="442"/>
                      </a:lnTo>
                      <a:lnTo>
                        <a:pt x="324" y="438"/>
                      </a:lnTo>
                      <a:lnTo>
                        <a:pt x="328" y="438"/>
                      </a:lnTo>
                      <a:lnTo>
                        <a:pt x="332" y="436"/>
                      </a:lnTo>
                      <a:lnTo>
                        <a:pt x="346" y="420"/>
                      </a:lnTo>
                      <a:lnTo>
                        <a:pt x="352" y="412"/>
                      </a:lnTo>
                      <a:lnTo>
                        <a:pt x="356" y="404"/>
                      </a:lnTo>
                      <a:lnTo>
                        <a:pt x="350" y="404"/>
                      </a:lnTo>
                      <a:lnTo>
                        <a:pt x="342" y="404"/>
                      </a:lnTo>
                      <a:lnTo>
                        <a:pt x="340" y="410"/>
                      </a:lnTo>
                      <a:lnTo>
                        <a:pt x="338" y="416"/>
                      </a:lnTo>
                      <a:lnTo>
                        <a:pt x="332" y="416"/>
                      </a:lnTo>
                      <a:lnTo>
                        <a:pt x="326" y="418"/>
                      </a:lnTo>
                      <a:lnTo>
                        <a:pt x="318" y="424"/>
                      </a:lnTo>
                      <a:lnTo>
                        <a:pt x="312" y="432"/>
                      </a:lnTo>
                      <a:lnTo>
                        <a:pt x="310" y="438"/>
                      </a:lnTo>
                      <a:lnTo>
                        <a:pt x="304" y="438"/>
                      </a:lnTo>
                      <a:lnTo>
                        <a:pt x="304" y="436"/>
                      </a:lnTo>
                      <a:lnTo>
                        <a:pt x="304" y="434"/>
                      </a:lnTo>
                      <a:lnTo>
                        <a:pt x="304" y="426"/>
                      </a:lnTo>
                      <a:lnTo>
                        <a:pt x="306" y="418"/>
                      </a:lnTo>
                      <a:lnTo>
                        <a:pt x="304" y="410"/>
                      </a:lnTo>
                      <a:lnTo>
                        <a:pt x="304" y="406"/>
                      </a:lnTo>
                      <a:lnTo>
                        <a:pt x="302" y="400"/>
                      </a:lnTo>
                      <a:lnTo>
                        <a:pt x="300" y="392"/>
                      </a:lnTo>
                      <a:lnTo>
                        <a:pt x="286" y="388"/>
                      </a:lnTo>
                      <a:lnTo>
                        <a:pt x="276" y="384"/>
                      </a:lnTo>
                      <a:lnTo>
                        <a:pt x="270" y="382"/>
                      </a:lnTo>
                      <a:lnTo>
                        <a:pt x="268" y="380"/>
                      </a:lnTo>
                      <a:lnTo>
                        <a:pt x="264" y="378"/>
                      </a:lnTo>
                      <a:lnTo>
                        <a:pt x="232" y="378"/>
                      </a:lnTo>
                      <a:lnTo>
                        <a:pt x="208" y="392"/>
                      </a:lnTo>
                      <a:lnTo>
                        <a:pt x="176" y="392"/>
                      </a:lnTo>
                      <a:lnTo>
                        <a:pt x="164" y="398"/>
                      </a:lnTo>
                      <a:lnTo>
                        <a:pt x="150" y="406"/>
                      </a:lnTo>
                      <a:lnTo>
                        <a:pt x="134" y="416"/>
                      </a:lnTo>
                      <a:lnTo>
                        <a:pt x="122" y="420"/>
                      </a:lnTo>
                      <a:lnTo>
                        <a:pt x="108" y="422"/>
                      </a:lnTo>
                      <a:lnTo>
                        <a:pt x="92" y="422"/>
                      </a:lnTo>
                      <a:lnTo>
                        <a:pt x="84" y="424"/>
                      </a:lnTo>
                      <a:lnTo>
                        <a:pt x="74" y="426"/>
                      </a:lnTo>
                      <a:lnTo>
                        <a:pt x="58" y="432"/>
                      </a:lnTo>
                      <a:lnTo>
                        <a:pt x="42" y="438"/>
                      </a:lnTo>
                      <a:lnTo>
                        <a:pt x="32" y="440"/>
                      </a:lnTo>
                      <a:lnTo>
                        <a:pt x="24" y="440"/>
                      </a:lnTo>
                      <a:lnTo>
                        <a:pt x="18" y="440"/>
                      </a:lnTo>
                      <a:lnTo>
                        <a:pt x="14" y="436"/>
                      </a:lnTo>
                      <a:lnTo>
                        <a:pt x="6" y="430"/>
                      </a:lnTo>
                      <a:lnTo>
                        <a:pt x="4" y="428"/>
                      </a:lnTo>
                      <a:lnTo>
                        <a:pt x="2" y="428"/>
                      </a:lnTo>
                      <a:lnTo>
                        <a:pt x="0" y="426"/>
                      </a:lnTo>
                      <a:lnTo>
                        <a:pt x="0" y="422"/>
                      </a:lnTo>
                      <a:lnTo>
                        <a:pt x="0" y="420"/>
                      </a:lnTo>
                      <a:lnTo>
                        <a:pt x="2" y="416"/>
                      </a:lnTo>
                      <a:lnTo>
                        <a:pt x="4" y="414"/>
                      </a:lnTo>
                      <a:lnTo>
                        <a:pt x="10" y="412"/>
                      </a:lnTo>
                      <a:lnTo>
                        <a:pt x="16" y="408"/>
                      </a:lnTo>
                      <a:lnTo>
                        <a:pt x="24" y="394"/>
                      </a:lnTo>
                      <a:lnTo>
                        <a:pt x="30" y="380"/>
                      </a:lnTo>
                      <a:lnTo>
                        <a:pt x="28" y="376"/>
                      </a:lnTo>
                      <a:lnTo>
                        <a:pt x="26" y="372"/>
                      </a:lnTo>
                      <a:lnTo>
                        <a:pt x="26" y="362"/>
                      </a:lnTo>
                      <a:lnTo>
                        <a:pt x="26" y="328"/>
                      </a:lnTo>
                      <a:lnTo>
                        <a:pt x="26" y="316"/>
                      </a:lnTo>
                      <a:lnTo>
                        <a:pt x="26" y="304"/>
                      </a:lnTo>
                      <a:lnTo>
                        <a:pt x="24" y="296"/>
                      </a:lnTo>
                      <a:lnTo>
                        <a:pt x="20" y="288"/>
                      </a:lnTo>
                      <a:lnTo>
                        <a:pt x="16" y="280"/>
                      </a:lnTo>
                      <a:lnTo>
                        <a:pt x="16" y="276"/>
                      </a:lnTo>
                      <a:lnTo>
                        <a:pt x="20" y="280"/>
                      </a:lnTo>
                      <a:lnTo>
                        <a:pt x="20" y="284"/>
                      </a:lnTo>
                      <a:lnTo>
                        <a:pt x="26" y="284"/>
                      </a:lnTo>
                      <a:lnTo>
                        <a:pt x="24" y="278"/>
                      </a:lnTo>
                      <a:lnTo>
                        <a:pt x="24" y="272"/>
                      </a:lnTo>
                      <a:lnTo>
                        <a:pt x="28" y="276"/>
                      </a:lnTo>
                      <a:lnTo>
                        <a:pt x="28" y="280"/>
                      </a:lnTo>
                      <a:lnTo>
                        <a:pt x="30" y="278"/>
                      </a:lnTo>
                      <a:lnTo>
                        <a:pt x="30" y="276"/>
                      </a:lnTo>
                      <a:lnTo>
                        <a:pt x="32" y="272"/>
                      </a:lnTo>
                      <a:lnTo>
                        <a:pt x="28" y="256"/>
                      </a:lnTo>
                      <a:lnTo>
                        <a:pt x="36" y="236"/>
                      </a:lnTo>
                      <a:lnTo>
                        <a:pt x="38" y="226"/>
                      </a:lnTo>
                      <a:lnTo>
                        <a:pt x="40" y="214"/>
                      </a:lnTo>
                      <a:lnTo>
                        <a:pt x="40" y="208"/>
                      </a:lnTo>
                      <a:lnTo>
                        <a:pt x="44" y="202"/>
                      </a:lnTo>
                      <a:lnTo>
                        <a:pt x="46" y="206"/>
                      </a:lnTo>
                      <a:lnTo>
                        <a:pt x="48" y="208"/>
                      </a:lnTo>
                      <a:lnTo>
                        <a:pt x="48" y="210"/>
                      </a:lnTo>
                      <a:lnTo>
                        <a:pt x="52" y="208"/>
                      </a:lnTo>
                      <a:lnTo>
                        <a:pt x="54" y="206"/>
                      </a:lnTo>
                      <a:lnTo>
                        <a:pt x="56" y="202"/>
                      </a:lnTo>
                      <a:lnTo>
                        <a:pt x="58" y="198"/>
                      </a:lnTo>
                      <a:lnTo>
                        <a:pt x="62" y="196"/>
                      </a:lnTo>
                      <a:lnTo>
                        <a:pt x="70" y="194"/>
                      </a:lnTo>
                      <a:lnTo>
                        <a:pt x="76" y="190"/>
                      </a:lnTo>
                      <a:lnTo>
                        <a:pt x="78" y="188"/>
                      </a:lnTo>
                      <a:lnTo>
                        <a:pt x="82" y="186"/>
                      </a:lnTo>
                      <a:lnTo>
                        <a:pt x="86" y="182"/>
                      </a:lnTo>
                      <a:lnTo>
                        <a:pt x="94" y="178"/>
                      </a:lnTo>
                      <a:lnTo>
                        <a:pt x="102" y="176"/>
                      </a:lnTo>
                      <a:lnTo>
                        <a:pt x="110" y="174"/>
                      </a:lnTo>
                      <a:lnTo>
                        <a:pt x="118" y="172"/>
                      </a:lnTo>
                      <a:lnTo>
                        <a:pt x="128" y="168"/>
                      </a:lnTo>
                      <a:lnTo>
                        <a:pt x="138" y="166"/>
                      </a:lnTo>
                      <a:lnTo>
                        <a:pt x="146" y="166"/>
                      </a:lnTo>
                      <a:lnTo>
                        <a:pt x="156" y="164"/>
                      </a:lnTo>
                      <a:lnTo>
                        <a:pt x="162" y="162"/>
                      </a:lnTo>
                      <a:lnTo>
                        <a:pt x="168" y="152"/>
                      </a:lnTo>
                      <a:lnTo>
                        <a:pt x="180" y="1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3" name="Freeform 272">
                  <a:extLst>
                    <a:ext uri="{FF2B5EF4-FFF2-40B4-BE49-F238E27FC236}">
                      <a16:creationId xmlns:a16="http://schemas.microsoft.com/office/drawing/2014/main" id="{95E62B7C-6D81-4ED2-9B80-62BFFA4F54E6}"/>
                    </a:ext>
                  </a:extLst>
                </p:cNvPr>
                <p:cNvSpPr>
                  <a:spLocks/>
                </p:cNvSpPr>
                <p:nvPr/>
              </p:nvSpPr>
              <p:spPr bwMode="ltGray">
                <a:xfrm>
                  <a:off x="4660" y="2288"/>
                  <a:ext cx="64" cy="38"/>
                </a:xfrm>
                <a:custGeom>
                  <a:avLst/>
                  <a:gdLst/>
                  <a:ahLst/>
                  <a:cxnLst>
                    <a:cxn ang="0">
                      <a:pos x="64" y="0"/>
                    </a:cxn>
                    <a:cxn ang="0">
                      <a:pos x="52" y="10"/>
                    </a:cxn>
                    <a:cxn ang="0">
                      <a:pos x="36" y="16"/>
                    </a:cxn>
                    <a:cxn ang="0">
                      <a:pos x="32" y="18"/>
                    </a:cxn>
                    <a:cxn ang="0">
                      <a:pos x="28" y="20"/>
                    </a:cxn>
                    <a:cxn ang="0">
                      <a:pos x="22" y="28"/>
                    </a:cxn>
                    <a:cxn ang="0">
                      <a:pos x="14" y="36"/>
                    </a:cxn>
                    <a:cxn ang="0">
                      <a:pos x="8" y="38"/>
                    </a:cxn>
                    <a:cxn ang="0">
                      <a:pos x="2" y="38"/>
                    </a:cxn>
                    <a:cxn ang="0">
                      <a:pos x="0" y="38"/>
                    </a:cxn>
                    <a:cxn ang="0">
                      <a:pos x="0" y="34"/>
                    </a:cxn>
                    <a:cxn ang="0">
                      <a:pos x="0" y="30"/>
                    </a:cxn>
                    <a:cxn ang="0">
                      <a:pos x="2" y="26"/>
                    </a:cxn>
                    <a:cxn ang="0">
                      <a:pos x="10" y="20"/>
                    </a:cxn>
                    <a:cxn ang="0">
                      <a:pos x="26" y="14"/>
                    </a:cxn>
                    <a:cxn ang="0">
                      <a:pos x="28" y="12"/>
                    </a:cxn>
                    <a:cxn ang="0">
                      <a:pos x="30" y="8"/>
                    </a:cxn>
                    <a:cxn ang="0">
                      <a:pos x="32" y="6"/>
                    </a:cxn>
                    <a:cxn ang="0">
                      <a:pos x="36" y="4"/>
                    </a:cxn>
                    <a:cxn ang="0">
                      <a:pos x="46" y="2"/>
                    </a:cxn>
                    <a:cxn ang="0">
                      <a:pos x="54" y="0"/>
                    </a:cxn>
                    <a:cxn ang="0">
                      <a:pos x="64" y="0"/>
                    </a:cxn>
                    <a:cxn ang="0">
                      <a:pos x="64" y="2"/>
                    </a:cxn>
                    <a:cxn ang="0">
                      <a:pos x="64" y="0"/>
                    </a:cxn>
                  </a:cxnLst>
                  <a:rect l="0" t="0" r="r" b="b"/>
                  <a:pathLst>
                    <a:path w="64" h="38">
                      <a:moveTo>
                        <a:pt x="64" y="0"/>
                      </a:moveTo>
                      <a:lnTo>
                        <a:pt x="52" y="10"/>
                      </a:lnTo>
                      <a:lnTo>
                        <a:pt x="36" y="16"/>
                      </a:lnTo>
                      <a:lnTo>
                        <a:pt x="32" y="18"/>
                      </a:lnTo>
                      <a:lnTo>
                        <a:pt x="28" y="20"/>
                      </a:lnTo>
                      <a:lnTo>
                        <a:pt x="22" y="28"/>
                      </a:lnTo>
                      <a:lnTo>
                        <a:pt x="14" y="36"/>
                      </a:lnTo>
                      <a:lnTo>
                        <a:pt x="8" y="38"/>
                      </a:lnTo>
                      <a:lnTo>
                        <a:pt x="2" y="38"/>
                      </a:lnTo>
                      <a:lnTo>
                        <a:pt x="0" y="38"/>
                      </a:lnTo>
                      <a:lnTo>
                        <a:pt x="0" y="34"/>
                      </a:lnTo>
                      <a:lnTo>
                        <a:pt x="0" y="30"/>
                      </a:lnTo>
                      <a:lnTo>
                        <a:pt x="2" y="26"/>
                      </a:lnTo>
                      <a:lnTo>
                        <a:pt x="10" y="20"/>
                      </a:lnTo>
                      <a:lnTo>
                        <a:pt x="26" y="14"/>
                      </a:lnTo>
                      <a:lnTo>
                        <a:pt x="28" y="12"/>
                      </a:lnTo>
                      <a:lnTo>
                        <a:pt x="30" y="8"/>
                      </a:lnTo>
                      <a:lnTo>
                        <a:pt x="32" y="6"/>
                      </a:lnTo>
                      <a:lnTo>
                        <a:pt x="36" y="4"/>
                      </a:lnTo>
                      <a:lnTo>
                        <a:pt x="46" y="2"/>
                      </a:lnTo>
                      <a:lnTo>
                        <a:pt x="54" y="0"/>
                      </a:lnTo>
                      <a:lnTo>
                        <a:pt x="64" y="0"/>
                      </a:lnTo>
                      <a:lnTo>
                        <a:pt x="64" y="2"/>
                      </a:lnTo>
                      <a:lnTo>
                        <a:pt x="6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4" name="Freeform 273">
                  <a:extLst>
                    <a:ext uri="{FF2B5EF4-FFF2-40B4-BE49-F238E27FC236}">
                      <a16:creationId xmlns:a16="http://schemas.microsoft.com/office/drawing/2014/main" id="{1F6726D7-8F04-43CE-A41A-1FC37525F171}"/>
                    </a:ext>
                  </a:extLst>
                </p:cNvPr>
                <p:cNvSpPr>
                  <a:spLocks/>
                </p:cNvSpPr>
                <p:nvPr/>
              </p:nvSpPr>
              <p:spPr bwMode="ltGray">
                <a:xfrm>
                  <a:off x="4606" y="2284"/>
                  <a:ext cx="50" cy="10"/>
                </a:xfrm>
                <a:custGeom>
                  <a:avLst/>
                  <a:gdLst/>
                  <a:ahLst/>
                  <a:cxnLst>
                    <a:cxn ang="0">
                      <a:pos x="40" y="8"/>
                    </a:cxn>
                    <a:cxn ang="0">
                      <a:pos x="34" y="10"/>
                    </a:cxn>
                    <a:cxn ang="0">
                      <a:pos x="28" y="10"/>
                    </a:cxn>
                    <a:cxn ang="0">
                      <a:pos x="22" y="8"/>
                    </a:cxn>
                    <a:cxn ang="0">
                      <a:pos x="10" y="10"/>
                    </a:cxn>
                    <a:cxn ang="0">
                      <a:pos x="4" y="10"/>
                    </a:cxn>
                    <a:cxn ang="0">
                      <a:pos x="2" y="8"/>
                    </a:cxn>
                    <a:cxn ang="0">
                      <a:pos x="0" y="4"/>
                    </a:cxn>
                    <a:cxn ang="0">
                      <a:pos x="6" y="2"/>
                    </a:cxn>
                    <a:cxn ang="0">
                      <a:pos x="12" y="0"/>
                    </a:cxn>
                    <a:cxn ang="0">
                      <a:pos x="18" y="2"/>
                    </a:cxn>
                    <a:cxn ang="0">
                      <a:pos x="24" y="4"/>
                    </a:cxn>
                    <a:cxn ang="0">
                      <a:pos x="28" y="6"/>
                    </a:cxn>
                    <a:cxn ang="0">
                      <a:pos x="34" y="8"/>
                    </a:cxn>
                    <a:cxn ang="0">
                      <a:pos x="42" y="6"/>
                    </a:cxn>
                    <a:cxn ang="0">
                      <a:pos x="50" y="4"/>
                    </a:cxn>
                    <a:cxn ang="0">
                      <a:pos x="46" y="8"/>
                    </a:cxn>
                    <a:cxn ang="0">
                      <a:pos x="44" y="10"/>
                    </a:cxn>
                    <a:cxn ang="0">
                      <a:pos x="38" y="10"/>
                    </a:cxn>
                    <a:cxn ang="0">
                      <a:pos x="40" y="8"/>
                    </a:cxn>
                  </a:cxnLst>
                  <a:rect l="0" t="0" r="r" b="b"/>
                  <a:pathLst>
                    <a:path w="50" h="10">
                      <a:moveTo>
                        <a:pt x="40" y="8"/>
                      </a:moveTo>
                      <a:lnTo>
                        <a:pt x="34" y="10"/>
                      </a:lnTo>
                      <a:lnTo>
                        <a:pt x="28" y="10"/>
                      </a:lnTo>
                      <a:lnTo>
                        <a:pt x="22" y="8"/>
                      </a:lnTo>
                      <a:lnTo>
                        <a:pt x="10" y="10"/>
                      </a:lnTo>
                      <a:lnTo>
                        <a:pt x="4" y="10"/>
                      </a:lnTo>
                      <a:lnTo>
                        <a:pt x="2" y="8"/>
                      </a:lnTo>
                      <a:lnTo>
                        <a:pt x="0" y="4"/>
                      </a:lnTo>
                      <a:lnTo>
                        <a:pt x="6" y="2"/>
                      </a:lnTo>
                      <a:lnTo>
                        <a:pt x="12" y="0"/>
                      </a:lnTo>
                      <a:lnTo>
                        <a:pt x="18" y="2"/>
                      </a:lnTo>
                      <a:lnTo>
                        <a:pt x="24" y="4"/>
                      </a:lnTo>
                      <a:lnTo>
                        <a:pt x="28" y="6"/>
                      </a:lnTo>
                      <a:lnTo>
                        <a:pt x="34" y="8"/>
                      </a:lnTo>
                      <a:lnTo>
                        <a:pt x="42" y="6"/>
                      </a:lnTo>
                      <a:lnTo>
                        <a:pt x="50" y="4"/>
                      </a:lnTo>
                      <a:lnTo>
                        <a:pt x="46" y="8"/>
                      </a:lnTo>
                      <a:lnTo>
                        <a:pt x="44" y="10"/>
                      </a:lnTo>
                      <a:lnTo>
                        <a:pt x="38" y="10"/>
                      </a:lnTo>
                      <a:lnTo>
                        <a:pt x="4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5" name="Freeform 274">
                  <a:extLst>
                    <a:ext uri="{FF2B5EF4-FFF2-40B4-BE49-F238E27FC236}">
                      <a16:creationId xmlns:a16="http://schemas.microsoft.com/office/drawing/2014/main" id="{8063BA5A-0F09-4D5F-96AA-AB0495A079C3}"/>
                    </a:ext>
                  </a:extLst>
                </p:cNvPr>
                <p:cNvSpPr>
                  <a:spLocks/>
                </p:cNvSpPr>
                <p:nvPr/>
              </p:nvSpPr>
              <p:spPr bwMode="ltGray">
                <a:xfrm>
                  <a:off x="4378" y="2244"/>
                  <a:ext cx="162" cy="50"/>
                </a:xfrm>
                <a:custGeom>
                  <a:avLst/>
                  <a:gdLst/>
                  <a:ahLst/>
                  <a:cxnLst>
                    <a:cxn ang="0">
                      <a:pos x="8" y="16"/>
                    </a:cxn>
                    <a:cxn ang="0">
                      <a:pos x="0" y="12"/>
                    </a:cxn>
                    <a:cxn ang="0">
                      <a:pos x="8" y="10"/>
                    </a:cxn>
                    <a:cxn ang="0">
                      <a:pos x="10" y="6"/>
                    </a:cxn>
                    <a:cxn ang="0">
                      <a:pos x="10" y="2"/>
                    </a:cxn>
                    <a:cxn ang="0">
                      <a:pos x="16" y="0"/>
                    </a:cxn>
                    <a:cxn ang="0">
                      <a:pos x="36" y="2"/>
                    </a:cxn>
                    <a:cxn ang="0">
                      <a:pos x="50" y="6"/>
                    </a:cxn>
                    <a:cxn ang="0">
                      <a:pos x="54" y="12"/>
                    </a:cxn>
                    <a:cxn ang="0">
                      <a:pos x="62" y="16"/>
                    </a:cxn>
                    <a:cxn ang="0">
                      <a:pos x="78" y="14"/>
                    </a:cxn>
                    <a:cxn ang="0">
                      <a:pos x="88" y="10"/>
                    </a:cxn>
                    <a:cxn ang="0">
                      <a:pos x="92" y="10"/>
                    </a:cxn>
                    <a:cxn ang="0">
                      <a:pos x="100" y="12"/>
                    </a:cxn>
                    <a:cxn ang="0">
                      <a:pos x="106" y="16"/>
                    </a:cxn>
                    <a:cxn ang="0">
                      <a:pos x="118" y="20"/>
                    </a:cxn>
                    <a:cxn ang="0">
                      <a:pos x="118" y="30"/>
                    </a:cxn>
                    <a:cxn ang="0">
                      <a:pos x="132" y="32"/>
                    </a:cxn>
                    <a:cxn ang="0">
                      <a:pos x="150" y="36"/>
                    </a:cxn>
                    <a:cxn ang="0">
                      <a:pos x="162" y="42"/>
                    </a:cxn>
                    <a:cxn ang="0">
                      <a:pos x="156" y="48"/>
                    </a:cxn>
                    <a:cxn ang="0">
                      <a:pos x="150" y="46"/>
                    </a:cxn>
                    <a:cxn ang="0">
                      <a:pos x="144" y="46"/>
                    </a:cxn>
                    <a:cxn ang="0">
                      <a:pos x="142" y="50"/>
                    </a:cxn>
                    <a:cxn ang="0">
                      <a:pos x="130" y="46"/>
                    </a:cxn>
                    <a:cxn ang="0">
                      <a:pos x="118" y="42"/>
                    </a:cxn>
                    <a:cxn ang="0">
                      <a:pos x="90" y="40"/>
                    </a:cxn>
                    <a:cxn ang="0">
                      <a:pos x="82" y="38"/>
                    </a:cxn>
                    <a:cxn ang="0">
                      <a:pos x="74" y="34"/>
                    </a:cxn>
                    <a:cxn ang="0">
                      <a:pos x="56" y="32"/>
                    </a:cxn>
                    <a:cxn ang="0">
                      <a:pos x="40" y="32"/>
                    </a:cxn>
                    <a:cxn ang="0">
                      <a:pos x="36" y="30"/>
                    </a:cxn>
                    <a:cxn ang="0">
                      <a:pos x="24" y="26"/>
                    </a:cxn>
                    <a:cxn ang="0">
                      <a:pos x="18" y="22"/>
                    </a:cxn>
                  </a:cxnLst>
                  <a:rect l="0" t="0" r="r" b="b"/>
                  <a:pathLst>
                    <a:path w="162" h="50">
                      <a:moveTo>
                        <a:pt x="16" y="16"/>
                      </a:moveTo>
                      <a:lnTo>
                        <a:pt x="8" y="16"/>
                      </a:lnTo>
                      <a:lnTo>
                        <a:pt x="4" y="14"/>
                      </a:lnTo>
                      <a:lnTo>
                        <a:pt x="0" y="12"/>
                      </a:lnTo>
                      <a:lnTo>
                        <a:pt x="4" y="10"/>
                      </a:lnTo>
                      <a:lnTo>
                        <a:pt x="8" y="10"/>
                      </a:lnTo>
                      <a:lnTo>
                        <a:pt x="10" y="8"/>
                      </a:lnTo>
                      <a:lnTo>
                        <a:pt x="10" y="6"/>
                      </a:lnTo>
                      <a:lnTo>
                        <a:pt x="10" y="4"/>
                      </a:lnTo>
                      <a:lnTo>
                        <a:pt x="10" y="2"/>
                      </a:lnTo>
                      <a:lnTo>
                        <a:pt x="12" y="0"/>
                      </a:lnTo>
                      <a:lnTo>
                        <a:pt x="16" y="0"/>
                      </a:lnTo>
                      <a:lnTo>
                        <a:pt x="22" y="2"/>
                      </a:lnTo>
                      <a:lnTo>
                        <a:pt x="36" y="2"/>
                      </a:lnTo>
                      <a:lnTo>
                        <a:pt x="48" y="4"/>
                      </a:lnTo>
                      <a:lnTo>
                        <a:pt x="50" y="6"/>
                      </a:lnTo>
                      <a:lnTo>
                        <a:pt x="52" y="8"/>
                      </a:lnTo>
                      <a:lnTo>
                        <a:pt x="54" y="12"/>
                      </a:lnTo>
                      <a:lnTo>
                        <a:pt x="56" y="14"/>
                      </a:lnTo>
                      <a:lnTo>
                        <a:pt x="62" y="16"/>
                      </a:lnTo>
                      <a:lnTo>
                        <a:pt x="70" y="16"/>
                      </a:lnTo>
                      <a:lnTo>
                        <a:pt x="78" y="14"/>
                      </a:lnTo>
                      <a:lnTo>
                        <a:pt x="84" y="12"/>
                      </a:lnTo>
                      <a:lnTo>
                        <a:pt x="88" y="10"/>
                      </a:lnTo>
                      <a:lnTo>
                        <a:pt x="90" y="8"/>
                      </a:lnTo>
                      <a:lnTo>
                        <a:pt x="92" y="10"/>
                      </a:lnTo>
                      <a:lnTo>
                        <a:pt x="94" y="10"/>
                      </a:lnTo>
                      <a:lnTo>
                        <a:pt x="100" y="12"/>
                      </a:lnTo>
                      <a:lnTo>
                        <a:pt x="102" y="16"/>
                      </a:lnTo>
                      <a:lnTo>
                        <a:pt x="106" y="16"/>
                      </a:lnTo>
                      <a:lnTo>
                        <a:pt x="114" y="18"/>
                      </a:lnTo>
                      <a:lnTo>
                        <a:pt x="118" y="20"/>
                      </a:lnTo>
                      <a:lnTo>
                        <a:pt x="118" y="22"/>
                      </a:lnTo>
                      <a:lnTo>
                        <a:pt x="118" y="30"/>
                      </a:lnTo>
                      <a:lnTo>
                        <a:pt x="124" y="32"/>
                      </a:lnTo>
                      <a:lnTo>
                        <a:pt x="132" y="32"/>
                      </a:lnTo>
                      <a:lnTo>
                        <a:pt x="146" y="34"/>
                      </a:lnTo>
                      <a:lnTo>
                        <a:pt x="150" y="36"/>
                      </a:lnTo>
                      <a:lnTo>
                        <a:pt x="162" y="40"/>
                      </a:lnTo>
                      <a:lnTo>
                        <a:pt x="162" y="42"/>
                      </a:lnTo>
                      <a:lnTo>
                        <a:pt x="160" y="46"/>
                      </a:lnTo>
                      <a:lnTo>
                        <a:pt x="156" y="48"/>
                      </a:lnTo>
                      <a:lnTo>
                        <a:pt x="152" y="48"/>
                      </a:lnTo>
                      <a:lnTo>
                        <a:pt x="150" y="46"/>
                      </a:lnTo>
                      <a:lnTo>
                        <a:pt x="146" y="40"/>
                      </a:lnTo>
                      <a:lnTo>
                        <a:pt x="144" y="46"/>
                      </a:lnTo>
                      <a:lnTo>
                        <a:pt x="144" y="48"/>
                      </a:lnTo>
                      <a:lnTo>
                        <a:pt x="142" y="50"/>
                      </a:lnTo>
                      <a:lnTo>
                        <a:pt x="136" y="48"/>
                      </a:lnTo>
                      <a:lnTo>
                        <a:pt x="130" y="46"/>
                      </a:lnTo>
                      <a:lnTo>
                        <a:pt x="126" y="44"/>
                      </a:lnTo>
                      <a:lnTo>
                        <a:pt x="118" y="42"/>
                      </a:lnTo>
                      <a:lnTo>
                        <a:pt x="92" y="42"/>
                      </a:lnTo>
                      <a:lnTo>
                        <a:pt x="90" y="40"/>
                      </a:lnTo>
                      <a:lnTo>
                        <a:pt x="84" y="40"/>
                      </a:lnTo>
                      <a:lnTo>
                        <a:pt x="82" y="38"/>
                      </a:lnTo>
                      <a:lnTo>
                        <a:pt x="80" y="36"/>
                      </a:lnTo>
                      <a:lnTo>
                        <a:pt x="74" y="34"/>
                      </a:lnTo>
                      <a:lnTo>
                        <a:pt x="64" y="32"/>
                      </a:lnTo>
                      <a:lnTo>
                        <a:pt x="56" y="32"/>
                      </a:lnTo>
                      <a:lnTo>
                        <a:pt x="48" y="32"/>
                      </a:lnTo>
                      <a:lnTo>
                        <a:pt x="40" y="32"/>
                      </a:lnTo>
                      <a:lnTo>
                        <a:pt x="36" y="32"/>
                      </a:lnTo>
                      <a:lnTo>
                        <a:pt x="36" y="30"/>
                      </a:lnTo>
                      <a:lnTo>
                        <a:pt x="32" y="26"/>
                      </a:lnTo>
                      <a:lnTo>
                        <a:pt x="24" y="26"/>
                      </a:lnTo>
                      <a:lnTo>
                        <a:pt x="20" y="26"/>
                      </a:lnTo>
                      <a:lnTo>
                        <a:pt x="18" y="22"/>
                      </a:lnTo>
                      <a:lnTo>
                        <a:pt x="16" y="1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6" name="Freeform 275">
                  <a:extLst>
                    <a:ext uri="{FF2B5EF4-FFF2-40B4-BE49-F238E27FC236}">
                      <a16:creationId xmlns:a16="http://schemas.microsoft.com/office/drawing/2014/main" id="{78A8C9B6-879B-4B20-AA2E-A427FFB23782}"/>
                    </a:ext>
                  </a:extLst>
                </p:cNvPr>
                <p:cNvSpPr>
                  <a:spLocks/>
                </p:cNvSpPr>
                <p:nvPr/>
              </p:nvSpPr>
              <p:spPr bwMode="ltGray">
                <a:xfrm>
                  <a:off x="4378" y="2164"/>
                  <a:ext cx="24" cy="26"/>
                </a:xfrm>
                <a:custGeom>
                  <a:avLst/>
                  <a:gdLst/>
                  <a:ahLst/>
                  <a:cxnLst>
                    <a:cxn ang="0">
                      <a:pos x="0" y="6"/>
                    </a:cxn>
                    <a:cxn ang="0">
                      <a:pos x="4" y="4"/>
                    </a:cxn>
                    <a:cxn ang="0">
                      <a:pos x="6" y="2"/>
                    </a:cxn>
                    <a:cxn ang="0">
                      <a:pos x="10" y="0"/>
                    </a:cxn>
                    <a:cxn ang="0">
                      <a:pos x="12" y="0"/>
                    </a:cxn>
                    <a:cxn ang="0">
                      <a:pos x="14" y="2"/>
                    </a:cxn>
                    <a:cxn ang="0">
                      <a:pos x="14" y="6"/>
                    </a:cxn>
                    <a:cxn ang="0">
                      <a:pos x="18" y="12"/>
                    </a:cxn>
                    <a:cxn ang="0">
                      <a:pos x="24" y="18"/>
                    </a:cxn>
                    <a:cxn ang="0">
                      <a:pos x="24" y="24"/>
                    </a:cxn>
                    <a:cxn ang="0">
                      <a:pos x="22" y="26"/>
                    </a:cxn>
                    <a:cxn ang="0">
                      <a:pos x="14" y="22"/>
                    </a:cxn>
                    <a:cxn ang="0">
                      <a:pos x="12" y="18"/>
                    </a:cxn>
                    <a:cxn ang="0">
                      <a:pos x="10" y="16"/>
                    </a:cxn>
                    <a:cxn ang="0">
                      <a:pos x="12" y="12"/>
                    </a:cxn>
                    <a:cxn ang="0">
                      <a:pos x="12" y="10"/>
                    </a:cxn>
                    <a:cxn ang="0">
                      <a:pos x="6" y="8"/>
                    </a:cxn>
                    <a:cxn ang="0">
                      <a:pos x="2" y="6"/>
                    </a:cxn>
                    <a:cxn ang="0">
                      <a:pos x="0" y="6"/>
                    </a:cxn>
                  </a:cxnLst>
                  <a:rect l="0" t="0" r="r" b="b"/>
                  <a:pathLst>
                    <a:path w="24" h="26">
                      <a:moveTo>
                        <a:pt x="0" y="6"/>
                      </a:moveTo>
                      <a:lnTo>
                        <a:pt x="4" y="4"/>
                      </a:lnTo>
                      <a:lnTo>
                        <a:pt x="6" y="2"/>
                      </a:lnTo>
                      <a:lnTo>
                        <a:pt x="10" y="0"/>
                      </a:lnTo>
                      <a:lnTo>
                        <a:pt x="12" y="0"/>
                      </a:lnTo>
                      <a:lnTo>
                        <a:pt x="14" y="2"/>
                      </a:lnTo>
                      <a:lnTo>
                        <a:pt x="14" y="6"/>
                      </a:lnTo>
                      <a:lnTo>
                        <a:pt x="18" y="12"/>
                      </a:lnTo>
                      <a:lnTo>
                        <a:pt x="24" y="18"/>
                      </a:lnTo>
                      <a:lnTo>
                        <a:pt x="24" y="24"/>
                      </a:lnTo>
                      <a:lnTo>
                        <a:pt x="22" y="26"/>
                      </a:lnTo>
                      <a:lnTo>
                        <a:pt x="14" y="22"/>
                      </a:lnTo>
                      <a:lnTo>
                        <a:pt x="12" y="18"/>
                      </a:lnTo>
                      <a:lnTo>
                        <a:pt x="10" y="16"/>
                      </a:lnTo>
                      <a:lnTo>
                        <a:pt x="12" y="12"/>
                      </a:lnTo>
                      <a:lnTo>
                        <a:pt x="12" y="10"/>
                      </a:lnTo>
                      <a:lnTo>
                        <a:pt x="6" y="8"/>
                      </a:lnTo>
                      <a:lnTo>
                        <a:pt x="2" y="6"/>
                      </a:lnTo>
                      <a:lnTo>
                        <a:pt x="0"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7" name="Freeform 276">
                  <a:extLst>
                    <a:ext uri="{FF2B5EF4-FFF2-40B4-BE49-F238E27FC236}">
                      <a16:creationId xmlns:a16="http://schemas.microsoft.com/office/drawing/2014/main" id="{26DFB02F-EF78-4D20-951B-E4FFA53A920E}"/>
                    </a:ext>
                  </a:extLst>
                </p:cNvPr>
                <p:cNvSpPr>
                  <a:spLocks/>
                </p:cNvSpPr>
                <p:nvPr/>
              </p:nvSpPr>
              <p:spPr bwMode="ltGray">
                <a:xfrm>
                  <a:off x="4416" y="2182"/>
                  <a:ext cx="12" cy="10"/>
                </a:xfrm>
                <a:custGeom>
                  <a:avLst/>
                  <a:gdLst/>
                  <a:ahLst/>
                  <a:cxnLst>
                    <a:cxn ang="0">
                      <a:pos x="12" y="2"/>
                    </a:cxn>
                    <a:cxn ang="0">
                      <a:pos x="10" y="6"/>
                    </a:cxn>
                    <a:cxn ang="0">
                      <a:pos x="10" y="10"/>
                    </a:cxn>
                    <a:cxn ang="0">
                      <a:pos x="4" y="10"/>
                    </a:cxn>
                    <a:cxn ang="0">
                      <a:pos x="2" y="8"/>
                    </a:cxn>
                    <a:cxn ang="0">
                      <a:pos x="0" y="4"/>
                    </a:cxn>
                    <a:cxn ang="0">
                      <a:pos x="2" y="2"/>
                    </a:cxn>
                    <a:cxn ang="0">
                      <a:pos x="4" y="0"/>
                    </a:cxn>
                    <a:cxn ang="0">
                      <a:pos x="12" y="2"/>
                    </a:cxn>
                  </a:cxnLst>
                  <a:rect l="0" t="0" r="r" b="b"/>
                  <a:pathLst>
                    <a:path w="12" h="10">
                      <a:moveTo>
                        <a:pt x="12" y="2"/>
                      </a:moveTo>
                      <a:lnTo>
                        <a:pt x="10" y="6"/>
                      </a:lnTo>
                      <a:lnTo>
                        <a:pt x="10" y="10"/>
                      </a:lnTo>
                      <a:lnTo>
                        <a:pt x="4" y="10"/>
                      </a:lnTo>
                      <a:lnTo>
                        <a:pt x="2" y="8"/>
                      </a:lnTo>
                      <a:lnTo>
                        <a:pt x="0" y="4"/>
                      </a:lnTo>
                      <a:lnTo>
                        <a:pt x="2" y="2"/>
                      </a:lnTo>
                      <a:lnTo>
                        <a:pt x="4" y="0"/>
                      </a:lnTo>
                      <a:lnTo>
                        <a:pt x="12"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8" name="Freeform 277">
                  <a:extLst>
                    <a:ext uri="{FF2B5EF4-FFF2-40B4-BE49-F238E27FC236}">
                      <a16:creationId xmlns:a16="http://schemas.microsoft.com/office/drawing/2014/main" id="{37D676FD-15B9-4515-9A85-110D558703BB}"/>
                    </a:ext>
                  </a:extLst>
                </p:cNvPr>
                <p:cNvSpPr>
                  <a:spLocks/>
                </p:cNvSpPr>
                <p:nvPr/>
              </p:nvSpPr>
              <p:spPr bwMode="ltGray">
                <a:xfrm>
                  <a:off x="4272" y="2152"/>
                  <a:ext cx="10" cy="12"/>
                </a:xfrm>
                <a:custGeom>
                  <a:avLst/>
                  <a:gdLst/>
                  <a:ahLst/>
                  <a:cxnLst>
                    <a:cxn ang="0">
                      <a:pos x="6" y="0"/>
                    </a:cxn>
                    <a:cxn ang="0">
                      <a:pos x="6" y="6"/>
                    </a:cxn>
                    <a:cxn ang="0">
                      <a:pos x="10" y="8"/>
                    </a:cxn>
                    <a:cxn ang="0">
                      <a:pos x="10" y="12"/>
                    </a:cxn>
                    <a:cxn ang="0">
                      <a:pos x="6" y="12"/>
                    </a:cxn>
                    <a:cxn ang="0">
                      <a:pos x="4" y="10"/>
                    </a:cxn>
                    <a:cxn ang="0">
                      <a:pos x="2" y="8"/>
                    </a:cxn>
                    <a:cxn ang="0">
                      <a:pos x="0" y="4"/>
                    </a:cxn>
                    <a:cxn ang="0">
                      <a:pos x="2" y="0"/>
                    </a:cxn>
                    <a:cxn ang="0">
                      <a:pos x="4" y="0"/>
                    </a:cxn>
                    <a:cxn ang="0">
                      <a:pos x="6" y="0"/>
                    </a:cxn>
                  </a:cxnLst>
                  <a:rect l="0" t="0" r="r" b="b"/>
                  <a:pathLst>
                    <a:path w="10" h="12">
                      <a:moveTo>
                        <a:pt x="6" y="0"/>
                      </a:moveTo>
                      <a:lnTo>
                        <a:pt x="6" y="6"/>
                      </a:lnTo>
                      <a:lnTo>
                        <a:pt x="10" y="8"/>
                      </a:lnTo>
                      <a:lnTo>
                        <a:pt x="10" y="12"/>
                      </a:lnTo>
                      <a:lnTo>
                        <a:pt x="6" y="12"/>
                      </a:lnTo>
                      <a:lnTo>
                        <a:pt x="4" y="10"/>
                      </a:lnTo>
                      <a:lnTo>
                        <a:pt x="2" y="8"/>
                      </a:lnTo>
                      <a:lnTo>
                        <a:pt x="0" y="4"/>
                      </a:lnTo>
                      <a:lnTo>
                        <a:pt x="2" y="0"/>
                      </a:lnTo>
                      <a:lnTo>
                        <a:pt x="4" y="0"/>
                      </a:lnTo>
                      <a:lnTo>
                        <a:pt x="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49" name="Freeform 278">
                  <a:extLst>
                    <a:ext uri="{FF2B5EF4-FFF2-40B4-BE49-F238E27FC236}">
                      <a16:creationId xmlns:a16="http://schemas.microsoft.com/office/drawing/2014/main" id="{D0431465-35AA-4030-8325-149A0E7CC0AF}"/>
                    </a:ext>
                  </a:extLst>
                </p:cNvPr>
                <p:cNvSpPr>
                  <a:spLocks/>
                </p:cNvSpPr>
                <p:nvPr/>
              </p:nvSpPr>
              <p:spPr bwMode="ltGray">
                <a:xfrm>
                  <a:off x="4250" y="2108"/>
                  <a:ext cx="12" cy="14"/>
                </a:xfrm>
                <a:custGeom>
                  <a:avLst/>
                  <a:gdLst/>
                  <a:ahLst/>
                  <a:cxnLst>
                    <a:cxn ang="0">
                      <a:pos x="12" y="8"/>
                    </a:cxn>
                    <a:cxn ang="0">
                      <a:pos x="10" y="12"/>
                    </a:cxn>
                    <a:cxn ang="0">
                      <a:pos x="8" y="14"/>
                    </a:cxn>
                    <a:cxn ang="0">
                      <a:pos x="4" y="12"/>
                    </a:cxn>
                    <a:cxn ang="0">
                      <a:pos x="0" y="8"/>
                    </a:cxn>
                    <a:cxn ang="0">
                      <a:pos x="0" y="6"/>
                    </a:cxn>
                    <a:cxn ang="0">
                      <a:pos x="0" y="0"/>
                    </a:cxn>
                    <a:cxn ang="0">
                      <a:pos x="6" y="4"/>
                    </a:cxn>
                    <a:cxn ang="0">
                      <a:pos x="10" y="6"/>
                    </a:cxn>
                    <a:cxn ang="0">
                      <a:pos x="12" y="8"/>
                    </a:cxn>
                  </a:cxnLst>
                  <a:rect l="0" t="0" r="r" b="b"/>
                  <a:pathLst>
                    <a:path w="12" h="14">
                      <a:moveTo>
                        <a:pt x="12" y="8"/>
                      </a:moveTo>
                      <a:lnTo>
                        <a:pt x="10" y="12"/>
                      </a:lnTo>
                      <a:lnTo>
                        <a:pt x="8" y="14"/>
                      </a:lnTo>
                      <a:lnTo>
                        <a:pt x="4" y="12"/>
                      </a:lnTo>
                      <a:lnTo>
                        <a:pt x="0" y="8"/>
                      </a:lnTo>
                      <a:lnTo>
                        <a:pt x="0" y="6"/>
                      </a:lnTo>
                      <a:lnTo>
                        <a:pt x="0" y="0"/>
                      </a:lnTo>
                      <a:lnTo>
                        <a:pt x="6" y="4"/>
                      </a:lnTo>
                      <a:lnTo>
                        <a:pt x="10" y="6"/>
                      </a:lnTo>
                      <a:lnTo>
                        <a:pt x="1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0" name="Freeform 279">
                  <a:extLst>
                    <a:ext uri="{FF2B5EF4-FFF2-40B4-BE49-F238E27FC236}">
                      <a16:creationId xmlns:a16="http://schemas.microsoft.com/office/drawing/2014/main" id="{55E1DE0F-DB8E-4C41-99BA-9C6AF05A6599}"/>
                    </a:ext>
                  </a:extLst>
                </p:cNvPr>
                <p:cNvSpPr>
                  <a:spLocks/>
                </p:cNvSpPr>
                <p:nvPr/>
              </p:nvSpPr>
              <p:spPr bwMode="ltGray">
                <a:xfrm>
                  <a:off x="4768" y="2340"/>
                  <a:ext cx="20" cy="10"/>
                </a:xfrm>
                <a:custGeom>
                  <a:avLst/>
                  <a:gdLst/>
                  <a:ahLst/>
                  <a:cxnLst>
                    <a:cxn ang="0">
                      <a:pos x="0" y="0"/>
                    </a:cxn>
                    <a:cxn ang="0">
                      <a:pos x="0" y="8"/>
                    </a:cxn>
                    <a:cxn ang="0">
                      <a:pos x="4" y="10"/>
                    </a:cxn>
                    <a:cxn ang="0">
                      <a:pos x="10" y="10"/>
                    </a:cxn>
                    <a:cxn ang="0">
                      <a:pos x="14" y="10"/>
                    </a:cxn>
                    <a:cxn ang="0">
                      <a:pos x="16" y="6"/>
                    </a:cxn>
                    <a:cxn ang="0">
                      <a:pos x="20" y="2"/>
                    </a:cxn>
                    <a:cxn ang="0">
                      <a:pos x="16" y="0"/>
                    </a:cxn>
                    <a:cxn ang="0">
                      <a:pos x="10" y="0"/>
                    </a:cxn>
                    <a:cxn ang="0">
                      <a:pos x="0" y="0"/>
                    </a:cxn>
                  </a:cxnLst>
                  <a:rect l="0" t="0" r="r" b="b"/>
                  <a:pathLst>
                    <a:path w="20" h="10">
                      <a:moveTo>
                        <a:pt x="0" y="0"/>
                      </a:moveTo>
                      <a:lnTo>
                        <a:pt x="0" y="8"/>
                      </a:lnTo>
                      <a:lnTo>
                        <a:pt x="4" y="10"/>
                      </a:lnTo>
                      <a:lnTo>
                        <a:pt x="10" y="10"/>
                      </a:lnTo>
                      <a:lnTo>
                        <a:pt x="14" y="10"/>
                      </a:lnTo>
                      <a:lnTo>
                        <a:pt x="16" y="6"/>
                      </a:lnTo>
                      <a:lnTo>
                        <a:pt x="20" y="2"/>
                      </a:lnTo>
                      <a:lnTo>
                        <a:pt x="16" y="0"/>
                      </a:lnTo>
                      <a:lnTo>
                        <a:pt x="10" y="0"/>
                      </a:lnTo>
                      <a:lnTo>
                        <a:pt x="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1" name="Freeform 280">
                  <a:extLst>
                    <a:ext uri="{FF2B5EF4-FFF2-40B4-BE49-F238E27FC236}">
                      <a16:creationId xmlns:a16="http://schemas.microsoft.com/office/drawing/2014/main" id="{6E6C125F-716C-4CA5-A921-922FCEB1DE00}"/>
                    </a:ext>
                  </a:extLst>
                </p:cNvPr>
                <p:cNvSpPr>
                  <a:spLocks/>
                </p:cNvSpPr>
                <p:nvPr/>
              </p:nvSpPr>
              <p:spPr bwMode="ltGray">
                <a:xfrm>
                  <a:off x="4806" y="2874"/>
                  <a:ext cx="66" cy="58"/>
                </a:xfrm>
                <a:custGeom>
                  <a:avLst/>
                  <a:gdLst/>
                  <a:ahLst/>
                  <a:cxnLst>
                    <a:cxn ang="0">
                      <a:pos x="18" y="2"/>
                    </a:cxn>
                    <a:cxn ang="0">
                      <a:pos x="24" y="8"/>
                    </a:cxn>
                    <a:cxn ang="0">
                      <a:pos x="28" y="10"/>
                    </a:cxn>
                    <a:cxn ang="0">
                      <a:pos x="32" y="12"/>
                    </a:cxn>
                    <a:cxn ang="0">
                      <a:pos x="40" y="12"/>
                    </a:cxn>
                    <a:cxn ang="0">
                      <a:pos x="46" y="10"/>
                    </a:cxn>
                    <a:cxn ang="0">
                      <a:pos x="58" y="6"/>
                    </a:cxn>
                    <a:cxn ang="0">
                      <a:pos x="66" y="6"/>
                    </a:cxn>
                    <a:cxn ang="0">
                      <a:pos x="66" y="8"/>
                    </a:cxn>
                    <a:cxn ang="0">
                      <a:pos x="64" y="12"/>
                    </a:cxn>
                    <a:cxn ang="0">
                      <a:pos x="60" y="16"/>
                    </a:cxn>
                    <a:cxn ang="0">
                      <a:pos x="56" y="24"/>
                    </a:cxn>
                    <a:cxn ang="0">
                      <a:pos x="54" y="32"/>
                    </a:cxn>
                    <a:cxn ang="0">
                      <a:pos x="50" y="34"/>
                    </a:cxn>
                    <a:cxn ang="0">
                      <a:pos x="46" y="36"/>
                    </a:cxn>
                    <a:cxn ang="0">
                      <a:pos x="42" y="42"/>
                    </a:cxn>
                    <a:cxn ang="0">
                      <a:pos x="38" y="48"/>
                    </a:cxn>
                    <a:cxn ang="0">
                      <a:pos x="34" y="50"/>
                    </a:cxn>
                    <a:cxn ang="0">
                      <a:pos x="32" y="52"/>
                    </a:cxn>
                    <a:cxn ang="0">
                      <a:pos x="30" y="50"/>
                    </a:cxn>
                    <a:cxn ang="0">
                      <a:pos x="28" y="46"/>
                    </a:cxn>
                    <a:cxn ang="0">
                      <a:pos x="18" y="54"/>
                    </a:cxn>
                    <a:cxn ang="0">
                      <a:pos x="16" y="56"/>
                    </a:cxn>
                    <a:cxn ang="0">
                      <a:pos x="10" y="58"/>
                    </a:cxn>
                    <a:cxn ang="0">
                      <a:pos x="4" y="56"/>
                    </a:cxn>
                    <a:cxn ang="0">
                      <a:pos x="0" y="52"/>
                    </a:cxn>
                    <a:cxn ang="0">
                      <a:pos x="0" y="48"/>
                    </a:cxn>
                    <a:cxn ang="0">
                      <a:pos x="0" y="42"/>
                    </a:cxn>
                    <a:cxn ang="0">
                      <a:pos x="0" y="38"/>
                    </a:cxn>
                    <a:cxn ang="0">
                      <a:pos x="2" y="36"/>
                    </a:cxn>
                    <a:cxn ang="0">
                      <a:pos x="6" y="32"/>
                    </a:cxn>
                    <a:cxn ang="0">
                      <a:pos x="8" y="32"/>
                    </a:cxn>
                    <a:cxn ang="0">
                      <a:pos x="8" y="28"/>
                    </a:cxn>
                    <a:cxn ang="0">
                      <a:pos x="6" y="20"/>
                    </a:cxn>
                    <a:cxn ang="0">
                      <a:pos x="8" y="16"/>
                    </a:cxn>
                    <a:cxn ang="0">
                      <a:pos x="12" y="8"/>
                    </a:cxn>
                    <a:cxn ang="0">
                      <a:pos x="18" y="0"/>
                    </a:cxn>
                    <a:cxn ang="0">
                      <a:pos x="18" y="4"/>
                    </a:cxn>
                    <a:cxn ang="0">
                      <a:pos x="18" y="2"/>
                    </a:cxn>
                  </a:cxnLst>
                  <a:rect l="0" t="0" r="r" b="b"/>
                  <a:pathLst>
                    <a:path w="66" h="58">
                      <a:moveTo>
                        <a:pt x="18" y="2"/>
                      </a:moveTo>
                      <a:lnTo>
                        <a:pt x="24" y="8"/>
                      </a:lnTo>
                      <a:lnTo>
                        <a:pt x="28" y="10"/>
                      </a:lnTo>
                      <a:lnTo>
                        <a:pt x="32" y="12"/>
                      </a:lnTo>
                      <a:lnTo>
                        <a:pt x="40" y="12"/>
                      </a:lnTo>
                      <a:lnTo>
                        <a:pt x="46" y="10"/>
                      </a:lnTo>
                      <a:lnTo>
                        <a:pt x="58" y="6"/>
                      </a:lnTo>
                      <a:lnTo>
                        <a:pt x="66" y="6"/>
                      </a:lnTo>
                      <a:lnTo>
                        <a:pt x="66" y="8"/>
                      </a:lnTo>
                      <a:lnTo>
                        <a:pt x="64" y="12"/>
                      </a:lnTo>
                      <a:lnTo>
                        <a:pt x="60" y="16"/>
                      </a:lnTo>
                      <a:lnTo>
                        <a:pt x="56" y="24"/>
                      </a:lnTo>
                      <a:lnTo>
                        <a:pt x="54" y="32"/>
                      </a:lnTo>
                      <a:lnTo>
                        <a:pt x="50" y="34"/>
                      </a:lnTo>
                      <a:lnTo>
                        <a:pt x="46" y="36"/>
                      </a:lnTo>
                      <a:lnTo>
                        <a:pt x="42" y="42"/>
                      </a:lnTo>
                      <a:lnTo>
                        <a:pt x="38" y="48"/>
                      </a:lnTo>
                      <a:lnTo>
                        <a:pt x="34" y="50"/>
                      </a:lnTo>
                      <a:lnTo>
                        <a:pt x="32" y="52"/>
                      </a:lnTo>
                      <a:lnTo>
                        <a:pt x="30" y="50"/>
                      </a:lnTo>
                      <a:lnTo>
                        <a:pt x="28" y="46"/>
                      </a:lnTo>
                      <a:lnTo>
                        <a:pt x="18" y="54"/>
                      </a:lnTo>
                      <a:lnTo>
                        <a:pt x="16" y="56"/>
                      </a:lnTo>
                      <a:lnTo>
                        <a:pt x="10" y="58"/>
                      </a:lnTo>
                      <a:lnTo>
                        <a:pt x="4" y="56"/>
                      </a:lnTo>
                      <a:lnTo>
                        <a:pt x="0" y="52"/>
                      </a:lnTo>
                      <a:lnTo>
                        <a:pt x="0" y="48"/>
                      </a:lnTo>
                      <a:lnTo>
                        <a:pt x="0" y="42"/>
                      </a:lnTo>
                      <a:lnTo>
                        <a:pt x="0" y="38"/>
                      </a:lnTo>
                      <a:lnTo>
                        <a:pt x="2" y="36"/>
                      </a:lnTo>
                      <a:lnTo>
                        <a:pt x="6" y="32"/>
                      </a:lnTo>
                      <a:lnTo>
                        <a:pt x="8" y="32"/>
                      </a:lnTo>
                      <a:lnTo>
                        <a:pt x="8" y="28"/>
                      </a:lnTo>
                      <a:lnTo>
                        <a:pt x="6" y="20"/>
                      </a:lnTo>
                      <a:lnTo>
                        <a:pt x="8" y="16"/>
                      </a:lnTo>
                      <a:lnTo>
                        <a:pt x="12" y="8"/>
                      </a:lnTo>
                      <a:lnTo>
                        <a:pt x="18" y="0"/>
                      </a:lnTo>
                      <a:lnTo>
                        <a:pt x="18" y="4"/>
                      </a:lnTo>
                      <a:lnTo>
                        <a:pt x="18"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2" name="Freeform 281">
                  <a:extLst>
                    <a:ext uri="{FF2B5EF4-FFF2-40B4-BE49-F238E27FC236}">
                      <a16:creationId xmlns:a16="http://schemas.microsoft.com/office/drawing/2014/main" id="{15C07105-6C34-4A45-838C-CF7C1D5815CF}"/>
                    </a:ext>
                  </a:extLst>
                </p:cNvPr>
                <p:cNvSpPr>
                  <a:spLocks/>
                </p:cNvSpPr>
                <p:nvPr/>
              </p:nvSpPr>
              <p:spPr bwMode="ltGray">
                <a:xfrm>
                  <a:off x="5070" y="2878"/>
                  <a:ext cx="184" cy="114"/>
                </a:xfrm>
                <a:custGeom>
                  <a:avLst/>
                  <a:gdLst/>
                  <a:ahLst/>
                  <a:cxnLst>
                    <a:cxn ang="0">
                      <a:pos x="110" y="42"/>
                    </a:cxn>
                    <a:cxn ang="0">
                      <a:pos x="120" y="32"/>
                    </a:cxn>
                    <a:cxn ang="0">
                      <a:pos x="132" y="24"/>
                    </a:cxn>
                    <a:cxn ang="0">
                      <a:pos x="138" y="22"/>
                    </a:cxn>
                    <a:cxn ang="0">
                      <a:pos x="144" y="18"/>
                    </a:cxn>
                    <a:cxn ang="0">
                      <a:pos x="154" y="6"/>
                    </a:cxn>
                    <a:cxn ang="0">
                      <a:pos x="162" y="2"/>
                    </a:cxn>
                    <a:cxn ang="0">
                      <a:pos x="166" y="0"/>
                    </a:cxn>
                    <a:cxn ang="0">
                      <a:pos x="172" y="2"/>
                    </a:cxn>
                    <a:cxn ang="0">
                      <a:pos x="168" y="6"/>
                    </a:cxn>
                    <a:cxn ang="0">
                      <a:pos x="166" y="14"/>
                    </a:cxn>
                    <a:cxn ang="0">
                      <a:pos x="172" y="12"/>
                    </a:cxn>
                    <a:cxn ang="0">
                      <a:pos x="176" y="10"/>
                    </a:cxn>
                    <a:cxn ang="0">
                      <a:pos x="184" y="6"/>
                    </a:cxn>
                    <a:cxn ang="0">
                      <a:pos x="184" y="16"/>
                    </a:cxn>
                    <a:cxn ang="0">
                      <a:pos x="178" y="18"/>
                    </a:cxn>
                    <a:cxn ang="0">
                      <a:pos x="176" y="22"/>
                    </a:cxn>
                    <a:cxn ang="0">
                      <a:pos x="172" y="28"/>
                    </a:cxn>
                    <a:cxn ang="0">
                      <a:pos x="168" y="32"/>
                    </a:cxn>
                    <a:cxn ang="0">
                      <a:pos x="164" y="34"/>
                    </a:cxn>
                    <a:cxn ang="0">
                      <a:pos x="158" y="36"/>
                    </a:cxn>
                    <a:cxn ang="0">
                      <a:pos x="140" y="46"/>
                    </a:cxn>
                    <a:cxn ang="0">
                      <a:pos x="132" y="52"/>
                    </a:cxn>
                    <a:cxn ang="0">
                      <a:pos x="130" y="54"/>
                    </a:cxn>
                    <a:cxn ang="0">
                      <a:pos x="128" y="56"/>
                    </a:cxn>
                    <a:cxn ang="0">
                      <a:pos x="128" y="60"/>
                    </a:cxn>
                    <a:cxn ang="0">
                      <a:pos x="122" y="64"/>
                    </a:cxn>
                    <a:cxn ang="0">
                      <a:pos x="114" y="64"/>
                    </a:cxn>
                    <a:cxn ang="0">
                      <a:pos x="102" y="66"/>
                    </a:cxn>
                    <a:cxn ang="0">
                      <a:pos x="94" y="70"/>
                    </a:cxn>
                    <a:cxn ang="0">
                      <a:pos x="86" y="78"/>
                    </a:cxn>
                    <a:cxn ang="0">
                      <a:pos x="74" y="90"/>
                    </a:cxn>
                    <a:cxn ang="0">
                      <a:pos x="70" y="94"/>
                    </a:cxn>
                    <a:cxn ang="0">
                      <a:pos x="66" y="98"/>
                    </a:cxn>
                    <a:cxn ang="0">
                      <a:pos x="54" y="100"/>
                    </a:cxn>
                    <a:cxn ang="0">
                      <a:pos x="50" y="104"/>
                    </a:cxn>
                    <a:cxn ang="0">
                      <a:pos x="42" y="110"/>
                    </a:cxn>
                    <a:cxn ang="0">
                      <a:pos x="36" y="112"/>
                    </a:cxn>
                    <a:cxn ang="0">
                      <a:pos x="28" y="114"/>
                    </a:cxn>
                    <a:cxn ang="0">
                      <a:pos x="20" y="112"/>
                    </a:cxn>
                    <a:cxn ang="0">
                      <a:pos x="10" y="108"/>
                    </a:cxn>
                    <a:cxn ang="0">
                      <a:pos x="2" y="102"/>
                    </a:cxn>
                    <a:cxn ang="0">
                      <a:pos x="0" y="100"/>
                    </a:cxn>
                    <a:cxn ang="0">
                      <a:pos x="0" y="96"/>
                    </a:cxn>
                    <a:cxn ang="0">
                      <a:pos x="8" y="90"/>
                    </a:cxn>
                    <a:cxn ang="0">
                      <a:pos x="20" y="84"/>
                    </a:cxn>
                    <a:cxn ang="0">
                      <a:pos x="30" y="78"/>
                    </a:cxn>
                    <a:cxn ang="0">
                      <a:pos x="40" y="72"/>
                    </a:cxn>
                    <a:cxn ang="0">
                      <a:pos x="62" y="60"/>
                    </a:cxn>
                    <a:cxn ang="0">
                      <a:pos x="68" y="58"/>
                    </a:cxn>
                    <a:cxn ang="0">
                      <a:pos x="72" y="58"/>
                    </a:cxn>
                    <a:cxn ang="0">
                      <a:pos x="82" y="58"/>
                    </a:cxn>
                    <a:cxn ang="0">
                      <a:pos x="96" y="52"/>
                    </a:cxn>
                    <a:cxn ang="0">
                      <a:pos x="110" y="42"/>
                    </a:cxn>
                  </a:cxnLst>
                  <a:rect l="0" t="0" r="r" b="b"/>
                  <a:pathLst>
                    <a:path w="184" h="114">
                      <a:moveTo>
                        <a:pt x="110" y="42"/>
                      </a:moveTo>
                      <a:lnTo>
                        <a:pt x="120" y="32"/>
                      </a:lnTo>
                      <a:lnTo>
                        <a:pt x="132" y="24"/>
                      </a:lnTo>
                      <a:lnTo>
                        <a:pt x="138" y="22"/>
                      </a:lnTo>
                      <a:lnTo>
                        <a:pt x="144" y="18"/>
                      </a:lnTo>
                      <a:lnTo>
                        <a:pt x="154" y="6"/>
                      </a:lnTo>
                      <a:lnTo>
                        <a:pt x="162" y="2"/>
                      </a:lnTo>
                      <a:lnTo>
                        <a:pt x="166" y="0"/>
                      </a:lnTo>
                      <a:lnTo>
                        <a:pt x="172" y="2"/>
                      </a:lnTo>
                      <a:lnTo>
                        <a:pt x="168" y="6"/>
                      </a:lnTo>
                      <a:lnTo>
                        <a:pt x="166" y="14"/>
                      </a:lnTo>
                      <a:lnTo>
                        <a:pt x="172" y="12"/>
                      </a:lnTo>
                      <a:lnTo>
                        <a:pt x="176" y="10"/>
                      </a:lnTo>
                      <a:lnTo>
                        <a:pt x="184" y="6"/>
                      </a:lnTo>
                      <a:lnTo>
                        <a:pt x="184" y="16"/>
                      </a:lnTo>
                      <a:lnTo>
                        <a:pt x="178" y="18"/>
                      </a:lnTo>
                      <a:lnTo>
                        <a:pt x="176" y="22"/>
                      </a:lnTo>
                      <a:lnTo>
                        <a:pt x="172" y="28"/>
                      </a:lnTo>
                      <a:lnTo>
                        <a:pt x="168" y="32"/>
                      </a:lnTo>
                      <a:lnTo>
                        <a:pt x="164" y="34"/>
                      </a:lnTo>
                      <a:lnTo>
                        <a:pt x="158" y="36"/>
                      </a:lnTo>
                      <a:lnTo>
                        <a:pt x="140" y="46"/>
                      </a:lnTo>
                      <a:lnTo>
                        <a:pt x="132" y="52"/>
                      </a:lnTo>
                      <a:lnTo>
                        <a:pt x="130" y="54"/>
                      </a:lnTo>
                      <a:lnTo>
                        <a:pt x="128" y="56"/>
                      </a:lnTo>
                      <a:lnTo>
                        <a:pt x="128" y="60"/>
                      </a:lnTo>
                      <a:lnTo>
                        <a:pt x="122" y="64"/>
                      </a:lnTo>
                      <a:lnTo>
                        <a:pt x="114" y="64"/>
                      </a:lnTo>
                      <a:lnTo>
                        <a:pt x="102" y="66"/>
                      </a:lnTo>
                      <a:lnTo>
                        <a:pt x="94" y="70"/>
                      </a:lnTo>
                      <a:lnTo>
                        <a:pt x="86" y="78"/>
                      </a:lnTo>
                      <a:lnTo>
                        <a:pt x="74" y="90"/>
                      </a:lnTo>
                      <a:lnTo>
                        <a:pt x="70" y="94"/>
                      </a:lnTo>
                      <a:lnTo>
                        <a:pt x="66" y="98"/>
                      </a:lnTo>
                      <a:lnTo>
                        <a:pt x="54" y="100"/>
                      </a:lnTo>
                      <a:lnTo>
                        <a:pt x="50" y="104"/>
                      </a:lnTo>
                      <a:lnTo>
                        <a:pt x="42" y="110"/>
                      </a:lnTo>
                      <a:lnTo>
                        <a:pt x="36" y="112"/>
                      </a:lnTo>
                      <a:lnTo>
                        <a:pt x="28" y="114"/>
                      </a:lnTo>
                      <a:lnTo>
                        <a:pt x="20" y="112"/>
                      </a:lnTo>
                      <a:lnTo>
                        <a:pt x="10" y="108"/>
                      </a:lnTo>
                      <a:lnTo>
                        <a:pt x="2" y="102"/>
                      </a:lnTo>
                      <a:lnTo>
                        <a:pt x="0" y="100"/>
                      </a:lnTo>
                      <a:lnTo>
                        <a:pt x="0" y="96"/>
                      </a:lnTo>
                      <a:lnTo>
                        <a:pt x="8" y="90"/>
                      </a:lnTo>
                      <a:lnTo>
                        <a:pt x="20" y="84"/>
                      </a:lnTo>
                      <a:lnTo>
                        <a:pt x="30" y="78"/>
                      </a:lnTo>
                      <a:lnTo>
                        <a:pt x="40" y="72"/>
                      </a:lnTo>
                      <a:lnTo>
                        <a:pt x="62" y="60"/>
                      </a:lnTo>
                      <a:lnTo>
                        <a:pt x="68" y="58"/>
                      </a:lnTo>
                      <a:lnTo>
                        <a:pt x="72" y="58"/>
                      </a:lnTo>
                      <a:lnTo>
                        <a:pt x="82" y="58"/>
                      </a:lnTo>
                      <a:lnTo>
                        <a:pt x="96" y="52"/>
                      </a:lnTo>
                      <a:lnTo>
                        <a:pt x="110" y="4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3" name="Freeform 282">
                  <a:extLst>
                    <a:ext uri="{FF2B5EF4-FFF2-40B4-BE49-F238E27FC236}">
                      <a16:creationId xmlns:a16="http://schemas.microsoft.com/office/drawing/2014/main" id="{4C5DC3E2-C6A7-4852-8516-2DEC59CB5C9F}"/>
                    </a:ext>
                  </a:extLst>
                </p:cNvPr>
                <p:cNvSpPr>
                  <a:spLocks/>
                </p:cNvSpPr>
                <p:nvPr/>
              </p:nvSpPr>
              <p:spPr bwMode="ltGray">
                <a:xfrm>
                  <a:off x="5258" y="2768"/>
                  <a:ext cx="106" cy="132"/>
                </a:xfrm>
                <a:custGeom>
                  <a:avLst/>
                  <a:gdLst/>
                  <a:ahLst/>
                  <a:cxnLst>
                    <a:cxn ang="0">
                      <a:pos x="2" y="130"/>
                    </a:cxn>
                    <a:cxn ang="0">
                      <a:pos x="0" y="122"/>
                    </a:cxn>
                    <a:cxn ang="0">
                      <a:pos x="6" y="120"/>
                    </a:cxn>
                    <a:cxn ang="0">
                      <a:pos x="18" y="114"/>
                    </a:cxn>
                    <a:cxn ang="0">
                      <a:pos x="24" y="104"/>
                    </a:cxn>
                    <a:cxn ang="0">
                      <a:pos x="12" y="94"/>
                    </a:cxn>
                    <a:cxn ang="0">
                      <a:pos x="14" y="86"/>
                    </a:cxn>
                    <a:cxn ang="0">
                      <a:pos x="18" y="84"/>
                    </a:cxn>
                    <a:cxn ang="0">
                      <a:pos x="26" y="84"/>
                    </a:cxn>
                    <a:cxn ang="0">
                      <a:pos x="34" y="78"/>
                    </a:cxn>
                    <a:cxn ang="0">
                      <a:pos x="44" y="68"/>
                    </a:cxn>
                    <a:cxn ang="0">
                      <a:pos x="52" y="54"/>
                    </a:cxn>
                    <a:cxn ang="0">
                      <a:pos x="58" y="34"/>
                    </a:cxn>
                    <a:cxn ang="0">
                      <a:pos x="52" y="30"/>
                    </a:cxn>
                    <a:cxn ang="0">
                      <a:pos x="52" y="22"/>
                    </a:cxn>
                    <a:cxn ang="0">
                      <a:pos x="52" y="16"/>
                    </a:cxn>
                    <a:cxn ang="0">
                      <a:pos x="54" y="4"/>
                    </a:cxn>
                    <a:cxn ang="0">
                      <a:pos x="58" y="0"/>
                    </a:cxn>
                    <a:cxn ang="0">
                      <a:pos x="64" y="8"/>
                    </a:cxn>
                    <a:cxn ang="0">
                      <a:pos x="70" y="20"/>
                    </a:cxn>
                    <a:cxn ang="0">
                      <a:pos x="68" y="26"/>
                    </a:cxn>
                    <a:cxn ang="0">
                      <a:pos x="62" y="30"/>
                    </a:cxn>
                    <a:cxn ang="0">
                      <a:pos x="60" y="38"/>
                    </a:cxn>
                    <a:cxn ang="0">
                      <a:pos x="60" y="46"/>
                    </a:cxn>
                    <a:cxn ang="0">
                      <a:pos x="66" y="46"/>
                    </a:cxn>
                    <a:cxn ang="0">
                      <a:pos x="74" y="38"/>
                    </a:cxn>
                    <a:cxn ang="0">
                      <a:pos x="74" y="44"/>
                    </a:cxn>
                    <a:cxn ang="0">
                      <a:pos x="70" y="52"/>
                    </a:cxn>
                    <a:cxn ang="0">
                      <a:pos x="72" y="60"/>
                    </a:cxn>
                    <a:cxn ang="0">
                      <a:pos x="78" y="64"/>
                    </a:cxn>
                    <a:cxn ang="0">
                      <a:pos x="88" y="60"/>
                    </a:cxn>
                    <a:cxn ang="0">
                      <a:pos x="96" y="56"/>
                    </a:cxn>
                    <a:cxn ang="0">
                      <a:pos x="104" y="60"/>
                    </a:cxn>
                    <a:cxn ang="0">
                      <a:pos x="104" y="64"/>
                    </a:cxn>
                    <a:cxn ang="0">
                      <a:pos x="96" y="70"/>
                    </a:cxn>
                    <a:cxn ang="0">
                      <a:pos x="76" y="88"/>
                    </a:cxn>
                    <a:cxn ang="0">
                      <a:pos x="68" y="86"/>
                    </a:cxn>
                    <a:cxn ang="0">
                      <a:pos x="58" y="92"/>
                    </a:cxn>
                    <a:cxn ang="0">
                      <a:pos x="44" y="108"/>
                    </a:cxn>
                    <a:cxn ang="0">
                      <a:pos x="18" y="128"/>
                    </a:cxn>
                    <a:cxn ang="0">
                      <a:pos x="6" y="132"/>
                    </a:cxn>
                  </a:cxnLst>
                  <a:rect l="0" t="0" r="r" b="b"/>
                  <a:pathLst>
                    <a:path w="106" h="132">
                      <a:moveTo>
                        <a:pt x="6" y="132"/>
                      </a:moveTo>
                      <a:lnTo>
                        <a:pt x="2" y="130"/>
                      </a:lnTo>
                      <a:lnTo>
                        <a:pt x="0" y="126"/>
                      </a:lnTo>
                      <a:lnTo>
                        <a:pt x="0" y="122"/>
                      </a:lnTo>
                      <a:lnTo>
                        <a:pt x="2" y="120"/>
                      </a:lnTo>
                      <a:lnTo>
                        <a:pt x="6" y="120"/>
                      </a:lnTo>
                      <a:lnTo>
                        <a:pt x="12" y="116"/>
                      </a:lnTo>
                      <a:lnTo>
                        <a:pt x="18" y="114"/>
                      </a:lnTo>
                      <a:lnTo>
                        <a:pt x="22" y="110"/>
                      </a:lnTo>
                      <a:lnTo>
                        <a:pt x="24" y="104"/>
                      </a:lnTo>
                      <a:lnTo>
                        <a:pt x="16" y="98"/>
                      </a:lnTo>
                      <a:lnTo>
                        <a:pt x="12" y="94"/>
                      </a:lnTo>
                      <a:lnTo>
                        <a:pt x="12" y="90"/>
                      </a:lnTo>
                      <a:lnTo>
                        <a:pt x="14" y="86"/>
                      </a:lnTo>
                      <a:lnTo>
                        <a:pt x="16" y="84"/>
                      </a:lnTo>
                      <a:lnTo>
                        <a:pt x="18" y="84"/>
                      </a:lnTo>
                      <a:lnTo>
                        <a:pt x="20" y="84"/>
                      </a:lnTo>
                      <a:lnTo>
                        <a:pt x="26" y="84"/>
                      </a:lnTo>
                      <a:lnTo>
                        <a:pt x="30" y="82"/>
                      </a:lnTo>
                      <a:lnTo>
                        <a:pt x="34" y="78"/>
                      </a:lnTo>
                      <a:lnTo>
                        <a:pt x="40" y="70"/>
                      </a:lnTo>
                      <a:lnTo>
                        <a:pt x="44" y="68"/>
                      </a:lnTo>
                      <a:lnTo>
                        <a:pt x="48" y="62"/>
                      </a:lnTo>
                      <a:lnTo>
                        <a:pt x="52" y="54"/>
                      </a:lnTo>
                      <a:lnTo>
                        <a:pt x="54" y="44"/>
                      </a:lnTo>
                      <a:lnTo>
                        <a:pt x="58" y="34"/>
                      </a:lnTo>
                      <a:lnTo>
                        <a:pt x="54" y="32"/>
                      </a:lnTo>
                      <a:lnTo>
                        <a:pt x="52" y="30"/>
                      </a:lnTo>
                      <a:lnTo>
                        <a:pt x="52" y="24"/>
                      </a:lnTo>
                      <a:lnTo>
                        <a:pt x="52" y="22"/>
                      </a:lnTo>
                      <a:lnTo>
                        <a:pt x="54" y="20"/>
                      </a:lnTo>
                      <a:lnTo>
                        <a:pt x="52" y="16"/>
                      </a:lnTo>
                      <a:lnTo>
                        <a:pt x="52" y="14"/>
                      </a:lnTo>
                      <a:lnTo>
                        <a:pt x="54" y="4"/>
                      </a:lnTo>
                      <a:lnTo>
                        <a:pt x="56" y="2"/>
                      </a:lnTo>
                      <a:lnTo>
                        <a:pt x="58" y="0"/>
                      </a:lnTo>
                      <a:lnTo>
                        <a:pt x="60" y="4"/>
                      </a:lnTo>
                      <a:lnTo>
                        <a:pt x="64" y="8"/>
                      </a:lnTo>
                      <a:lnTo>
                        <a:pt x="68" y="14"/>
                      </a:lnTo>
                      <a:lnTo>
                        <a:pt x="70" y="20"/>
                      </a:lnTo>
                      <a:lnTo>
                        <a:pt x="70" y="24"/>
                      </a:lnTo>
                      <a:lnTo>
                        <a:pt x="68" y="26"/>
                      </a:lnTo>
                      <a:lnTo>
                        <a:pt x="64" y="28"/>
                      </a:lnTo>
                      <a:lnTo>
                        <a:pt x="62" y="30"/>
                      </a:lnTo>
                      <a:lnTo>
                        <a:pt x="62" y="34"/>
                      </a:lnTo>
                      <a:lnTo>
                        <a:pt x="60" y="38"/>
                      </a:lnTo>
                      <a:lnTo>
                        <a:pt x="58" y="44"/>
                      </a:lnTo>
                      <a:lnTo>
                        <a:pt x="60" y="46"/>
                      </a:lnTo>
                      <a:lnTo>
                        <a:pt x="62" y="48"/>
                      </a:lnTo>
                      <a:lnTo>
                        <a:pt x="66" y="46"/>
                      </a:lnTo>
                      <a:lnTo>
                        <a:pt x="68" y="44"/>
                      </a:lnTo>
                      <a:lnTo>
                        <a:pt x="74" y="38"/>
                      </a:lnTo>
                      <a:lnTo>
                        <a:pt x="74" y="40"/>
                      </a:lnTo>
                      <a:lnTo>
                        <a:pt x="74" y="44"/>
                      </a:lnTo>
                      <a:lnTo>
                        <a:pt x="72" y="48"/>
                      </a:lnTo>
                      <a:lnTo>
                        <a:pt x="70" y="52"/>
                      </a:lnTo>
                      <a:lnTo>
                        <a:pt x="70" y="56"/>
                      </a:lnTo>
                      <a:lnTo>
                        <a:pt x="72" y="60"/>
                      </a:lnTo>
                      <a:lnTo>
                        <a:pt x="76" y="62"/>
                      </a:lnTo>
                      <a:lnTo>
                        <a:pt x="78" y="64"/>
                      </a:lnTo>
                      <a:lnTo>
                        <a:pt x="84" y="62"/>
                      </a:lnTo>
                      <a:lnTo>
                        <a:pt x="88" y="60"/>
                      </a:lnTo>
                      <a:lnTo>
                        <a:pt x="92" y="58"/>
                      </a:lnTo>
                      <a:lnTo>
                        <a:pt x="96" y="56"/>
                      </a:lnTo>
                      <a:lnTo>
                        <a:pt x="102" y="58"/>
                      </a:lnTo>
                      <a:lnTo>
                        <a:pt x="104" y="60"/>
                      </a:lnTo>
                      <a:lnTo>
                        <a:pt x="106" y="62"/>
                      </a:lnTo>
                      <a:lnTo>
                        <a:pt x="104" y="64"/>
                      </a:lnTo>
                      <a:lnTo>
                        <a:pt x="102" y="68"/>
                      </a:lnTo>
                      <a:lnTo>
                        <a:pt x="96" y="70"/>
                      </a:lnTo>
                      <a:lnTo>
                        <a:pt x="80" y="86"/>
                      </a:lnTo>
                      <a:lnTo>
                        <a:pt x="76" y="88"/>
                      </a:lnTo>
                      <a:lnTo>
                        <a:pt x="72" y="86"/>
                      </a:lnTo>
                      <a:lnTo>
                        <a:pt x="68" y="86"/>
                      </a:lnTo>
                      <a:lnTo>
                        <a:pt x="64" y="86"/>
                      </a:lnTo>
                      <a:lnTo>
                        <a:pt x="58" y="92"/>
                      </a:lnTo>
                      <a:lnTo>
                        <a:pt x="54" y="98"/>
                      </a:lnTo>
                      <a:lnTo>
                        <a:pt x="44" y="108"/>
                      </a:lnTo>
                      <a:lnTo>
                        <a:pt x="30" y="118"/>
                      </a:lnTo>
                      <a:lnTo>
                        <a:pt x="18" y="128"/>
                      </a:lnTo>
                      <a:lnTo>
                        <a:pt x="12" y="130"/>
                      </a:lnTo>
                      <a:lnTo>
                        <a:pt x="6" y="13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4" name="Freeform 283">
                  <a:extLst>
                    <a:ext uri="{FF2B5EF4-FFF2-40B4-BE49-F238E27FC236}">
                      <a16:creationId xmlns:a16="http://schemas.microsoft.com/office/drawing/2014/main" id="{0ADB3291-99CD-44DB-870E-8D2A885A998A}"/>
                    </a:ext>
                  </a:extLst>
                </p:cNvPr>
                <p:cNvSpPr>
                  <a:spLocks/>
                </p:cNvSpPr>
                <p:nvPr/>
              </p:nvSpPr>
              <p:spPr bwMode="ltGray">
                <a:xfrm>
                  <a:off x="5278" y="2506"/>
                  <a:ext cx="38" cy="44"/>
                </a:xfrm>
                <a:custGeom>
                  <a:avLst/>
                  <a:gdLst/>
                  <a:ahLst/>
                  <a:cxnLst>
                    <a:cxn ang="0">
                      <a:pos x="38" y="42"/>
                    </a:cxn>
                    <a:cxn ang="0">
                      <a:pos x="36" y="44"/>
                    </a:cxn>
                    <a:cxn ang="0">
                      <a:pos x="32" y="42"/>
                    </a:cxn>
                    <a:cxn ang="0">
                      <a:pos x="26" y="40"/>
                    </a:cxn>
                    <a:cxn ang="0">
                      <a:pos x="14" y="32"/>
                    </a:cxn>
                    <a:cxn ang="0">
                      <a:pos x="6" y="20"/>
                    </a:cxn>
                    <a:cxn ang="0">
                      <a:pos x="0" y="12"/>
                    </a:cxn>
                    <a:cxn ang="0">
                      <a:pos x="0" y="0"/>
                    </a:cxn>
                    <a:cxn ang="0">
                      <a:pos x="8" y="4"/>
                    </a:cxn>
                    <a:cxn ang="0">
                      <a:pos x="12" y="10"/>
                    </a:cxn>
                    <a:cxn ang="0">
                      <a:pos x="16" y="16"/>
                    </a:cxn>
                    <a:cxn ang="0">
                      <a:pos x="20" y="22"/>
                    </a:cxn>
                    <a:cxn ang="0">
                      <a:pos x="24" y="24"/>
                    </a:cxn>
                    <a:cxn ang="0">
                      <a:pos x="28" y="26"/>
                    </a:cxn>
                    <a:cxn ang="0">
                      <a:pos x="32" y="28"/>
                    </a:cxn>
                    <a:cxn ang="0">
                      <a:pos x="34" y="32"/>
                    </a:cxn>
                    <a:cxn ang="0">
                      <a:pos x="38" y="42"/>
                    </a:cxn>
                  </a:cxnLst>
                  <a:rect l="0" t="0" r="r" b="b"/>
                  <a:pathLst>
                    <a:path w="38" h="44">
                      <a:moveTo>
                        <a:pt x="38" y="42"/>
                      </a:moveTo>
                      <a:lnTo>
                        <a:pt x="36" y="44"/>
                      </a:lnTo>
                      <a:lnTo>
                        <a:pt x="32" y="42"/>
                      </a:lnTo>
                      <a:lnTo>
                        <a:pt x="26" y="40"/>
                      </a:lnTo>
                      <a:lnTo>
                        <a:pt x="14" y="32"/>
                      </a:lnTo>
                      <a:lnTo>
                        <a:pt x="6" y="20"/>
                      </a:lnTo>
                      <a:lnTo>
                        <a:pt x="0" y="12"/>
                      </a:lnTo>
                      <a:lnTo>
                        <a:pt x="0" y="0"/>
                      </a:lnTo>
                      <a:lnTo>
                        <a:pt x="8" y="4"/>
                      </a:lnTo>
                      <a:lnTo>
                        <a:pt x="12" y="10"/>
                      </a:lnTo>
                      <a:lnTo>
                        <a:pt x="16" y="16"/>
                      </a:lnTo>
                      <a:lnTo>
                        <a:pt x="20" y="22"/>
                      </a:lnTo>
                      <a:lnTo>
                        <a:pt x="24" y="24"/>
                      </a:lnTo>
                      <a:lnTo>
                        <a:pt x="28" y="26"/>
                      </a:lnTo>
                      <a:lnTo>
                        <a:pt x="32" y="28"/>
                      </a:lnTo>
                      <a:lnTo>
                        <a:pt x="34" y="32"/>
                      </a:lnTo>
                      <a:lnTo>
                        <a:pt x="38" y="4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5" name="Freeform 284">
                  <a:extLst>
                    <a:ext uri="{FF2B5EF4-FFF2-40B4-BE49-F238E27FC236}">
                      <a16:creationId xmlns:a16="http://schemas.microsoft.com/office/drawing/2014/main" id="{58651C2F-BC1C-4692-B12C-86E7057B42DB}"/>
                    </a:ext>
                  </a:extLst>
                </p:cNvPr>
                <p:cNvSpPr>
                  <a:spLocks/>
                </p:cNvSpPr>
                <p:nvPr/>
              </p:nvSpPr>
              <p:spPr bwMode="ltGray">
                <a:xfrm>
                  <a:off x="5070" y="2214"/>
                  <a:ext cx="64" cy="38"/>
                </a:xfrm>
                <a:custGeom>
                  <a:avLst/>
                  <a:gdLst/>
                  <a:ahLst/>
                  <a:cxnLst>
                    <a:cxn ang="0">
                      <a:pos x="36" y="38"/>
                    </a:cxn>
                    <a:cxn ang="0">
                      <a:pos x="34" y="38"/>
                    </a:cxn>
                    <a:cxn ang="0">
                      <a:pos x="30" y="38"/>
                    </a:cxn>
                    <a:cxn ang="0">
                      <a:pos x="22" y="38"/>
                    </a:cxn>
                    <a:cxn ang="0">
                      <a:pos x="10" y="36"/>
                    </a:cxn>
                    <a:cxn ang="0">
                      <a:pos x="2" y="32"/>
                    </a:cxn>
                    <a:cxn ang="0">
                      <a:pos x="0" y="28"/>
                    </a:cxn>
                    <a:cxn ang="0">
                      <a:pos x="0" y="26"/>
                    </a:cxn>
                    <a:cxn ang="0">
                      <a:pos x="0" y="24"/>
                    </a:cxn>
                    <a:cxn ang="0">
                      <a:pos x="2" y="22"/>
                    </a:cxn>
                    <a:cxn ang="0">
                      <a:pos x="24" y="22"/>
                    </a:cxn>
                    <a:cxn ang="0">
                      <a:pos x="28" y="24"/>
                    </a:cxn>
                    <a:cxn ang="0">
                      <a:pos x="30" y="24"/>
                    </a:cxn>
                    <a:cxn ang="0">
                      <a:pos x="38" y="22"/>
                    </a:cxn>
                    <a:cxn ang="0">
                      <a:pos x="42" y="18"/>
                    </a:cxn>
                    <a:cxn ang="0">
                      <a:pos x="46" y="14"/>
                    </a:cxn>
                    <a:cxn ang="0">
                      <a:pos x="52" y="10"/>
                    </a:cxn>
                    <a:cxn ang="0">
                      <a:pos x="52" y="4"/>
                    </a:cxn>
                    <a:cxn ang="0">
                      <a:pos x="52" y="0"/>
                    </a:cxn>
                    <a:cxn ang="0">
                      <a:pos x="54" y="0"/>
                    </a:cxn>
                    <a:cxn ang="0">
                      <a:pos x="56" y="2"/>
                    </a:cxn>
                    <a:cxn ang="0">
                      <a:pos x="60" y="4"/>
                    </a:cxn>
                    <a:cxn ang="0">
                      <a:pos x="62" y="8"/>
                    </a:cxn>
                    <a:cxn ang="0">
                      <a:pos x="64" y="10"/>
                    </a:cxn>
                    <a:cxn ang="0">
                      <a:pos x="62" y="12"/>
                    </a:cxn>
                    <a:cxn ang="0">
                      <a:pos x="60" y="16"/>
                    </a:cxn>
                    <a:cxn ang="0">
                      <a:pos x="58" y="18"/>
                    </a:cxn>
                    <a:cxn ang="0">
                      <a:pos x="58" y="20"/>
                    </a:cxn>
                    <a:cxn ang="0">
                      <a:pos x="54" y="26"/>
                    </a:cxn>
                    <a:cxn ang="0">
                      <a:pos x="46" y="32"/>
                    </a:cxn>
                    <a:cxn ang="0">
                      <a:pos x="40" y="36"/>
                    </a:cxn>
                    <a:cxn ang="0">
                      <a:pos x="34" y="38"/>
                    </a:cxn>
                    <a:cxn ang="0">
                      <a:pos x="36" y="38"/>
                    </a:cxn>
                  </a:cxnLst>
                  <a:rect l="0" t="0" r="r" b="b"/>
                  <a:pathLst>
                    <a:path w="64" h="38">
                      <a:moveTo>
                        <a:pt x="36" y="38"/>
                      </a:moveTo>
                      <a:lnTo>
                        <a:pt x="34" y="38"/>
                      </a:lnTo>
                      <a:lnTo>
                        <a:pt x="30" y="38"/>
                      </a:lnTo>
                      <a:lnTo>
                        <a:pt x="22" y="38"/>
                      </a:lnTo>
                      <a:lnTo>
                        <a:pt x="10" y="36"/>
                      </a:lnTo>
                      <a:lnTo>
                        <a:pt x="2" y="32"/>
                      </a:lnTo>
                      <a:lnTo>
                        <a:pt x="0" y="28"/>
                      </a:lnTo>
                      <a:lnTo>
                        <a:pt x="0" y="26"/>
                      </a:lnTo>
                      <a:lnTo>
                        <a:pt x="0" y="24"/>
                      </a:lnTo>
                      <a:lnTo>
                        <a:pt x="2" y="22"/>
                      </a:lnTo>
                      <a:lnTo>
                        <a:pt x="24" y="22"/>
                      </a:lnTo>
                      <a:lnTo>
                        <a:pt x="28" y="24"/>
                      </a:lnTo>
                      <a:lnTo>
                        <a:pt x="30" y="24"/>
                      </a:lnTo>
                      <a:lnTo>
                        <a:pt x="38" y="22"/>
                      </a:lnTo>
                      <a:lnTo>
                        <a:pt x="42" y="18"/>
                      </a:lnTo>
                      <a:lnTo>
                        <a:pt x="46" y="14"/>
                      </a:lnTo>
                      <a:lnTo>
                        <a:pt x="52" y="10"/>
                      </a:lnTo>
                      <a:lnTo>
                        <a:pt x="52" y="4"/>
                      </a:lnTo>
                      <a:lnTo>
                        <a:pt x="52" y="0"/>
                      </a:lnTo>
                      <a:lnTo>
                        <a:pt x="54" y="0"/>
                      </a:lnTo>
                      <a:lnTo>
                        <a:pt x="56" y="2"/>
                      </a:lnTo>
                      <a:lnTo>
                        <a:pt x="60" y="4"/>
                      </a:lnTo>
                      <a:lnTo>
                        <a:pt x="62" y="8"/>
                      </a:lnTo>
                      <a:lnTo>
                        <a:pt x="64" y="10"/>
                      </a:lnTo>
                      <a:lnTo>
                        <a:pt x="62" y="12"/>
                      </a:lnTo>
                      <a:lnTo>
                        <a:pt x="60" y="16"/>
                      </a:lnTo>
                      <a:lnTo>
                        <a:pt x="58" y="18"/>
                      </a:lnTo>
                      <a:lnTo>
                        <a:pt x="58" y="20"/>
                      </a:lnTo>
                      <a:lnTo>
                        <a:pt x="54" y="26"/>
                      </a:lnTo>
                      <a:lnTo>
                        <a:pt x="46" y="32"/>
                      </a:lnTo>
                      <a:lnTo>
                        <a:pt x="40" y="36"/>
                      </a:lnTo>
                      <a:lnTo>
                        <a:pt x="34" y="38"/>
                      </a:lnTo>
                      <a:lnTo>
                        <a:pt x="36" y="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6" name="Freeform 285">
                  <a:extLst>
                    <a:ext uri="{FF2B5EF4-FFF2-40B4-BE49-F238E27FC236}">
                      <a16:creationId xmlns:a16="http://schemas.microsoft.com/office/drawing/2014/main" id="{22371958-A930-4213-BAB1-626C0F30A59D}"/>
                    </a:ext>
                  </a:extLst>
                </p:cNvPr>
                <p:cNvSpPr>
                  <a:spLocks/>
                </p:cNvSpPr>
                <p:nvPr/>
              </p:nvSpPr>
              <p:spPr bwMode="ltGray">
                <a:xfrm>
                  <a:off x="4840" y="2236"/>
                  <a:ext cx="12" cy="16"/>
                </a:xfrm>
                <a:custGeom>
                  <a:avLst/>
                  <a:gdLst/>
                  <a:ahLst/>
                  <a:cxnLst>
                    <a:cxn ang="0">
                      <a:pos x="12" y="10"/>
                    </a:cxn>
                    <a:cxn ang="0">
                      <a:pos x="12" y="14"/>
                    </a:cxn>
                    <a:cxn ang="0">
                      <a:pos x="12" y="16"/>
                    </a:cxn>
                    <a:cxn ang="0">
                      <a:pos x="6" y="16"/>
                    </a:cxn>
                    <a:cxn ang="0">
                      <a:pos x="2" y="14"/>
                    </a:cxn>
                    <a:cxn ang="0">
                      <a:pos x="0" y="10"/>
                    </a:cxn>
                    <a:cxn ang="0">
                      <a:pos x="2" y="4"/>
                    </a:cxn>
                    <a:cxn ang="0">
                      <a:pos x="8" y="0"/>
                    </a:cxn>
                    <a:cxn ang="0">
                      <a:pos x="10" y="6"/>
                    </a:cxn>
                    <a:cxn ang="0">
                      <a:pos x="10" y="8"/>
                    </a:cxn>
                    <a:cxn ang="0">
                      <a:pos x="12" y="10"/>
                    </a:cxn>
                  </a:cxnLst>
                  <a:rect l="0" t="0" r="r" b="b"/>
                  <a:pathLst>
                    <a:path w="12" h="16">
                      <a:moveTo>
                        <a:pt x="12" y="10"/>
                      </a:moveTo>
                      <a:lnTo>
                        <a:pt x="12" y="14"/>
                      </a:lnTo>
                      <a:lnTo>
                        <a:pt x="12" y="16"/>
                      </a:lnTo>
                      <a:lnTo>
                        <a:pt x="6" y="16"/>
                      </a:lnTo>
                      <a:lnTo>
                        <a:pt x="2" y="14"/>
                      </a:lnTo>
                      <a:lnTo>
                        <a:pt x="0" y="10"/>
                      </a:lnTo>
                      <a:lnTo>
                        <a:pt x="2" y="4"/>
                      </a:lnTo>
                      <a:lnTo>
                        <a:pt x="8" y="0"/>
                      </a:lnTo>
                      <a:lnTo>
                        <a:pt x="10" y="6"/>
                      </a:lnTo>
                      <a:lnTo>
                        <a:pt x="10" y="8"/>
                      </a:lnTo>
                      <a:lnTo>
                        <a:pt x="12"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7" name="Freeform 286">
                  <a:extLst>
                    <a:ext uri="{FF2B5EF4-FFF2-40B4-BE49-F238E27FC236}">
                      <a16:creationId xmlns:a16="http://schemas.microsoft.com/office/drawing/2014/main" id="{25919812-AB4A-4CE1-8081-1F30CBE9DD1B}"/>
                    </a:ext>
                  </a:extLst>
                </p:cNvPr>
                <p:cNvSpPr>
                  <a:spLocks/>
                </p:cNvSpPr>
                <p:nvPr/>
              </p:nvSpPr>
              <p:spPr bwMode="ltGray">
                <a:xfrm>
                  <a:off x="4788" y="2266"/>
                  <a:ext cx="12" cy="20"/>
                </a:xfrm>
                <a:custGeom>
                  <a:avLst/>
                  <a:gdLst/>
                  <a:ahLst/>
                  <a:cxnLst>
                    <a:cxn ang="0">
                      <a:pos x="6" y="2"/>
                    </a:cxn>
                    <a:cxn ang="0">
                      <a:pos x="8" y="2"/>
                    </a:cxn>
                    <a:cxn ang="0">
                      <a:pos x="8" y="0"/>
                    </a:cxn>
                    <a:cxn ang="0">
                      <a:pos x="10" y="2"/>
                    </a:cxn>
                    <a:cxn ang="0">
                      <a:pos x="12" y="4"/>
                    </a:cxn>
                    <a:cxn ang="0">
                      <a:pos x="10" y="6"/>
                    </a:cxn>
                    <a:cxn ang="0">
                      <a:pos x="8" y="12"/>
                    </a:cxn>
                    <a:cxn ang="0">
                      <a:pos x="0" y="20"/>
                    </a:cxn>
                    <a:cxn ang="0">
                      <a:pos x="0" y="10"/>
                    </a:cxn>
                    <a:cxn ang="0">
                      <a:pos x="2" y="6"/>
                    </a:cxn>
                    <a:cxn ang="0">
                      <a:pos x="4" y="4"/>
                    </a:cxn>
                    <a:cxn ang="0">
                      <a:pos x="6" y="2"/>
                    </a:cxn>
                  </a:cxnLst>
                  <a:rect l="0" t="0" r="r" b="b"/>
                  <a:pathLst>
                    <a:path w="12" h="20">
                      <a:moveTo>
                        <a:pt x="6" y="2"/>
                      </a:moveTo>
                      <a:lnTo>
                        <a:pt x="8" y="2"/>
                      </a:lnTo>
                      <a:lnTo>
                        <a:pt x="8" y="0"/>
                      </a:lnTo>
                      <a:lnTo>
                        <a:pt x="10" y="2"/>
                      </a:lnTo>
                      <a:lnTo>
                        <a:pt x="12" y="4"/>
                      </a:lnTo>
                      <a:lnTo>
                        <a:pt x="10" y="6"/>
                      </a:lnTo>
                      <a:lnTo>
                        <a:pt x="8" y="12"/>
                      </a:lnTo>
                      <a:lnTo>
                        <a:pt x="0" y="20"/>
                      </a:lnTo>
                      <a:lnTo>
                        <a:pt x="0" y="10"/>
                      </a:lnTo>
                      <a:lnTo>
                        <a:pt x="2" y="6"/>
                      </a:lnTo>
                      <a:lnTo>
                        <a:pt x="4" y="4"/>
                      </a:lnTo>
                      <a:lnTo>
                        <a:pt x="6"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8" name="Freeform 287">
                  <a:extLst>
                    <a:ext uri="{FF2B5EF4-FFF2-40B4-BE49-F238E27FC236}">
                      <a16:creationId xmlns:a16="http://schemas.microsoft.com/office/drawing/2014/main" id="{D16D90A4-22CF-425F-97B3-003C461C96AD}"/>
                    </a:ext>
                  </a:extLst>
                </p:cNvPr>
                <p:cNvSpPr>
                  <a:spLocks/>
                </p:cNvSpPr>
                <p:nvPr/>
              </p:nvSpPr>
              <p:spPr bwMode="ltGray">
                <a:xfrm>
                  <a:off x="4742" y="2186"/>
                  <a:ext cx="50" cy="22"/>
                </a:xfrm>
                <a:custGeom>
                  <a:avLst/>
                  <a:gdLst/>
                  <a:ahLst/>
                  <a:cxnLst>
                    <a:cxn ang="0">
                      <a:pos x="42" y="22"/>
                    </a:cxn>
                    <a:cxn ang="0">
                      <a:pos x="40" y="20"/>
                    </a:cxn>
                    <a:cxn ang="0">
                      <a:pos x="38" y="16"/>
                    </a:cxn>
                    <a:cxn ang="0">
                      <a:pos x="34" y="14"/>
                    </a:cxn>
                    <a:cxn ang="0">
                      <a:pos x="30" y="14"/>
                    </a:cxn>
                    <a:cxn ang="0">
                      <a:pos x="24" y="12"/>
                    </a:cxn>
                    <a:cxn ang="0">
                      <a:pos x="16" y="12"/>
                    </a:cxn>
                    <a:cxn ang="0">
                      <a:pos x="10" y="12"/>
                    </a:cxn>
                    <a:cxn ang="0">
                      <a:pos x="2" y="12"/>
                    </a:cxn>
                    <a:cxn ang="0">
                      <a:pos x="0" y="10"/>
                    </a:cxn>
                    <a:cxn ang="0">
                      <a:pos x="8" y="4"/>
                    </a:cxn>
                    <a:cxn ang="0">
                      <a:pos x="14" y="4"/>
                    </a:cxn>
                    <a:cxn ang="0">
                      <a:pos x="18" y="2"/>
                    </a:cxn>
                    <a:cxn ang="0">
                      <a:pos x="24" y="2"/>
                    </a:cxn>
                    <a:cxn ang="0">
                      <a:pos x="28" y="0"/>
                    </a:cxn>
                    <a:cxn ang="0">
                      <a:pos x="28" y="2"/>
                    </a:cxn>
                    <a:cxn ang="0">
                      <a:pos x="30" y="2"/>
                    </a:cxn>
                    <a:cxn ang="0">
                      <a:pos x="34" y="0"/>
                    </a:cxn>
                    <a:cxn ang="0">
                      <a:pos x="38" y="2"/>
                    </a:cxn>
                    <a:cxn ang="0">
                      <a:pos x="44" y="6"/>
                    </a:cxn>
                    <a:cxn ang="0">
                      <a:pos x="48" y="10"/>
                    </a:cxn>
                    <a:cxn ang="0">
                      <a:pos x="50" y="16"/>
                    </a:cxn>
                    <a:cxn ang="0">
                      <a:pos x="48" y="18"/>
                    </a:cxn>
                    <a:cxn ang="0">
                      <a:pos x="46" y="20"/>
                    </a:cxn>
                    <a:cxn ang="0">
                      <a:pos x="42" y="22"/>
                    </a:cxn>
                  </a:cxnLst>
                  <a:rect l="0" t="0" r="r" b="b"/>
                  <a:pathLst>
                    <a:path w="50" h="22">
                      <a:moveTo>
                        <a:pt x="42" y="22"/>
                      </a:moveTo>
                      <a:lnTo>
                        <a:pt x="40" y="20"/>
                      </a:lnTo>
                      <a:lnTo>
                        <a:pt x="38" y="16"/>
                      </a:lnTo>
                      <a:lnTo>
                        <a:pt x="34" y="14"/>
                      </a:lnTo>
                      <a:lnTo>
                        <a:pt x="30" y="14"/>
                      </a:lnTo>
                      <a:lnTo>
                        <a:pt x="24" y="12"/>
                      </a:lnTo>
                      <a:lnTo>
                        <a:pt x="16" y="12"/>
                      </a:lnTo>
                      <a:lnTo>
                        <a:pt x="10" y="12"/>
                      </a:lnTo>
                      <a:lnTo>
                        <a:pt x="2" y="12"/>
                      </a:lnTo>
                      <a:lnTo>
                        <a:pt x="0" y="10"/>
                      </a:lnTo>
                      <a:lnTo>
                        <a:pt x="8" y="4"/>
                      </a:lnTo>
                      <a:lnTo>
                        <a:pt x="14" y="4"/>
                      </a:lnTo>
                      <a:lnTo>
                        <a:pt x="18" y="2"/>
                      </a:lnTo>
                      <a:lnTo>
                        <a:pt x="24" y="2"/>
                      </a:lnTo>
                      <a:lnTo>
                        <a:pt x="28" y="0"/>
                      </a:lnTo>
                      <a:lnTo>
                        <a:pt x="28" y="2"/>
                      </a:lnTo>
                      <a:lnTo>
                        <a:pt x="30" y="2"/>
                      </a:lnTo>
                      <a:lnTo>
                        <a:pt x="34" y="0"/>
                      </a:lnTo>
                      <a:lnTo>
                        <a:pt x="38" y="2"/>
                      </a:lnTo>
                      <a:lnTo>
                        <a:pt x="44" y="6"/>
                      </a:lnTo>
                      <a:lnTo>
                        <a:pt x="48" y="10"/>
                      </a:lnTo>
                      <a:lnTo>
                        <a:pt x="50" y="16"/>
                      </a:lnTo>
                      <a:lnTo>
                        <a:pt x="48" y="18"/>
                      </a:lnTo>
                      <a:lnTo>
                        <a:pt x="46" y="20"/>
                      </a:lnTo>
                      <a:lnTo>
                        <a:pt x="42"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59" name="Freeform 288">
                  <a:extLst>
                    <a:ext uri="{FF2B5EF4-FFF2-40B4-BE49-F238E27FC236}">
                      <a16:creationId xmlns:a16="http://schemas.microsoft.com/office/drawing/2014/main" id="{8AFD0F82-CA88-4297-AEDD-E8A89C7A188F}"/>
                    </a:ext>
                  </a:extLst>
                </p:cNvPr>
                <p:cNvSpPr>
                  <a:spLocks/>
                </p:cNvSpPr>
                <p:nvPr/>
              </p:nvSpPr>
              <p:spPr bwMode="ltGray">
                <a:xfrm>
                  <a:off x="4740" y="2100"/>
                  <a:ext cx="20" cy="42"/>
                </a:xfrm>
                <a:custGeom>
                  <a:avLst/>
                  <a:gdLst/>
                  <a:ahLst/>
                  <a:cxnLst>
                    <a:cxn ang="0">
                      <a:pos x="2" y="22"/>
                    </a:cxn>
                    <a:cxn ang="0">
                      <a:pos x="2" y="18"/>
                    </a:cxn>
                    <a:cxn ang="0">
                      <a:pos x="2" y="14"/>
                    </a:cxn>
                    <a:cxn ang="0">
                      <a:pos x="0" y="10"/>
                    </a:cxn>
                    <a:cxn ang="0">
                      <a:pos x="2" y="4"/>
                    </a:cxn>
                    <a:cxn ang="0">
                      <a:pos x="0" y="0"/>
                    </a:cxn>
                    <a:cxn ang="0">
                      <a:pos x="4" y="0"/>
                    </a:cxn>
                    <a:cxn ang="0">
                      <a:pos x="6" y="8"/>
                    </a:cxn>
                    <a:cxn ang="0">
                      <a:pos x="4" y="16"/>
                    </a:cxn>
                    <a:cxn ang="0">
                      <a:pos x="8" y="16"/>
                    </a:cxn>
                    <a:cxn ang="0">
                      <a:pos x="8" y="8"/>
                    </a:cxn>
                    <a:cxn ang="0">
                      <a:pos x="16" y="8"/>
                    </a:cxn>
                    <a:cxn ang="0">
                      <a:pos x="16" y="12"/>
                    </a:cxn>
                    <a:cxn ang="0">
                      <a:pos x="16" y="14"/>
                    </a:cxn>
                    <a:cxn ang="0">
                      <a:pos x="14" y="16"/>
                    </a:cxn>
                    <a:cxn ang="0">
                      <a:pos x="12" y="18"/>
                    </a:cxn>
                    <a:cxn ang="0">
                      <a:pos x="12" y="22"/>
                    </a:cxn>
                    <a:cxn ang="0">
                      <a:pos x="20" y="32"/>
                    </a:cxn>
                    <a:cxn ang="0">
                      <a:pos x="16" y="32"/>
                    </a:cxn>
                    <a:cxn ang="0">
                      <a:pos x="14" y="30"/>
                    </a:cxn>
                    <a:cxn ang="0">
                      <a:pos x="12" y="28"/>
                    </a:cxn>
                    <a:cxn ang="0">
                      <a:pos x="8" y="28"/>
                    </a:cxn>
                    <a:cxn ang="0">
                      <a:pos x="6" y="28"/>
                    </a:cxn>
                    <a:cxn ang="0">
                      <a:pos x="4" y="30"/>
                    </a:cxn>
                    <a:cxn ang="0">
                      <a:pos x="4" y="34"/>
                    </a:cxn>
                    <a:cxn ang="0">
                      <a:pos x="4" y="38"/>
                    </a:cxn>
                    <a:cxn ang="0">
                      <a:pos x="6" y="42"/>
                    </a:cxn>
                    <a:cxn ang="0">
                      <a:pos x="2" y="40"/>
                    </a:cxn>
                    <a:cxn ang="0">
                      <a:pos x="2" y="34"/>
                    </a:cxn>
                    <a:cxn ang="0">
                      <a:pos x="2" y="22"/>
                    </a:cxn>
                  </a:cxnLst>
                  <a:rect l="0" t="0" r="r" b="b"/>
                  <a:pathLst>
                    <a:path w="20" h="42">
                      <a:moveTo>
                        <a:pt x="2" y="22"/>
                      </a:moveTo>
                      <a:lnTo>
                        <a:pt x="2" y="18"/>
                      </a:lnTo>
                      <a:lnTo>
                        <a:pt x="2" y="14"/>
                      </a:lnTo>
                      <a:lnTo>
                        <a:pt x="0" y="10"/>
                      </a:lnTo>
                      <a:lnTo>
                        <a:pt x="2" y="4"/>
                      </a:lnTo>
                      <a:lnTo>
                        <a:pt x="0" y="0"/>
                      </a:lnTo>
                      <a:lnTo>
                        <a:pt x="4" y="0"/>
                      </a:lnTo>
                      <a:lnTo>
                        <a:pt x="6" y="8"/>
                      </a:lnTo>
                      <a:lnTo>
                        <a:pt x="4" y="16"/>
                      </a:lnTo>
                      <a:lnTo>
                        <a:pt x="8" y="16"/>
                      </a:lnTo>
                      <a:lnTo>
                        <a:pt x="8" y="8"/>
                      </a:lnTo>
                      <a:lnTo>
                        <a:pt x="16" y="8"/>
                      </a:lnTo>
                      <a:lnTo>
                        <a:pt x="16" y="12"/>
                      </a:lnTo>
                      <a:lnTo>
                        <a:pt x="16" y="14"/>
                      </a:lnTo>
                      <a:lnTo>
                        <a:pt x="14" y="16"/>
                      </a:lnTo>
                      <a:lnTo>
                        <a:pt x="12" y="18"/>
                      </a:lnTo>
                      <a:lnTo>
                        <a:pt x="12" y="22"/>
                      </a:lnTo>
                      <a:lnTo>
                        <a:pt x="20" y="32"/>
                      </a:lnTo>
                      <a:lnTo>
                        <a:pt x="16" y="32"/>
                      </a:lnTo>
                      <a:lnTo>
                        <a:pt x="14" y="30"/>
                      </a:lnTo>
                      <a:lnTo>
                        <a:pt x="12" y="28"/>
                      </a:lnTo>
                      <a:lnTo>
                        <a:pt x="8" y="28"/>
                      </a:lnTo>
                      <a:lnTo>
                        <a:pt x="6" y="28"/>
                      </a:lnTo>
                      <a:lnTo>
                        <a:pt x="4" y="30"/>
                      </a:lnTo>
                      <a:lnTo>
                        <a:pt x="4" y="34"/>
                      </a:lnTo>
                      <a:lnTo>
                        <a:pt x="4" y="38"/>
                      </a:lnTo>
                      <a:lnTo>
                        <a:pt x="6" y="42"/>
                      </a:lnTo>
                      <a:lnTo>
                        <a:pt x="2" y="40"/>
                      </a:lnTo>
                      <a:lnTo>
                        <a:pt x="2" y="34"/>
                      </a:lnTo>
                      <a:lnTo>
                        <a:pt x="2" y="2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0" name="Freeform 289">
                  <a:extLst>
                    <a:ext uri="{FF2B5EF4-FFF2-40B4-BE49-F238E27FC236}">
                      <a16:creationId xmlns:a16="http://schemas.microsoft.com/office/drawing/2014/main" id="{AF54FFBA-AD7C-4579-8A9E-74BADA7A8568}"/>
                    </a:ext>
                  </a:extLst>
                </p:cNvPr>
                <p:cNvSpPr>
                  <a:spLocks/>
                </p:cNvSpPr>
                <p:nvPr/>
              </p:nvSpPr>
              <p:spPr bwMode="ltGray">
                <a:xfrm>
                  <a:off x="4714" y="2192"/>
                  <a:ext cx="18" cy="16"/>
                </a:xfrm>
                <a:custGeom>
                  <a:avLst/>
                  <a:gdLst/>
                  <a:ahLst/>
                  <a:cxnLst>
                    <a:cxn ang="0">
                      <a:pos x="16" y="4"/>
                    </a:cxn>
                    <a:cxn ang="0">
                      <a:pos x="18" y="6"/>
                    </a:cxn>
                    <a:cxn ang="0">
                      <a:pos x="18" y="10"/>
                    </a:cxn>
                    <a:cxn ang="0">
                      <a:pos x="18" y="12"/>
                    </a:cxn>
                    <a:cxn ang="0">
                      <a:pos x="16" y="14"/>
                    </a:cxn>
                    <a:cxn ang="0">
                      <a:pos x="10" y="16"/>
                    </a:cxn>
                    <a:cxn ang="0">
                      <a:pos x="2" y="12"/>
                    </a:cxn>
                    <a:cxn ang="0">
                      <a:pos x="0" y="8"/>
                    </a:cxn>
                    <a:cxn ang="0">
                      <a:pos x="0" y="4"/>
                    </a:cxn>
                    <a:cxn ang="0">
                      <a:pos x="10" y="0"/>
                    </a:cxn>
                    <a:cxn ang="0">
                      <a:pos x="18" y="4"/>
                    </a:cxn>
                    <a:cxn ang="0">
                      <a:pos x="16" y="4"/>
                    </a:cxn>
                  </a:cxnLst>
                  <a:rect l="0" t="0" r="r" b="b"/>
                  <a:pathLst>
                    <a:path w="18" h="16">
                      <a:moveTo>
                        <a:pt x="16" y="4"/>
                      </a:moveTo>
                      <a:lnTo>
                        <a:pt x="18" y="6"/>
                      </a:lnTo>
                      <a:lnTo>
                        <a:pt x="18" y="10"/>
                      </a:lnTo>
                      <a:lnTo>
                        <a:pt x="18" y="12"/>
                      </a:lnTo>
                      <a:lnTo>
                        <a:pt x="16" y="14"/>
                      </a:lnTo>
                      <a:lnTo>
                        <a:pt x="10" y="16"/>
                      </a:lnTo>
                      <a:lnTo>
                        <a:pt x="2" y="12"/>
                      </a:lnTo>
                      <a:lnTo>
                        <a:pt x="0" y="8"/>
                      </a:lnTo>
                      <a:lnTo>
                        <a:pt x="0" y="4"/>
                      </a:lnTo>
                      <a:lnTo>
                        <a:pt x="10" y="0"/>
                      </a:lnTo>
                      <a:lnTo>
                        <a:pt x="18" y="4"/>
                      </a:lnTo>
                      <a:lnTo>
                        <a:pt x="1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1" name="Freeform 290">
                  <a:extLst>
                    <a:ext uri="{FF2B5EF4-FFF2-40B4-BE49-F238E27FC236}">
                      <a16:creationId xmlns:a16="http://schemas.microsoft.com/office/drawing/2014/main" id="{F93A29A2-E848-48C4-82BA-2EEF0CA78186}"/>
                    </a:ext>
                  </a:extLst>
                </p:cNvPr>
                <p:cNvSpPr>
                  <a:spLocks/>
                </p:cNvSpPr>
                <p:nvPr/>
              </p:nvSpPr>
              <p:spPr bwMode="ltGray">
                <a:xfrm>
                  <a:off x="4546" y="2282"/>
                  <a:ext cx="50" cy="16"/>
                </a:xfrm>
                <a:custGeom>
                  <a:avLst/>
                  <a:gdLst/>
                  <a:ahLst/>
                  <a:cxnLst>
                    <a:cxn ang="0">
                      <a:pos x="50" y="12"/>
                    </a:cxn>
                    <a:cxn ang="0">
                      <a:pos x="48" y="12"/>
                    </a:cxn>
                    <a:cxn ang="0">
                      <a:pos x="42" y="12"/>
                    </a:cxn>
                    <a:cxn ang="0">
                      <a:pos x="38" y="10"/>
                    </a:cxn>
                    <a:cxn ang="0">
                      <a:pos x="34" y="14"/>
                    </a:cxn>
                    <a:cxn ang="0">
                      <a:pos x="30" y="16"/>
                    </a:cxn>
                    <a:cxn ang="0">
                      <a:pos x="20" y="16"/>
                    </a:cxn>
                    <a:cxn ang="0">
                      <a:pos x="16" y="16"/>
                    </a:cxn>
                    <a:cxn ang="0">
                      <a:pos x="14" y="14"/>
                    </a:cxn>
                    <a:cxn ang="0">
                      <a:pos x="12" y="10"/>
                    </a:cxn>
                    <a:cxn ang="0">
                      <a:pos x="8" y="12"/>
                    </a:cxn>
                    <a:cxn ang="0">
                      <a:pos x="6" y="14"/>
                    </a:cxn>
                    <a:cxn ang="0">
                      <a:pos x="2" y="12"/>
                    </a:cxn>
                    <a:cxn ang="0">
                      <a:pos x="0" y="10"/>
                    </a:cxn>
                    <a:cxn ang="0">
                      <a:pos x="2" y="6"/>
                    </a:cxn>
                    <a:cxn ang="0">
                      <a:pos x="6" y="4"/>
                    </a:cxn>
                    <a:cxn ang="0">
                      <a:pos x="10" y="2"/>
                    </a:cxn>
                    <a:cxn ang="0">
                      <a:pos x="14" y="2"/>
                    </a:cxn>
                    <a:cxn ang="0">
                      <a:pos x="14" y="6"/>
                    </a:cxn>
                    <a:cxn ang="0">
                      <a:pos x="32" y="10"/>
                    </a:cxn>
                    <a:cxn ang="0">
                      <a:pos x="38" y="10"/>
                    </a:cxn>
                    <a:cxn ang="0">
                      <a:pos x="34" y="6"/>
                    </a:cxn>
                    <a:cxn ang="0">
                      <a:pos x="32" y="4"/>
                    </a:cxn>
                    <a:cxn ang="0">
                      <a:pos x="34" y="2"/>
                    </a:cxn>
                    <a:cxn ang="0">
                      <a:pos x="38" y="0"/>
                    </a:cxn>
                    <a:cxn ang="0">
                      <a:pos x="42" y="4"/>
                    </a:cxn>
                    <a:cxn ang="0">
                      <a:pos x="50" y="8"/>
                    </a:cxn>
                    <a:cxn ang="0">
                      <a:pos x="50" y="12"/>
                    </a:cxn>
                  </a:cxnLst>
                  <a:rect l="0" t="0" r="r" b="b"/>
                  <a:pathLst>
                    <a:path w="50" h="16">
                      <a:moveTo>
                        <a:pt x="50" y="12"/>
                      </a:moveTo>
                      <a:lnTo>
                        <a:pt x="48" y="12"/>
                      </a:lnTo>
                      <a:lnTo>
                        <a:pt x="42" y="12"/>
                      </a:lnTo>
                      <a:lnTo>
                        <a:pt x="38" y="10"/>
                      </a:lnTo>
                      <a:lnTo>
                        <a:pt x="34" y="14"/>
                      </a:lnTo>
                      <a:lnTo>
                        <a:pt x="30" y="16"/>
                      </a:lnTo>
                      <a:lnTo>
                        <a:pt x="20" y="16"/>
                      </a:lnTo>
                      <a:lnTo>
                        <a:pt x="16" y="16"/>
                      </a:lnTo>
                      <a:lnTo>
                        <a:pt x="14" y="14"/>
                      </a:lnTo>
                      <a:lnTo>
                        <a:pt x="12" y="10"/>
                      </a:lnTo>
                      <a:lnTo>
                        <a:pt x="8" y="12"/>
                      </a:lnTo>
                      <a:lnTo>
                        <a:pt x="6" y="14"/>
                      </a:lnTo>
                      <a:lnTo>
                        <a:pt x="2" y="12"/>
                      </a:lnTo>
                      <a:lnTo>
                        <a:pt x="0" y="10"/>
                      </a:lnTo>
                      <a:lnTo>
                        <a:pt x="2" y="6"/>
                      </a:lnTo>
                      <a:lnTo>
                        <a:pt x="6" y="4"/>
                      </a:lnTo>
                      <a:lnTo>
                        <a:pt x="10" y="2"/>
                      </a:lnTo>
                      <a:lnTo>
                        <a:pt x="14" y="2"/>
                      </a:lnTo>
                      <a:lnTo>
                        <a:pt x="14" y="6"/>
                      </a:lnTo>
                      <a:lnTo>
                        <a:pt x="32" y="10"/>
                      </a:lnTo>
                      <a:lnTo>
                        <a:pt x="38" y="10"/>
                      </a:lnTo>
                      <a:lnTo>
                        <a:pt x="34" y="6"/>
                      </a:lnTo>
                      <a:lnTo>
                        <a:pt x="32" y="4"/>
                      </a:lnTo>
                      <a:lnTo>
                        <a:pt x="34" y="2"/>
                      </a:lnTo>
                      <a:lnTo>
                        <a:pt x="38" y="0"/>
                      </a:lnTo>
                      <a:lnTo>
                        <a:pt x="42" y="4"/>
                      </a:lnTo>
                      <a:lnTo>
                        <a:pt x="50" y="8"/>
                      </a:lnTo>
                      <a:lnTo>
                        <a:pt x="50"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2" name="Freeform 291">
                  <a:extLst>
                    <a:ext uri="{FF2B5EF4-FFF2-40B4-BE49-F238E27FC236}">
                      <a16:creationId xmlns:a16="http://schemas.microsoft.com/office/drawing/2014/main" id="{2AA7836F-F94F-4FCE-8A5F-2CF5C7A3B054}"/>
                    </a:ext>
                  </a:extLst>
                </p:cNvPr>
                <p:cNvSpPr>
                  <a:spLocks/>
                </p:cNvSpPr>
                <p:nvPr/>
              </p:nvSpPr>
              <p:spPr bwMode="ltGray">
                <a:xfrm>
                  <a:off x="4644" y="1954"/>
                  <a:ext cx="76" cy="78"/>
                </a:xfrm>
                <a:custGeom>
                  <a:avLst/>
                  <a:gdLst/>
                  <a:ahLst/>
                  <a:cxnLst>
                    <a:cxn ang="0">
                      <a:pos x="60" y="52"/>
                    </a:cxn>
                    <a:cxn ang="0">
                      <a:pos x="54" y="58"/>
                    </a:cxn>
                    <a:cxn ang="0">
                      <a:pos x="58" y="64"/>
                    </a:cxn>
                    <a:cxn ang="0">
                      <a:pos x="62" y="72"/>
                    </a:cxn>
                    <a:cxn ang="0">
                      <a:pos x="58" y="78"/>
                    </a:cxn>
                    <a:cxn ang="0">
                      <a:pos x="52" y="78"/>
                    </a:cxn>
                    <a:cxn ang="0">
                      <a:pos x="48" y="76"/>
                    </a:cxn>
                    <a:cxn ang="0">
                      <a:pos x="42" y="74"/>
                    </a:cxn>
                    <a:cxn ang="0">
                      <a:pos x="34" y="62"/>
                    </a:cxn>
                    <a:cxn ang="0">
                      <a:pos x="34" y="52"/>
                    </a:cxn>
                    <a:cxn ang="0">
                      <a:pos x="32" y="44"/>
                    </a:cxn>
                    <a:cxn ang="0">
                      <a:pos x="24" y="48"/>
                    </a:cxn>
                    <a:cxn ang="0">
                      <a:pos x="18" y="46"/>
                    </a:cxn>
                    <a:cxn ang="0">
                      <a:pos x="12" y="44"/>
                    </a:cxn>
                    <a:cxn ang="0">
                      <a:pos x="8" y="56"/>
                    </a:cxn>
                    <a:cxn ang="0">
                      <a:pos x="4" y="66"/>
                    </a:cxn>
                    <a:cxn ang="0">
                      <a:pos x="0" y="66"/>
                    </a:cxn>
                    <a:cxn ang="0">
                      <a:pos x="2" y="54"/>
                    </a:cxn>
                    <a:cxn ang="0">
                      <a:pos x="0" y="42"/>
                    </a:cxn>
                    <a:cxn ang="0">
                      <a:pos x="6" y="34"/>
                    </a:cxn>
                    <a:cxn ang="0">
                      <a:pos x="14" y="28"/>
                    </a:cxn>
                    <a:cxn ang="0">
                      <a:pos x="18" y="24"/>
                    </a:cxn>
                    <a:cxn ang="0">
                      <a:pos x="26" y="24"/>
                    </a:cxn>
                    <a:cxn ang="0">
                      <a:pos x="30" y="28"/>
                    </a:cxn>
                    <a:cxn ang="0">
                      <a:pos x="36" y="30"/>
                    </a:cxn>
                    <a:cxn ang="0">
                      <a:pos x="40" y="24"/>
                    </a:cxn>
                    <a:cxn ang="0">
                      <a:pos x="44" y="18"/>
                    </a:cxn>
                    <a:cxn ang="0">
                      <a:pos x="52" y="14"/>
                    </a:cxn>
                    <a:cxn ang="0">
                      <a:pos x="54" y="0"/>
                    </a:cxn>
                    <a:cxn ang="0">
                      <a:pos x="62" y="6"/>
                    </a:cxn>
                    <a:cxn ang="0">
                      <a:pos x="70" y="26"/>
                    </a:cxn>
                    <a:cxn ang="0">
                      <a:pos x="74" y="52"/>
                    </a:cxn>
                    <a:cxn ang="0">
                      <a:pos x="70" y="62"/>
                    </a:cxn>
                    <a:cxn ang="0">
                      <a:pos x="68" y="66"/>
                    </a:cxn>
                    <a:cxn ang="0">
                      <a:pos x="62" y="52"/>
                    </a:cxn>
                  </a:cxnLst>
                  <a:rect l="0" t="0" r="r" b="b"/>
                  <a:pathLst>
                    <a:path w="76" h="78">
                      <a:moveTo>
                        <a:pt x="64" y="56"/>
                      </a:moveTo>
                      <a:lnTo>
                        <a:pt x="60" y="52"/>
                      </a:lnTo>
                      <a:lnTo>
                        <a:pt x="56" y="54"/>
                      </a:lnTo>
                      <a:lnTo>
                        <a:pt x="54" y="58"/>
                      </a:lnTo>
                      <a:lnTo>
                        <a:pt x="56" y="62"/>
                      </a:lnTo>
                      <a:lnTo>
                        <a:pt x="58" y="64"/>
                      </a:lnTo>
                      <a:lnTo>
                        <a:pt x="60" y="68"/>
                      </a:lnTo>
                      <a:lnTo>
                        <a:pt x="62" y="72"/>
                      </a:lnTo>
                      <a:lnTo>
                        <a:pt x="60" y="78"/>
                      </a:lnTo>
                      <a:lnTo>
                        <a:pt x="58" y="78"/>
                      </a:lnTo>
                      <a:lnTo>
                        <a:pt x="54" y="78"/>
                      </a:lnTo>
                      <a:lnTo>
                        <a:pt x="52" y="78"/>
                      </a:lnTo>
                      <a:lnTo>
                        <a:pt x="52" y="74"/>
                      </a:lnTo>
                      <a:lnTo>
                        <a:pt x="48" y="76"/>
                      </a:lnTo>
                      <a:lnTo>
                        <a:pt x="46" y="76"/>
                      </a:lnTo>
                      <a:lnTo>
                        <a:pt x="42" y="74"/>
                      </a:lnTo>
                      <a:lnTo>
                        <a:pt x="36" y="70"/>
                      </a:lnTo>
                      <a:lnTo>
                        <a:pt x="34" y="62"/>
                      </a:lnTo>
                      <a:lnTo>
                        <a:pt x="32" y="54"/>
                      </a:lnTo>
                      <a:lnTo>
                        <a:pt x="34" y="52"/>
                      </a:lnTo>
                      <a:lnTo>
                        <a:pt x="36" y="50"/>
                      </a:lnTo>
                      <a:lnTo>
                        <a:pt x="32" y="44"/>
                      </a:lnTo>
                      <a:lnTo>
                        <a:pt x="24" y="44"/>
                      </a:lnTo>
                      <a:lnTo>
                        <a:pt x="24" y="48"/>
                      </a:lnTo>
                      <a:lnTo>
                        <a:pt x="20" y="48"/>
                      </a:lnTo>
                      <a:lnTo>
                        <a:pt x="18" y="46"/>
                      </a:lnTo>
                      <a:lnTo>
                        <a:pt x="16" y="48"/>
                      </a:lnTo>
                      <a:lnTo>
                        <a:pt x="12" y="44"/>
                      </a:lnTo>
                      <a:lnTo>
                        <a:pt x="10" y="50"/>
                      </a:lnTo>
                      <a:lnTo>
                        <a:pt x="8" y="56"/>
                      </a:lnTo>
                      <a:lnTo>
                        <a:pt x="6" y="64"/>
                      </a:lnTo>
                      <a:lnTo>
                        <a:pt x="4" y="66"/>
                      </a:lnTo>
                      <a:lnTo>
                        <a:pt x="2" y="68"/>
                      </a:lnTo>
                      <a:lnTo>
                        <a:pt x="0" y="66"/>
                      </a:lnTo>
                      <a:lnTo>
                        <a:pt x="0" y="62"/>
                      </a:lnTo>
                      <a:lnTo>
                        <a:pt x="2" y="54"/>
                      </a:lnTo>
                      <a:lnTo>
                        <a:pt x="0" y="50"/>
                      </a:lnTo>
                      <a:lnTo>
                        <a:pt x="0" y="42"/>
                      </a:lnTo>
                      <a:lnTo>
                        <a:pt x="2" y="34"/>
                      </a:lnTo>
                      <a:lnTo>
                        <a:pt x="6" y="34"/>
                      </a:lnTo>
                      <a:lnTo>
                        <a:pt x="10" y="32"/>
                      </a:lnTo>
                      <a:lnTo>
                        <a:pt x="14" y="28"/>
                      </a:lnTo>
                      <a:lnTo>
                        <a:pt x="16" y="24"/>
                      </a:lnTo>
                      <a:lnTo>
                        <a:pt x="18" y="24"/>
                      </a:lnTo>
                      <a:lnTo>
                        <a:pt x="20" y="22"/>
                      </a:lnTo>
                      <a:lnTo>
                        <a:pt x="26" y="24"/>
                      </a:lnTo>
                      <a:lnTo>
                        <a:pt x="28" y="26"/>
                      </a:lnTo>
                      <a:lnTo>
                        <a:pt x="30" y="28"/>
                      </a:lnTo>
                      <a:lnTo>
                        <a:pt x="32" y="30"/>
                      </a:lnTo>
                      <a:lnTo>
                        <a:pt x="36" y="30"/>
                      </a:lnTo>
                      <a:lnTo>
                        <a:pt x="36" y="26"/>
                      </a:lnTo>
                      <a:lnTo>
                        <a:pt x="40" y="24"/>
                      </a:lnTo>
                      <a:lnTo>
                        <a:pt x="42" y="20"/>
                      </a:lnTo>
                      <a:lnTo>
                        <a:pt x="44" y="18"/>
                      </a:lnTo>
                      <a:lnTo>
                        <a:pt x="48" y="16"/>
                      </a:lnTo>
                      <a:lnTo>
                        <a:pt x="52" y="14"/>
                      </a:lnTo>
                      <a:lnTo>
                        <a:pt x="52" y="6"/>
                      </a:lnTo>
                      <a:lnTo>
                        <a:pt x="54" y="0"/>
                      </a:lnTo>
                      <a:lnTo>
                        <a:pt x="58" y="2"/>
                      </a:lnTo>
                      <a:lnTo>
                        <a:pt x="62" y="6"/>
                      </a:lnTo>
                      <a:lnTo>
                        <a:pt x="68" y="14"/>
                      </a:lnTo>
                      <a:lnTo>
                        <a:pt x="70" y="26"/>
                      </a:lnTo>
                      <a:lnTo>
                        <a:pt x="76" y="50"/>
                      </a:lnTo>
                      <a:lnTo>
                        <a:pt x="74" y="52"/>
                      </a:lnTo>
                      <a:lnTo>
                        <a:pt x="72" y="56"/>
                      </a:lnTo>
                      <a:lnTo>
                        <a:pt x="70" y="62"/>
                      </a:lnTo>
                      <a:lnTo>
                        <a:pt x="70" y="68"/>
                      </a:lnTo>
                      <a:lnTo>
                        <a:pt x="68" y="66"/>
                      </a:lnTo>
                      <a:lnTo>
                        <a:pt x="66" y="60"/>
                      </a:lnTo>
                      <a:lnTo>
                        <a:pt x="62" y="52"/>
                      </a:lnTo>
                      <a:lnTo>
                        <a:pt x="64" y="5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3" name="Freeform 292">
                  <a:extLst>
                    <a:ext uri="{FF2B5EF4-FFF2-40B4-BE49-F238E27FC236}">
                      <a16:creationId xmlns:a16="http://schemas.microsoft.com/office/drawing/2014/main" id="{3CD7DB70-759E-498D-9828-30C0063E074D}"/>
                    </a:ext>
                  </a:extLst>
                </p:cNvPr>
                <p:cNvSpPr>
                  <a:spLocks/>
                </p:cNvSpPr>
                <p:nvPr/>
              </p:nvSpPr>
              <p:spPr bwMode="ltGray">
                <a:xfrm>
                  <a:off x="4568" y="1936"/>
                  <a:ext cx="38" cy="42"/>
                </a:xfrm>
                <a:custGeom>
                  <a:avLst/>
                  <a:gdLst/>
                  <a:ahLst/>
                  <a:cxnLst>
                    <a:cxn ang="0">
                      <a:pos x="4" y="42"/>
                    </a:cxn>
                    <a:cxn ang="0">
                      <a:pos x="0" y="42"/>
                    </a:cxn>
                    <a:cxn ang="0">
                      <a:pos x="2" y="38"/>
                    </a:cxn>
                    <a:cxn ang="0">
                      <a:pos x="6" y="34"/>
                    </a:cxn>
                    <a:cxn ang="0">
                      <a:pos x="14" y="24"/>
                    </a:cxn>
                    <a:cxn ang="0">
                      <a:pos x="24" y="16"/>
                    </a:cxn>
                    <a:cxn ang="0">
                      <a:pos x="30" y="8"/>
                    </a:cxn>
                    <a:cxn ang="0">
                      <a:pos x="32" y="4"/>
                    </a:cxn>
                    <a:cxn ang="0">
                      <a:pos x="34" y="0"/>
                    </a:cxn>
                    <a:cxn ang="0">
                      <a:pos x="34" y="4"/>
                    </a:cxn>
                    <a:cxn ang="0">
                      <a:pos x="36" y="6"/>
                    </a:cxn>
                    <a:cxn ang="0">
                      <a:pos x="38" y="10"/>
                    </a:cxn>
                    <a:cxn ang="0">
                      <a:pos x="36" y="12"/>
                    </a:cxn>
                    <a:cxn ang="0">
                      <a:pos x="32" y="14"/>
                    </a:cxn>
                    <a:cxn ang="0">
                      <a:pos x="32" y="16"/>
                    </a:cxn>
                    <a:cxn ang="0">
                      <a:pos x="30" y="18"/>
                    </a:cxn>
                    <a:cxn ang="0">
                      <a:pos x="22" y="18"/>
                    </a:cxn>
                    <a:cxn ang="0">
                      <a:pos x="20" y="28"/>
                    </a:cxn>
                    <a:cxn ang="0">
                      <a:pos x="14" y="36"/>
                    </a:cxn>
                    <a:cxn ang="0">
                      <a:pos x="10" y="40"/>
                    </a:cxn>
                    <a:cxn ang="0">
                      <a:pos x="4" y="42"/>
                    </a:cxn>
                  </a:cxnLst>
                  <a:rect l="0" t="0" r="r" b="b"/>
                  <a:pathLst>
                    <a:path w="38" h="42">
                      <a:moveTo>
                        <a:pt x="4" y="42"/>
                      </a:moveTo>
                      <a:lnTo>
                        <a:pt x="0" y="42"/>
                      </a:lnTo>
                      <a:lnTo>
                        <a:pt x="2" y="38"/>
                      </a:lnTo>
                      <a:lnTo>
                        <a:pt x="6" y="34"/>
                      </a:lnTo>
                      <a:lnTo>
                        <a:pt x="14" y="24"/>
                      </a:lnTo>
                      <a:lnTo>
                        <a:pt x="24" y="16"/>
                      </a:lnTo>
                      <a:lnTo>
                        <a:pt x="30" y="8"/>
                      </a:lnTo>
                      <a:lnTo>
                        <a:pt x="32" y="4"/>
                      </a:lnTo>
                      <a:lnTo>
                        <a:pt x="34" y="0"/>
                      </a:lnTo>
                      <a:lnTo>
                        <a:pt x="34" y="4"/>
                      </a:lnTo>
                      <a:lnTo>
                        <a:pt x="36" y="6"/>
                      </a:lnTo>
                      <a:lnTo>
                        <a:pt x="38" y="10"/>
                      </a:lnTo>
                      <a:lnTo>
                        <a:pt x="36" y="12"/>
                      </a:lnTo>
                      <a:lnTo>
                        <a:pt x="32" y="14"/>
                      </a:lnTo>
                      <a:lnTo>
                        <a:pt x="32" y="16"/>
                      </a:lnTo>
                      <a:lnTo>
                        <a:pt x="30" y="18"/>
                      </a:lnTo>
                      <a:lnTo>
                        <a:pt x="22" y="18"/>
                      </a:lnTo>
                      <a:lnTo>
                        <a:pt x="20" y="28"/>
                      </a:lnTo>
                      <a:lnTo>
                        <a:pt x="14" y="36"/>
                      </a:lnTo>
                      <a:lnTo>
                        <a:pt x="10" y="40"/>
                      </a:lnTo>
                      <a:lnTo>
                        <a:pt x="4" y="4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4" name="Freeform 293">
                  <a:extLst>
                    <a:ext uri="{FF2B5EF4-FFF2-40B4-BE49-F238E27FC236}">
                      <a16:creationId xmlns:a16="http://schemas.microsoft.com/office/drawing/2014/main" id="{F98B4AAE-4CB9-4B61-B105-5272F00FD90F}"/>
                    </a:ext>
                  </a:extLst>
                </p:cNvPr>
                <p:cNvSpPr>
                  <a:spLocks/>
                </p:cNvSpPr>
                <p:nvPr/>
              </p:nvSpPr>
              <p:spPr bwMode="ltGray">
                <a:xfrm>
                  <a:off x="4596" y="1796"/>
                  <a:ext cx="74" cy="110"/>
                </a:xfrm>
                <a:custGeom>
                  <a:avLst/>
                  <a:gdLst/>
                  <a:ahLst/>
                  <a:cxnLst>
                    <a:cxn ang="0">
                      <a:pos x="8" y="38"/>
                    </a:cxn>
                    <a:cxn ang="0">
                      <a:pos x="6" y="20"/>
                    </a:cxn>
                    <a:cxn ang="0">
                      <a:pos x="6" y="4"/>
                    </a:cxn>
                    <a:cxn ang="0">
                      <a:pos x="10" y="0"/>
                    </a:cxn>
                    <a:cxn ang="0">
                      <a:pos x="14" y="6"/>
                    </a:cxn>
                    <a:cxn ang="0">
                      <a:pos x="20" y="10"/>
                    </a:cxn>
                    <a:cxn ang="0">
                      <a:pos x="24" y="8"/>
                    </a:cxn>
                    <a:cxn ang="0">
                      <a:pos x="28" y="8"/>
                    </a:cxn>
                    <a:cxn ang="0">
                      <a:pos x="32" y="18"/>
                    </a:cxn>
                    <a:cxn ang="0">
                      <a:pos x="36" y="30"/>
                    </a:cxn>
                    <a:cxn ang="0">
                      <a:pos x="36" y="44"/>
                    </a:cxn>
                    <a:cxn ang="0">
                      <a:pos x="28" y="54"/>
                    </a:cxn>
                    <a:cxn ang="0">
                      <a:pos x="28" y="70"/>
                    </a:cxn>
                    <a:cxn ang="0">
                      <a:pos x="36" y="82"/>
                    </a:cxn>
                    <a:cxn ang="0">
                      <a:pos x="40" y="84"/>
                    </a:cxn>
                    <a:cxn ang="0">
                      <a:pos x="46" y="80"/>
                    </a:cxn>
                    <a:cxn ang="0">
                      <a:pos x="54" y="86"/>
                    </a:cxn>
                    <a:cxn ang="0">
                      <a:pos x="60" y="92"/>
                    </a:cxn>
                    <a:cxn ang="0">
                      <a:pos x="64" y="88"/>
                    </a:cxn>
                    <a:cxn ang="0">
                      <a:pos x="64" y="94"/>
                    </a:cxn>
                    <a:cxn ang="0">
                      <a:pos x="64" y="98"/>
                    </a:cxn>
                    <a:cxn ang="0">
                      <a:pos x="68" y="100"/>
                    </a:cxn>
                    <a:cxn ang="0">
                      <a:pos x="74" y="106"/>
                    </a:cxn>
                    <a:cxn ang="0">
                      <a:pos x="72" y="110"/>
                    </a:cxn>
                    <a:cxn ang="0">
                      <a:pos x="68" y="106"/>
                    </a:cxn>
                    <a:cxn ang="0">
                      <a:pos x="60" y="98"/>
                    </a:cxn>
                    <a:cxn ang="0">
                      <a:pos x="50" y="90"/>
                    </a:cxn>
                    <a:cxn ang="0">
                      <a:pos x="48" y="96"/>
                    </a:cxn>
                    <a:cxn ang="0">
                      <a:pos x="44" y="100"/>
                    </a:cxn>
                    <a:cxn ang="0">
                      <a:pos x="38" y="90"/>
                    </a:cxn>
                    <a:cxn ang="0">
                      <a:pos x="30" y="90"/>
                    </a:cxn>
                    <a:cxn ang="0">
                      <a:pos x="22" y="90"/>
                    </a:cxn>
                    <a:cxn ang="0">
                      <a:pos x="16" y="84"/>
                    </a:cxn>
                    <a:cxn ang="0">
                      <a:pos x="20" y="76"/>
                    </a:cxn>
                    <a:cxn ang="0">
                      <a:pos x="16" y="72"/>
                    </a:cxn>
                    <a:cxn ang="0">
                      <a:pos x="12" y="74"/>
                    </a:cxn>
                    <a:cxn ang="0">
                      <a:pos x="2" y="70"/>
                    </a:cxn>
                    <a:cxn ang="0">
                      <a:pos x="0" y="52"/>
                    </a:cxn>
                    <a:cxn ang="0">
                      <a:pos x="4" y="46"/>
                    </a:cxn>
                  </a:cxnLst>
                  <a:rect l="0" t="0" r="r" b="b"/>
                  <a:pathLst>
                    <a:path w="74" h="110">
                      <a:moveTo>
                        <a:pt x="4" y="46"/>
                      </a:moveTo>
                      <a:lnTo>
                        <a:pt x="8" y="38"/>
                      </a:lnTo>
                      <a:lnTo>
                        <a:pt x="8" y="30"/>
                      </a:lnTo>
                      <a:lnTo>
                        <a:pt x="6" y="20"/>
                      </a:lnTo>
                      <a:lnTo>
                        <a:pt x="4" y="12"/>
                      </a:lnTo>
                      <a:lnTo>
                        <a:pt x="6" y="4"/>
                      </a:lnTo>
                      <a:lnTo>
                        <a:pt x="8" y="2"/>
                      </a:lnTo>
                      <a:lnTo>
                        <a:pt x="10" y="0"/>
                      </a:lnTo>
                      <a:lnTo>
                        <a:pt x="12" y="2"/>
                      </a:lnTo>
                      <a:lnTo>
                        <a:pt x="14" y="6"/>
                      </a:lnTo>
                      <a:lnTo>
                        <a:pt x="16" y="10"/>
                      </a:lnTo>
                      <a:lnTo>
                        <a:pt x="20" y="10"/>
                      </a:lnTo>
                      <a:lnTo>
                        <a:pt x="22" y="10"/>
                      </a:lnTo>
                      <a:lnTo>
                        <a:pt x="24" y="8"/>
                      </a:lnTo>
                      <a:lnTo>
                        <a:pt x="28" y="4"/>
                      </a:lnTo>
                      <a:lnTo>
                        <a:pt x="28" y="8"/>
                      </a:lnTo>
                      <a:lnTo>
                        <a:pt x="30" y="12"/>
                      </a:lnTo>
                      <a:lnTo>
                        <a:pt x="32" y="18"/>
                      </a:lnTo>
                      <a:lnTo>
                        <a:pt x="34" y="22"/>
                      </a:lnTo>
                      <a:lnTo>
                        <a:pt x="36" y="30"/>
                      </a:lnTo>
                      <a:lnTo>
                        <a:pt x="36" y="36"/>
                      </a:lnTo>
                      <a:lnTo>
                        <a:pt x="36" y="44"/>
                      </a:lnTo>
                      <a:lnTo>
                        <a:pt x="32" y="48"/>
                      </a:lnTo>
                      <a:lnTo>
                        <a:pt x="28" y="54"/>
                      </a:lnTo>
                      <a:lnTo>
                        <a:pt x="26" y="62"/>
                      </a:lnTo>
                      <a:lnTo>
                        <a:pt x="28" y="70"/>
                      </a:lnTo>
                      <a:lnTo>
                        <a:pt x="32" y="76"/>
                      </a:lnTo>
                      <a:lnTo>
                        <a:pt x="36" y="82"/>
                      </a:lnTo>
                      <a:lnTo>
                        <a:pt x="40" y="86"/>
                      </a:lnTo>
                      <a:lnTo>
                        <a:pt x="40" y="84"/>
                      </a:lnTo>
                      <a:lnTo>
                        <a:pt x="42" y="80"/>
                      </a:lnTo>
                      <a:lnTo>
                        <a:pt x="46" y="80"/>
                      </a:lnTo>
                      <a:lnTo>
                        <a:pt x="50" y="82"/>
                      </a:lnTo>
                      <a:lnTo>
                        <a:pt x="54" y="86"/>
                      </a:lnTo>
                      <a:lnTo>
                        <a:pt x="56" y="90"/>
                      </a:lnTo>
                      <a:lnTo>
                        <a:pt x="60" y="92"/>
                      </a:lnTo>
                      <a:lnTo>
                        <a:pt x="62" y="90"/>
                      </a:lnTo>
                      <a:lnTo>
                        <a:pt x="64" y="88"/>
                      </a:lnTo>
                      <a:lnTo>
                        <a:pt x="66" y="90"/>
                      </a:lnTo>
                      <a:lnTo>
                        <a:pt x="64" y="94"/>
                      </a:lnTo>
                      <a:lnTo>
                        <a:pt x="64" y="96"/>
                      </a:lnTo>
                      <a:lnTo>
                        <a:pt x="64" y="98"/>
                      </a:lnTo>
                      <a:lnTo>
                        <a:pt x="66" y="96"/>
                      </a:lnTo>
                      <a:lnTo>
                        <a:pt x="68" y="100"/>
                      </a:lnTo>
                      <a:lnTo>
                        <a:pt x="74" y="102"/>
                      </a:lnTo>
                      <a:lnTo>
                        <a:pt x="74" y="106"/>
                      </a:lnTo>
                      <a:lnTo>
                        <a:pt x="74" y="110"/>
                      </a:lnTo>
                      <a:lnTo>
                        <a:pt x="72" y="110"/>
                      </a:lnTo>
                      <a:lnTo>
                        <a:pt x="70" y="108"/>
                      </a:lnTo>
                      <a:lnTo>
                        <a:pt x="68" y="106"/>
                      </a:lnTo>
                      <a:lnTo>
                        <a:pt x="64" y="100"/>
                      </a:lnTo>
                      <a:lnTo>
                        <a:pt x="60" y="98"/>
                      </a:lnTo>
                      <a:lnTo>
                        <a:pt x="54" y="94"/>
                      </a:lnTo>
                      <a:lnTo>
                        <a:pt x="50" y="90"/>
                      </a:lnTo>
                      <a:lnTo>
                        <a:pt x="48" y="92"/>
                      </a:lnTo>
                      <a:lnTo>
                        <a:pt x="48" y="96"/>
                      </a:lnTo>
                      <a:lnTo>
                        <a:pt x="50" y="100"/>
                      </a:lnTo>
                      <a:lnTo>
                        <a:pt x="44" y="100"/>
                      </a:lnTo>
                      <a:lnTo>
                        <a:pt x="42" y="94"/>
                      </a:lnTo>
                      <a:lnTo>
                        <a:pt x="38" y="90"/>
                      </a:lnTo>
                      <a:lnTo>
                        <a:pt x="34" y="88"/>
                      </a:lnTo>
                      <a:lnTo>
                        <a:pt x="30" y="90"/>
                      </a:lnTo>
                      <a:lnTo>
                        <a:pt x="26" y="92"/>
                      </a:lnTo>
                      <a:lnTo>
                        <a:pt x="22" y="90"/>
                      </a:lnTo>
                      <a:lnTo>
                        <a:pt x="20" y="88"/>
                      </a:lnTo>
                      <a:lnTo>
                        <a:pt x="16" y="84"/>
                      </a:lnTo>
                      <a:lnTo>
                        <a:pt x="18" y="80"/>
                      </a:lnTo>
                      <a:lnTo>
                        <a:pt x="20" y="76"/>
                      </a:lnTo>
                      <a:lnTo>
                        <a:pt x="20" y="72"/>
                      </a:lnTo>
                      <a:lnTo>
                        <a:pt x="16" y="72"/>
                      </a:lnTo>
                      <a:lnTo>
                        <a:pt x="14" y="74"/>
                      </a:lnTo>
                      <a:lnTo>
                        <a:pt x="12" y="74"/>
                      </a:lnTo>
                      <a:lnTo>
                        <a:pt x="6" y="72"/>
                      </a:lnTo>
                      <a:lnTo>
                        <a:pt x="2" y="70"/>
                      </a:lnTo>
                      <a:lnTo>
                        <a:pt x="0" y="66"/>
                      </a:lnTo>
                      <a:lnTo>
                        <a:pt x="0" y="52"/>
                      </a:lnTo>
                      <a:lnTo>
                        <a:pt x="2" y="46"/>
                      </a:lnTo>
                      <a:lnTo>
                        <a:pt x="4"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5" name="Freeform 294">
                  <a:extLst>
                    <a:ext uri="{FF2B5EF4-FFF2-40B4-BE49-F238E27FC236}">
                      <a16:creationId xmlns:a16="http://schemas.microsoft.com/office/drawing/2014/main" id="{6D3BE370-E02C-46A8-B81A-707A7F409D2B}"/>
                    </a:ext>
                  </a:extLst>
                </p:cNvPr>
                <p:cNvSpPr>
                  <a:spLocks/>
                </p:cNvSpPr>
                <p:nvPr/>
              </p:nvSpPr>
              <p:spPr bwMode="ltGray">
                <a:xfrm>
                  <a:off x="4674" y="1908"/>
                  <a:ext cx="24" cy="42"/>
                </a:xfrm>
                <a:custGeom>
                  <a:avLst/>
                  <a:gdLst/>
                  <a:ahLst/>
                  <a:cxnLst>
                    <a:cxn ang="0">
                      <a:pos x="22" y="28"/>
                    </a:cxn>
                    <a:cxn ang="0">
                      <a:pos x="14" y="28"/>
                    </a:cxn>
                    <a:cxn ang="0">
                      <a:pos x="14" y="36"/>
                    </a:cxn>
                    <a:cxn ang="0">
                      <a:pos x="18" y="40"/>
                    </a:cxn>
                    <a:cxn ang="0">
                      <a:pos x="18" y="42"/>
                    </a:cxn>
                    <a:cxn ang="0">
                      <a:pos x="14" y="42"/>
                    </a:cxn>
                    <a:cxn ang="0">
                      <a:pos x="12" y="42"/>
                    </a:cxn>
                    <a:cxn ang="0">
                      <a:pos x="10" y="42"/>
                    </a:cxn>
                    <a:cxn ang="0">
                      <a:pos x="10" y="38"/>
                    </a:cxn>
                    <a:cxn ang="0">
                      <a:pos x="12" y="36"/>
                    </a:cxn>
                    <a:cxn ang="0">
                      <a:pos x="12" y="32"/>
                    </a:cxn>
                    <a:cxn ang="0">
                      <a:pos x="8" y="32"/>
                    </a:cxn>
                    <a:cxn ang="0">
                      <a:pos x="6" y="30"/>
                    </a:cxn>
                    <a:cxn ang="0">
                      <a:pos x="2" y="24"/>
                    </a:cxn>
                    <a:cxn ang="0">
                      <a:pos x="2" y="22"/>
                    </a:cxn>
                    <a:cxn ang="0">
                      <a:pos x="10" y="22"/>
                    </a:cxn>
                    <a:cxn ang="0">
                      <a:pos x="12" y="20"/>
                    </a:cxn>
                    <a:cxn ang="0">
                      <a:pos x="14" y="18"/>
                    </a:cxn>
                    <a:cxn ang="0">
                      <a:pos x="12" y="14"/>
                    </a:cxn>
                    <a:cxn ang="0">
                      <a:pos x="6" y="10"/>
                    </a:cxn>
                    <a:cxn ang="0">
                      <a:pos x="2" y="6"/>
                    </a:cxn>
                    <a:cxn ang="0">
                      <a:pos x="0" y="2"/>
                    </a:cxn>
                    <a:cxn ang="0">
                      <a:pos x="4" y="0"/>
                    </a:cxn>
                    <a:cxn ang="0">
                      <a:pos x="12" y="0"/>
                    </a:cxn>
                    <a:cxn ang="0">
                      <a:pos x="16" y="2"/>
                    </a:cxn>
                    <a:cxn ang="0">
                      <a:pos x="16" y="8"/>
                    </a:cxn>
                    <a:cxn ang="0">
                      <a:pos x="20" y="8"/>
                    </a:cxn>
                    <a:cxn ang="0">
                      <a:pos x="20" y="16"/>
                    </a:cxn>
                    <a:cxn ang="0">
                      <a:pos x="24" y="22"/>
                    </a:cxn>
                    <a:cxn ang="0">
                      <a:pos x="22" y="28"/>
                    </a:cxn>
                  </a:cxnLst>
                  <a:rect l="0" t="0" r="r" b="b"/>
                  <a:pathLst>
                    <a:path w="24" h="42">
                      <a:moveTo>
                        <a:pt x="22" y="28"/>
                      </a:moveTo>
                      <a:lnTo>
                        <a:pt x="14" y="28"/>
                      </a:lnTo>
                      <a:lnTo>
                        <a:pt x="14" y="36"/>
                      </a:lnTo>
                      <a:lnTo>
                        <a:pt x="18" y="40"/>
                      </a:lnTo>
                      <a:lnTo>
                        <a:pt x="18" y="42"/>
                      </a:lnTo>
                      <a:lnTo>
                        <a:pt x="14" y="42"/>
                      </a:lnTo>
                      <a:lnTo>
                        <a:pt x="12" y="42"/>
                      </a:lnTo>
                      <a:lnTo>
                        <a:pt x="10" y="42"/>
                      </a:lnTo>
                      <a:lnTo>
                        <a:pt x="10" y="38"/>
                      </a:lnTo>
                      <a:lnTo>
                        <a:pt x="12" y="36"/>
                      </a:lnTo>
                      <a:lnTo>
                        <a:pt x="12" y="32"/>
                      </a:lnTo>
                      <a:lnTo>
                        <a:pt x="8" y="32"/>
                      </a:lnTo>
                      <a:lnTo>
                        <a:pt x="6" y="30"/>
                      </a:lnTo>
                      <a:lnTo>
                        <a:pt x="2" y="24"/>
                      </a:lnTo>
                      <a:lnTo>
                        <a:pt x="2" y="22"/>
                      </a:lnTo>
                      <a:lnTo>
                        <a:pt x="10" y="22"/>
                      </a:lnTo>
                      <a:lnTo>
                        <a:pt x="12" y="20"/>
                      </a:lnTo>
                      <a:lnTo>
                        <a:pt x="14" y="18"/>
                      </a:lnTo>
                      <a:lnTo>
                        <a:pt x="12" y="14"/>
                      </a:lnTo>
                      <a:lnTo>
                        <a:pt x="6" y="10"/>
                      </a:lnTo>
                      <a:lnTo>
                        <a:pt x="2" y="6"/>
                      </a:lnTo>
                      <a:lnTo>
                        <a:pt x="0" y="2"/>
                      </a:lnTo>
                      <a:lnTo>
                        <a:pt x="4" y="0"/>
                      </a:lnTo>
                      <a:lnTo>
                        <a:pt x="12" y="0"/>
                      </a:lnTo>
                      <a:lnTo>
                        <a:pt x="16" y="2"/>
                      </a:lnTo>
                      <a:lnTo>
                        <a:pt x="16" y="8"/>
                      </a:lnTo>
                      <a:lnTo>
                        <a:pt x="20" y="8"/>
                      </a:lnTo>
                      <a:lnTo>
                        <a:pt x="20" y="16"/>
                      </a:lnTo>
                      <a:lnTo>
                        <a:pt x="24" y="22"/>
                      </a:lnTo>
                      <a:lnTo>
                        <a:pt x="22" y="2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6" name="Freeform 295">
                  <a:extLst>
                    <a:ext uri="{FF2B5EF4-FFF2-40B4-BE49-F238E27FC236}">
                      <a16:creationId xmlns:a16="http://schemas.microsoft.com/office/drawing/2014/main" id="{BC413145-3464-4F02-8DAD-90B9BED4EB54}"/>
                    </a:ext>
                  </a:extLst>
                </p:cNvPr>
                <p:cNvSpPr>
                  <a:spLocks/>
                </p:cNvSpPr>
                <p:nvPr/>
              </p:nvSpPr>
              <p:spPr bwMode="ltGray">
                <a:xfrm>
                  <a:off x="4636" y="1920"/>
                  <a:ext cx="22" cy="28"/>
                </a:xfrm>
                <a:custGeom>
                  <a:avLst/>
                  <a:gdLst/>
                  <a:ahLst/>
                  <a:cxnLst>
                    <a:cxn ang="0">
                      <a:pos x="10" y="4"/>
                    </a:cxn>
                    <a:cxn ang="0">
                      <a:pos x="12" y="4"/>
                    </a:cxn>
                    <a:cxn ang="0">
                      <a:pos x="14" y="4"/>
                    </a:cxn>
                    <a:cxn ang="0">
                      <a:pos x="20" y="6"/>
                    </a:cxn>
                    <a:cxn ang="0">
                      <a:pos x="22" y="10"/>
                    </a:cxn>
                    <a:cxn ang="0">
                      <a:pos x="20" y="16"/>
                    </a:cxn>
                    <a:cxn ang="0">
                      <a:pos x="14" y="22"/>
                    </a:cxn>
                    <a:cxn ang="0">
                      <a:pos x="2" y="28"/>
                    </a:cxn>
                    <a:cxn ang="0">
                      <a:pos x="2" y="14"/>
                    </a:cxn>
                    <a:cxn ang="0">
                      <a:pos x="0" y="4"/>
                    </a:cxn>
                    <a:cxn ang="0">
                      <a:pos x="2" y="2"/>
                    </a:cxn>
                    <a:cxn ang="0">
                      <a:pos x="4" y="0"/>
                    </a:cxn>
                    <a:cxn ang="0">
                      <a:pos x="8" y="4"/>
                    </a:cxn>
                    <a:cxn ang="0">
                      <a:pos x="10" y="4"/>
                    </a:cxn>
                  </a:cxnLst>
                  <a:rect l="0" t="0" r="r" b="b"/>
                  <a:pathLst>
                    <a:path w="22" h="28">
                      <a:moveTo>
                        <a:pt x="10" y="4"/>
                      </a:moveTo>
                      <a:lnTo>
                        <a:pt x="12" y="4"/>
                      </a:lnTo>
                      <a:lnTo>
                        <a:pt x="14" y="4"/>
                      </a:lnTo>
                      <a:lnTo>
                        <a:pt x="20" y="6"/>
                      </a:lnTo>
                      <a:lnTo>
                        <a:pt x="22" y="10"/>
                      </a:lnTo>
                      <a:lnTo>
                        <a:pt x="20" y="16"/>
                      </a:lnTo>
                      <a:lnTo>
                        <a:pt x="14" y="22"/>
                      </a:lnTo>
                      <a:lnTo>
                        <a:pt x="2" y="28"/>
                      </a:lnTo>
                      <a:lnTo>
                        <a:pt x="2" y="14"/>
                      </a:lnTo>
                      <a:lnTo>
                        <a:pt x="0" y="4"/>
                      </a:lnTo>
                      <a:lnTo>
                        <a:pt x="2" y="2"/>
                      </a:lnTo>
                      <a:lnTo>
                        <a:pt x="4" y="0"/>
                      </a:lnTo>
                      <a:lnTo>
                        <a:pt x="8" y="4"/>
                      </a:lnTo>
                      <a:lnTo>
                        <a:pt x="10"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7" name="Freeform 296">
                  <a:extLst>
                    <a:ext uri="{FF2B5EF4-FFF2-40B4-BE49-F238E27FC236}">
                      <a16:creationId xmlns:a16="http://schemas.microsoft.com/office/drawing/2014/main" id="{F0859057-60E1-4726-B50B-4D1ABA71280F}"/>
                    </a:ext>
                  </a:extLst>
                </p:cNvPr>
                <p:cNvSpPr>
                  <a:spLocks/>
                </p:cNvSpPr>
                <p:nvPr/>
              </p:nvSpPr>
              <p:spPr bwMode="ltGray">
                <a:xfrm>
                  <a:off x="5172" y="2234"/>
                  <a:ext cx="16" cy="30"/>
                </a:xfrm>
                <a:custGeom>
                  <a:avLst/>
                  <a:gdLst/>
                  <a:ahLst/>
                  <a:cxnLst>
                    <a:cxn ang="0">
                      <a:pos x="16" y="18"/>
                    </a:cxn>
                    <a:cxn ang="0">
                      <a:pos x="16" y="24"/>
                    </a:cxn>
                    <a:cxn ang="0">
                      <a:pos x="14" y="28"/>
                    </a:cxn>
                    <a:cxn ang="0">
                      <a:pos x="12" y="30"/>
                    </a:cxn>
                    <a:cxn ang="0">
                      <a:pos x="10" y="30"/>
                    </a:cxn>
                    <a:cxn ang="0">
                      <a:pos x="8" y="30"/>
                    </a:cxn>
                    <a:cxn ang="0">
                      <a:pos x="6" y="26"/>
                    </a:cxn>
                    <a:cxn ang="0">
                      <a:pos x="4" y="18"/>
                    </a:cxn>
                    <a:cxn ang="0">
                      <a:pos x="2" y="12"/>
                    </a:cxn>
                    <a:cxn ang="0">
                      <a:pos x="0" y="6"/>
                    </a:cxn>
                    <a:cxn ang="0">
                      <a:pos x="0" y="0"/>
                    </a:cxn>
                    <a:cxn ang="0">
                      <a:pos x="8" y="12"/>
                    </a:cxn>
                    <a:cxn ang="0">
                      <a:pos x="10" y="18"/>
                    </a:cxn>
                    <a:cxn ang="0">
                      <a:pos x="14" y="18"/>
                    </a:cxn>
                    <a:cxn ang="0">
                      <a:pos x="16" y="18"/>
                    </a:cxn>
                  </a:cxnLst>
                  <a:rect l="0" t="0" r="r" b="b"/>
                  <a:pathLst>
                    <a:path w="16" h="30">
                      <a:moveTo>
                        <a:pt x="16" y="18"/>
                      </a:moveTo>
                      <a:lnTo>
                        <a:pt x="16" y="24"/>
                      </a:lnTo>
                      <a:lnTo>
                        <a:pt x="14" y="28"/>
                      </a:lnTo>
                      <a:lnTo>
                        <a:pt x="12" y="30"/>
                      </a:lnTo>
                      <a:lnTo>
                        <a:pt x="10" y="30"/>
                      </a:lnTo>
                      <a:lnTo>
                        <a:pt x="8" y="30"/>
                      </a:lnTo>
                      <a:lnTo>
                        <a:pt x="6" y="26"/>
                      </a:lnTo>
                      <a:lnTo>
                        <a:pt x="4" y="18"/>
                      </a:lnTo>
                      <a:lnTo>
                        <a:pt x="2" y="12"/>
                      </a:lnTo>
                      <a:lnTo>
                        <a:pt x="0" y="6"/>
                      </a:lnTo>
                      <a:lnTo>
                        <a:pt x="0" y="0"/>
                      </a:lnTo>
                      <a:lnTo>
                        <a:pt x="8" y="12"/>
                      </a:lnTo>
                      <a:lnTo>
                        <a:pt x="10" y="18"/>
                      </a:lnTo>
                      <a:lnTo>
                        <a:pt x="14" y="18"/>
                      </a:lnTo>
                      <a:lnTo>
                        <a:pt x="16" y="1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8" name="Freeform 297">
                  <a:extLst>
                    <a:ext uri="{FF2B5EF4-FFF2-40B4-BE49-F238E27FC236}">
                      <a16:creationId xmlns:a16="http://schemas.microsoft.com/office/drawing/2014/main" id="{0F452D32-BDD3-4FF2-847C-5F255DDE4E5B}"/>
                    </a:ext>
                  </a:extLst>
                </p:cNvPr>
                <p:cNvSpPr>
                  <a:spLocks/>
                </p:cNvSpPr>
                <p:nvPr/>
              </p:nvSpPr>
              <p:spPr bwMode="ltGray">
                <a:xfrm>
                  <a:off x="5228" y="2276"/>
                  <a:ext cx="22" cy="16"/>
                </a:xfrm>
                <a:custGeom>
                  <a:avLst/>
                  <a:gdLst/>
                  <a:ahLst/>
                  <a:cxnLst>
                    <a:cxn ang="0">
                      <a:pos x="22" y="14"/>
                    </a:cxn>
                    <a:cxn ang="0">
                      <a:pos x="20" y="16"/>
                    </a:cxn>
                    <a:cxn ang="0">
                      <a:pos x="18" y="16"/>
                    </a:cxn>
                    <a:cxn ang="0">
                      <a:pos x="12" y="14"/>
                    </a:cxn>
                    <a:cxn ang="0">
                      <a:pos x="6" y="10"/>
                    </a:cxn>
                    <a:cxn ang="0">
                      <a:pos x="0" y="2"/>
                    </a:cxn>
                    <a:cxn ang="0">
                      <a:pos x="0" y="0"/>
                    </a:cxn>
                    <a:cxn ang="0">
                      <a:pos x="6" y="2"/>
                    </a:cxn>
                    <a:cxn ang="0">
                      <a:pos x="12" y="4"/>
                    </a:cxn>
                    <a:cxn ang="0">
                      <a:pos x="20" y="8"/>
                    </a:cxn>
                    <a:cxn ang="0">
                      <a:pos x="22" y="14"/>
                    </a:cxn>
                  </a:cxnLst>
                  <a:rect l="0" t="0" r="r" b="b"/>
                  <a:pathLst>
                    <a:path w="22" h="16">
                      <a:moveTo>
                        <a:pt x="22" y="14"/>
                      </a:moveTo>
                      <a:lnTo>
                        <a:pt x="20" y="16"/>
                      </a:lnTo>
                      <a:lnTo>
                        <a:pt x="18" y="16"/>
                      </a:lnTo>
                      <a:lnTo>
                        <a:pt x="12" y="14"/>
                      </a:lnTo>
                      <a:lnTo>
                        <a:pt x="6" y="10"/>
                      </a:lnTo>
                      <a:lnTo>
                        <a:pt x="0" y="2"/>
                      </a:lnTo>
                      <a:lnTo>
                        <a:pt x="0" y="0"/>
                      </a:lnTo>
                      <a:lnTo>
                        <a:pt x="6" y="2"/>
                      </a:lnTo>
                      <a:lnTo>
                        <a:pt x="12" y="4"/>
                      </a:lnTo>
                      <a:lnTo>
                        <a:pt x="20" y="8"/>
                      </a:lnTo>
                      <a:lnTo>
                        <a:pt x="22" y="1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69" name="Freeform 298">
                  <a:extLst>
                    <a:ext uri="{FF2B5EF4-FFF2-40B4-BE49-F238E27FC236}">
                      <a16:creationId xmlns:a16="http://schemas.microsoft.com/office/drawing/2014/main" id="{1541CE82-1641-4556-A542-C9467E92B5F3}"/>
                    </a:ext>
                  </a:extLst>
                </p:cNvPr>
                <p:cNvSpPr>
                  <a:spLocks/>
                </p:cNvSpPr>
                <p:nvPr/>
              </p:nvSpPr>
              <p:spPr bwMode="ltGray">
                <a:xfrm>
                  <a:off x="5262" y="2290"/>
                  <a:ext cx="14" cy="24"/>
                </a:xfrm>
                <a:custGeom>
                  <a:avLst/>
                  <a:gdLst/>
                  <a:ahLst/>
                  <a:cxnLst>
                    <a:cxn ang="0">
                      <a:pos x="2" y="0"/>
                    </a:cxn>
                    <a:cxn ang="0">
                      <a:pos x="6" y="6"/>
                    </a:cxn>
                    <a:cxn ang="0">
                      <a:pos x="10" y="12"/>
                    </a:cxn>
                    <a:cxn ang="0">
                      <a:pos x="12" y="18"/>
                    </a:cxn>
                    <a:cxn ang="0">
                      <a:pos x="14" y="24"/>
                    </a:cxn>
                    <a:cxn ang="0">
                      <a:pos x="12" y="24"/>
                    </a:cxn>
                    <a:cxn ang="0">
                      <a:pos x="8" y="22"/>
                    </a:cxn>
                    <a:cxn ang="0">
                      <a:pos x="2" y="16"/>
                    </a:cxn>
                    <a:cxn ang="0">
                      <a:pos x="0" y="12"/>
                    </a:cxn>
                    <a:cxn ang="0">
                      <a:pos x="0" y="8"/>
                    </a:cxn>
                    <a:cxn ang="0">
                      <a:pos x="0" y="2"/>
                    </a:cxn>
                    <a:cxn ang="0">
                      <a:pos x="4" y="2"/>
                    </a:cxn>
                    <a:cxn ang="0">
                      <a:pos x="2" y="0"/>
                    </a:cxn>
                  </a:cxnLst>
                  <a:rect l="0" t="0" r="r" b="b"/>
                  <a:pathLst>
                    <a:path w="14" h="24">
                      <a:moveTo>
                        <a:pt x="2" y="0"/>
                      </a:moveTo>
                      <a:lnTo>
                        <a:pt x="6" y="6"/>
                      </a:lnTo>
                      <a:lnTo>
                        <a:pt x="10" y="12"/>
                      </a:lnTo>
                      <a:lnTo>
                        <a:pt x="12" y="18"/>
                      </a:lnTo>
                      <a:lnTo>
                        <a:pt x="14" y="24"/>
                      </a:lnTo>
                      <a:lnTo>
                        <a:pt x="12" y="24"/>
                      </a:lnTo>
                      <a:lnTo>
                        <a:pt x="8" y="22"/>
                      </a:lnTo>
                      <a:lnTo>
                        <a:pt x="2" y="16"/>
                      </a:lnTo>
                      <a:lnTo>
                        <a:pt x="0" y="12"/>
                      </a:lnTo>
                      <a:lnTo>
                        <a:pt x="0" y="8"/>
                      </a:lnTo>
                      <a:lnTo>
                        <a:pt x="0" y="2"/>
                      </a:lnTo>
                      <a:lnTo>
                        <a:pt x="4" y="2"/>
                      </a:lnTo>
                      <a:lnTo>
                        <a:pt x="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0" name="Freeform 299">
                  <a:extLst>
                    <a:ext uri="{FF2B5EF4-FFF2-40B4-BE49-F238E27FC236}">
                      <a16:creationId xmlns:a16="http://schemas.microsoft.com/office/drawing/2014/main" id="{ACB6B094-3662-4CE6-BAEA-B9BE03A5290C}"/>
                    </a:ext>
                  </a:extLst>
                </p:cNvPr>
                <p:cNvSpPr>
                  <a:spLocks/>
                </p:cNvSpPr>
                <p:nvPr/>
              </p:nvSpPr>
              <p:spPr bwMode="ltGray">
                <a:xfrm>
                  <a:off x="5270" y="2326"/>
                  <a:ext cx="18" cy="10"/>
                </a:xfrm>
                <a:custGeom>
                  <a:avLst/>
                  <a:gdLst/>
                  <a:ahLst/>
                  <a:cxnLst>
                    <a:cxn ang="0">
                      <a:pos x="18" y="10"/>
                    </a:cxn>
                    <a:cxn ang="0">
                      <a:pos x="10" y="10"/>
                    </a:cxn>
                    <a:cxn ang="0">
                      <a:pos x="4" y="8"/>
                    </a:cxn>
                    <a:cxn ang="0">
                      <a:pos x="0" y="2"/>
                    </a:cxn>
                    <a:cxn ang="0">
                      <a:pos x="0" y="0"/>
                    </a:cxn>
                    <a:cxn ang="0">
                      <a:pos x="6" y="0"/>
                    </a:cxn>
                    <a:cxn ang="0">
                      <a:pos x="12" y="4"/>
                    </a:cxn>
                    <a:cxn ang="0">
                      <a:pos x="16" y="6"/>
                    </a:cxn>
                    <a:cxn ang="0">
                      <a:pos x="18" y="10"/>
                    </a:cxn>
                  </a:cxnLst>
                  <a:rect l="0" t="0" r="r" b="b"/>
                  <a:pathLst>
                    <a:path w="18" h="10">
                      <a:moveTo>
                        <a:pt x="18" y="10"/>
                      </a:moveTo>
                      <a:lnTo>
                        <a:pt x="10" y="10"/>
                      </a:lnTo>
                      <a:lnTo>
                        <a:pt x="4" y="8"/>
                      </a:lnTo>
                      <a:lnTo>
                        <a:pt x="0" y="2"/>
                      </a:lnTo>
                      <a:lnTo>
                        <a:pt x="0" y="0"/>
                      </a:lnTo>
                      <a:lnTo>
                        <a:pt x="6" y="0"/>
                      </a:lnTo>
                      <a:lnTo>
                        <a:pt x="12" y="4"/>
                      </a:lnTo>
                      <a:lnTo>
                        <a:pt x="16" y="6"/>
                      </a:lnTo>
                      <a:lnTo>
                        <a:pt x="18" y="1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1" name="Freeform 300">
                  <a:extLst>
                    <a:ext uri="{FF2B5EF4-FFF2-40B4-BE49-F238E27FC236}">
                      <a16:creationId xmlns:a16="http://schemas.microsoft.com/office/drawing/2014/main" id="{CBB891C4-6E5E-475B-A570-8928A5F5D268}"/>
                    </a:ext>
                  </a:extLst>
                </p:cNvPr>
                <p:cNvSpPr>
                  <a:spLocks/>
                </p:cNvSpPr>
                <p:nvPr/>
              </p:nvSpPr>
              <p:spPr bwMode="ltGray">
                <a:xfrm>
                  <a:off x="5198" y="2278"/>
                  <a:ext cx="24" cy="20"/>
                </a:xfrm>
                <a:custGeom>
                  <a:avLst/>
                  <a:gdLst/>
                  <a:ahLst/>
                  <a:cxnLst>
                    <a:cxn ang="0">
                      <a:pos x="6" y="0"/>
                    </a:cxn>
                    <a:cxn ang="0">
                      <a:pos x="6" y="2"/>
                    </a:cxn>
                    <a:cxn ang="0">
                      <a:pos x="8" y="4"/>
                    </a:cxn>
                    <a:cxn ang="0">
                      <a:pos x="14" y="8"/>
                    </a:cxn>
                    <a:cxn ang="0">
                      <a:pos x="20" y="12"/>
                    </a:cxn>
                    <a:cxn ang="0">
                      <a:pos x="24" y="14"/>
                    </a:cxn>
                    <a:cxn ang="0">
                      <a:pos x="24" y="16"/>
                    </a:cxn>
                    <a:cxn ang="0">
                      <a:pos x="22" y="20"/>
                    </a:cxn>
                    <a:cxn ang="0">
                      <a:pos x="20" y="20"/>
                    </a:cxn>
                    <a:cxn ang="0">
                      <a:pos x="16" y="18"/>
                    </a:cxn>
                    <a:cxn ang="0">
                      <a:pos x="14" y="14"/>
                    </a:cxn>
                    <a:cxn ang="0">
                      <a:pos x="10" y="14"/>
                    </a:cxn>
                    <a:cxn ang="0">
                      <a:pos x="10" y="12"/>
                    </a:cxn>
                    <a:cxn ang="0">
                      <a:pos x="8" y="8"/>
                    </a:cxn>
                    <a:cxn ang="0">
                      <a:pos x="6" y="8"/>
                    </a:cxn>
                    <a:cxn ang="0">
                      <a:pos x="6" y="4"/>
                    </a:cxn>
                    <a:cxn ang="0">
                      <a:pos x="0" y="4"/>
                    </a:cxn>
                    <a:cxn ang="0">
                      <a:pos x="0" y="0"/>
                    </a:cxn>
                    <a:cxn ang="0">
                      <a:pos x="6" y="0"/>
                    </a:cxn>
                  </a:cxnLst>
                  <a:rect l="0" t="0" r="r" b="b"/>
                  <a:pathLst>
                    <a:path w="24" h="20">
                      <a:moveTo>
                        <a:pt x="6" y="0"/>
                      </a:moveTo>
                      <a:lnTo>
                        <a:pt x="6" y="2"/>
                      </a:lnTo>
                      <a:lnTo>
                        <a:pt x="8" y="4"/>
                      </a:lnTo>
                      <a:lnTo>
                        <a:pt x="14" y="8"/>
                      </a:lnTo>
                      <a:lnTo>
                        <a:pt x="20" y="12"/>
                      </a:lnTo>
                      <a:lnTo>
                        <a:pt x="24" y="14"/>
                      </a:lnTo>
                      <a:lnTo>
                        <a:pt x="24" y="16"/>
                      </a:lnTo>
                      <a:lnTo>
                        <a:pt x="22" y="20"/>
                      </a:lnTo>
                      <a:lnTo>
                        <a:pt x="20" y="20"/>
                      </a:lnTo>
                      <a:lnTo>
                        <a:pt x="16" y="18"/>
                      </a:lnTo>
                      <a:lnTo>
                        <a:pt x="14" y="14"/>
                      </a:lnTo>
                      <a:lnTo>
                        <a:pt x="10" y="14"/>
                      </a:lnTo>
                      <a:lnTo>
                        <a:pt x="10" y="12"/>
                      </a:lnTo>
                      <a:lnTo>
                        <a:pt x="8" y="8"/>
                      </a:lnTo>
                      <a:lnTo>
                        <a:pt x="6" y="8"/>
                      </a:lnTo>
                      <a:lnTo>
                        <a:pt x="6" y="4"/>
                      </a:lnTo>
                      <a:lnTo>
                        <a:pt x="0" y="4"/>
                      </a:lnTo>
                      <a:lnTo>
                        <a:pt x="0" y="0"/>
                      </a:lnTo>
                      <a:lnTo>
                        <a:pt x="6"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2" name="Freeform 301">
                  <a:extLst>
                    <a:ext uri="{FF2B5EF4-FFF2-40B4-BE49-F238E27FC236}">
                      <a16:creationId xmlns:a16="http://schemas.microsoft.com/office/drawing/2014/main" id="{DB8A9578-FCCB-462F-96C0-2C8FEE77623F}"/>
                    </a:ext>
                  </a:extLst>
                </p:cNvPr>
                <p:cNvSpPr>
                  <a:spLocks/>
                </p:cNvSpPr>
                <p:nvPr/>
              </p:nvSpPr>
              <p:spPr bwMode="ltGray">
                <a:xfrm>
                  <a:off x="5344" y="2430"/>
                  <a:ext cx="12" cy="12"/>
                </a:xfrm>
                <a:custGeom>
                  <a:avLst/>
                  <a:gdLst/>
                  <a:ahLst/>
                  <a:cxnLst>
                    <a:cxn ang="0">
                      <a:pos x="12" y="8"/>
                    </a:cxn>
                    <a:cxn ang="0">
                      <a:pos x="10" y="10"/>
                    </a:cxn>
                    <a:cxn ang="0">
                      <a:pos x="8" y="12"/>
                    </a:cxn>
                    <a:cxn ang="0">
                      <a:pos x="4" y="12"/>
                    </a:cxn>
                    <a:cxn ang="0">
                      <a:pos x="2" y="8"/>
                    </a:cxn>
                    <a:cxn ang="0">
                      <a:pos x="0" y="0"/>
                    </a:cxn>
                    <a:cxn ang="0">
                      <a:pos x="2" y="0"/>
                    </a:cxn>
                    <a:cxn ang="0">
                      <a:pos x="6" y="2"/>
                    </a:cxn>
                    <a:cxn ang="0">
                      <a:pos x="10" y="6"/>
                    </a:cxn>
                    <a:cxn ang="0">
                      <a:pos x="12" y="8"/>
                    </a:cxn>
                  </a:cxnLst>
                  <a:rect l="0" t="0" r="r" b="b"/>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3" name="Freeform 302">
                  <a:extLst>
                    <a:ext uri="{FF2B5EF4-FFF2-40B4-BE49-F238E27FC236}">
                      <a16:creationId xmlns:a16="http://schemas.microsoft.com/office/drawing/2014/main" id="{20BCE4FD-D7FB-4259-BC5A-F934AA084255}"/>
                    </a:ext>
                  </a:extLst>
                </p:cNvPr>
                <p:cNvSpPr>
                  <a:spLocks/>
                </p:cNvSpPr>
                <p:nvPr/>
              </p:nvSpPr>
              <p:spPr bwMode="ltGray">
                <a:xfrm>
                  <a:off x="5498" y="2456"/>
                  <a:ext cx="24" cy="16"/>
                </a:xfrm>
                <a:custGeom>
                  <a:avLst/>
                  <a:gdLst/>
                  <a:ahLst/>
                  <a:cxnLst>
                    <a:cxn ang="0">
                      <a:pos x="24" y="8"/>
                    </a:cxn>
                    <a:cxn ang="0">
                      <a:pos x="22" y="12"/>
                    </a:cxn>
                    <a:cxn ang="0">
                      <a:pos x="20" y="14"/>
                    </a:cxn>
                    <a:cxn ang="0">
                      <a:pos x="16" y="16"/>
                    </a:cxn>
                    <a:cxn ang="0">
                      <a:pos x="12" y="16"/>
                    </a:cxn>
                    <a:cxn ang="0">
                      <a:pos x="6" y="14"/>
                    </a:cxn>
                    <a:cxn ang="0">
                      <a:pos x="2" y="14"/>
                    </a:cxn>
                    <a:cxn ang="0">
                      <a:pos x="0" y="12"/>
                    </a:cxn>
                    <a:cxn ang="0">
                      <a:pos x="2" y="8"/>
                    </a:cxn>
                    <a:cxn ang="0">
                      <a:pos x="4" y="4"/>
                    </a:cxn>
                    <a:cxn ang="0">
                      <a:pos x="8" y="2"/>
                    </a:cxn>
                    <a:cxn ang="0">
                      <a:pos x="12" y="0"/>
                    </a:cxn>
                    <a:cxn ang="0">
                      <a:pos x="16" y="0"/>
                    </a:cxn>
                    <a:cxn ang="0">
                      <a:pos x="20" y="2"/>
                    </a:cxn>
                    <a:cxn ang="0">
                      <a:pos x="22" y="4"/>
                    </a:cxn>
                    <a:cxn ang="0">
                      <a:pos x="24" y="8"/>
                    </a:cxn>
                  </a:cxnLst>
                  <a:rect l="0" t="0" r="r" b="b"/>
                  <a:pathLst>
                    <a:path w="24" h="16">
                      <a:moveTo>
                        <a:pt x="24" y="8"/>
                      </a:moveTo>
                      <a:lnTo>
                        <a:pt x="22" y="12"/>
                      </a:lnTo>
                      <a:lnTo>
                        <a:pt x="20" y="14"/>
                      </a:lnTo>
                      <a:lnTo>
                        <a:pt x="16" y="16"/>
                      </a:lnTo>
                      <a:lnTo>
                        <a:pt x="12" y="16"/>
                      </a:lnTo>
                      <a:lnTo>
                        <a:pt x="6" y="14"/>
                      </a:lnTo>
                      <a:lnTo>
                        <a:pt x="2" y="14"/>
                      </a:lnTo>
                      <a:lnTo>
                        <a:pt x="0" y="12"/>
                      </a:lnTo>
                      <a:lnTo>
                        <a:pt x="2" y="8"/>
                      </a:lnTo>
                      <a:lnTo>
                        <a:pt x="4" y="4"/>
                      </a:lnTo>
                      <a:lnTo>
                        <a:pt x="8" y="2"/>
                      </a:lnTo>
                      <a:lnTo>
                        <a:pt x="12" y="0"/>
                      </a:lnTo>
                      <a:lnTo>
                        <a:pt x="16" y="0"/>
                      </a:lnTo>
                      <a:lnTo>
                        <a:pt x="20" y="2"/>
                      </a:lnTo>
                      <a:lnTo>
                        <a:pt x="22" y="4"/>
                      </a:lnTo>
                      <a:lnTo>
                        <a:pt x="24"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4" name="Freeform 303">
                  <a:extLst>
                    <a:ext uri="{FF2B5EF4-FFF2-40B4-BE49-F238E27FC236}">
                      <a16:creationId xmlns:a16="http://schemas.microsoft.com/office/drawing/2014/main" id="{9801D016-9985-4959-9A67-DF108ED55CE4}"/>
                    </a:ext>
                  </a:extLst>
                </p:cNvPr>
                <p:cNvSpPr>
                  <a:spLocks/>
                </p:cNvSpPr>
                <p:nvPr/>
              </p:nvSpPr>
              <p:spPr bwMode="ltGray">
                <a:xfrm>
                  <a:off x="5524" y="2436"/>
                  <a:ext cx="28" cy="14"/>
                </a:xfrm>
                <a:custGeom>
                  <a:avLst/>
                  <a:gdLst/>
                  <a:ahLst/>
                  <a:cxnLst>
                    <a:cxn ang="0">
                      <a:pos x="26" y="4"/>
                    </a:cxn>
                    <a:cxn ang="0">
                      <a:pos x="22" y="6"/>
                    </a:cxn>
                    <a:cxn ang="0">
                      <a:pos x="18" y="10"/>
                    </a:cxn>
                    <a:cxn ang="0">
                      <a:pos x="10" y="12"/>
                    </a:cxn>
                    <a:cxn ang="0">
                      <a:pos x="6" y="14"/>
                    </a:cxn>
                    <a:cxn ang="0">
                      <a:pos x="2" y="12"/>
                    </a:cxn>
                    <a:cxn ang="0">
                      <a:pos x="0" y="10"/>
                    </a:cxn>
                    <a:cxn ang="0">
                      <a:pos x="0" y="6"/>
                    </a:cxn>
                    <a:cxn ang="0">
                      <a:pos x="2" y="6"/>
                    </a:cxn>
                    <a:cxn ang="0">
                      <a:pos x="8" y="2"/>
                    </a:cxn>
                    <a:cxn ang="0">
                      <a:pos x="14" y="0"/>
                    </a:cxn>
                    <a:cxn ang="0">
                      <a:pos x="22" y="0"/>
                    </a:cxn>
                    <a:cxn ang="0">
                      <a:pos x="26" y="0"/>
                    </a:cxn>
                    <a:cxn ang="0">
                      <a:pos x="28" y="2"/>
                    </a:cxn>
                    <a:cxn ang="0">
                      <a:pos x="26" y="4"/>
                    </a:cxn>
                  </a:cxnLst>
                  <a:rect l="0" t="0" r="r" b="b"/>
                  <a:pathLst>
                    <a:path w="28" h="14">
                      <a:moveTo>
                        <a:pt x="26" y="4"/>
                      </a:moveTo>
                      <a:lnTo>
                        <a:pt x="22" y="6"/>
                      </a:lnTo>
                      <a:lnTo>
                        <a:pt x="18" y="10"/>
                      </a:lnTo>
                      <a:lnTo>
                        <a:pt x="10" y="12"/>
                      </a:lnTo>
                      <a:lnTo>
                        <a:pt x="6" y="14"/>
                      </a:lnTo>
                      <a:lnTo>
                        <a:pt x="2" y="12"/>
                      </a:lnTo>
                      <a:lnTo>
                        <a:pt x="0" y="10"/>
                      </a:lnTo>
                      <a:lnTo>
                        <a:pt x="0" y="6"/>
                      </a:lnTo>
                      <a:lnTo>
                        <a:pt x="2" y="6"/>
                      </a:lnTo>
                      <a:lnTo>
                        <a:pt x="8" y="2"/>
                      </a:lnTo>
                      <a:lnTo>
                        <a:pt x="14" y="0"/>
                      </a:lnTo>
                      <a:lnTo>
                        <a:pt x="22" y="0"/>
                      </a:lnTo>
                      <a:lnTo>
                        <a:pt x="26" y="0"/>
                      </a:lnTo>
                      <a:lnTo>
                        <a:pt x="28" y="2"/>
                      </a:lnTo>
                      <a:lnTo>
                        <a:pt x="26" y="4"/>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5" name="Freeform 304">
                  <a:extLst>
                    <a:ext uri="{FF2B5EF4-FFF2-40B4-BE49-F238E27FC236}">
                      <a16:creationId xmlns:a16="http://schemas.microsoft.com/office/drawing/2014/main" id="{1FA82CAE-3497-445B-8ACA-F7BA5B46BFC7}"/>
                    </a:ext>
                  </a:extLst>
                </p:cNvPr>
                <p:cNvSpPr>
                  <a:spLocks/>
                </p:cNvSpPr>
                <p:nvPr/>
              </p:nvSpPr>
              <p:spPr bwMode="ltGray">
                <a:xfrm>
                  <a:off x="4600" y="2104"/>
                  <a:ext cx="100" cy="136"/>
                </a:xfrm>
                <a:custGeom>
                  <a:avLst/>
                  <a:gdLst/>
                  <a:ahLst/>
                  <a:cxnLst>
                    <a:cxn ang="0">
                      <a:pos x="12" y="28"/>
                    </a:cxn>
                    <a:cxn ang="0">
                      <a:pos x="18" y="22"/>
                    </a:cxn>
                    <a:cxn ang="0">
                      <a:pos x="28" y="10"/>
                    </a:cxn>
                    <a:cxn ang="0">
                      <a:pos x="34" y="6"/>
                    </a:cxn>
                    <a:cxn ang="0">
                      <a:pos x="38" y="8"/>
                    </a:cxn>
                    <a:cxn ang="0">
                      <a:pos x="60" y="12"/>
                    </a:cxn>
                    <a:cxn ang="0">
                      <a:pos x="84" y="12"/>
                    </a:cxn>
                    <a:cxn ang="0">
                      <a:pos x="90" y="8"/>
                    </a:cxn>
                    <a:cxn ang="0">
                      <a:pos x="100" y="0"/>
                    </a:cxn>
                    <a:cxn ang="0">
                      <a:pos x="90" y="16"/>
                    </a:cxn>
                    <a:cxn ang="0">
                      <a:pos x="82" y="24"/>
                    </a:cxn>
                    <a:cxn ang="0">
                      <a:pos x="70" y="24"/>
                    </a:cxn>
                    <a:cxn ang="0">
                      <a:pos x="26" y="22"/>
                    </a:cxn>
                    <a:cxn ang="0">
                      <a:pos x="22" y="26"/>
                    </a:cxn>
                    <a:cxn ang="0">
                      <a:pos x="22" y="38"/>
                    </a:cxn>
                    <a:cxn ang="0">
                      <a:pos x="28" y="52"/>
                    </a:cxn>
                    <a:cxn ang="0">
                      <a:pos x="34" y="54"/>
                    </a:cxn>
                    <a:cxn ang="0">
                      <a:pos x="40" y="50"/>
                    </a:cxn>
                    <a:cxn ang="0">
                      <a:pos x="54" y="44"/>
                    </a:cxn>
                    <a:cxn ang="0">
                      <a:pos x="68" y="40"/>
                    </a:cxn>
                    <a:cxn ang="0">
                      <a:pos x="72" y="42"/>
                    </a:cxn>
                    <a:cxn ang="0">
                      <a:pos x="62" y="48"/>
                    </a:cxn>
                    <a:cxn ang="0">
                      <a:pos x="50" y="56"/>
                    </a:cxn>
                    <a:cxn ang="0">
                      <a:pos x="44" y="66"/>
                    </a:cxn>
                    <a:cxn ang="0">
                      <a:pos x="48" y="76"/>
                    </a:cxn>
                    <a:cxn ang="0">
                      <a:pos x="54" y="98"/>
                    </a:cxn>
                    <a:cxn ang="0">
                      <a:pos x="60" y="104"/>
                    </a:cxn>
                    <a:cxn ang="0">
                      <a:pos x="64" y="106"/>
                    </a:cxn>
                    <a:cxn ang="0">
                      <a:pos x="54" y="114"/>
                    </a:cxn>
                    <a:cxn ang="0">
                      <a:pos x="44" y="118"/>
                    </a:cxn>
                    <a:cxn ang="0">
                      <a:pos x="32" y="88"/>
                    </a:cxn>
                    <a:cxn ang="0">
                      <a:pos x="32" y="78"/>
                    </a:cxn>
                    <a:cxn ang="0">
                      <a:pos x="24" y="78"/>
                    </a:cxn>
                    <a:cxn ang="0">
                      <a:pos x="22" y="120"/>
                    </a:cxn>
                    <a:cxn ang="0">
                      <a:pos x="18" y="132"/>
                    </a:cxn>
                    <a:cxn ang="0">
                      <a:pos x="8" y="136"/>
                    </a:cxn>
                    <a:cxn ang="0">
                      <a:pos x="6" y="130"/>
                    </a:cxn>
                    <a:cxn ang="0">
                      <a:pos x="6" y="116"/>
                    </a:cxn>
                    <a:cxn ang="0">
                      <a:pos x="10" y="102"/>
                    </a:cxn>
                    <a:cxn ang="0">
                      <a:pos x="4" y="94"/>
                    </a:cxn>
                    <a:cxn ang="0">
                      <a:pos x="0" y="90"/>
                    </a:cxn>
                    <a:cxn ang="0">
                      <a:pos x="4" y="66"/>
                    </a:cxn>
                    <a:cxn ang="0">
                      <a:pos x="12" y="44"/>
                    </a:cxn>
                  </a:cxnLst>
                  <a:rect l="0" t="0" r="r" b="b"/>
                  <a:pathLst>
                    <a:path w="100" h="136">
                      <a:moveTo>
                        <a:pt x="12" y="46"/>
                      </a:moveTo>
                      <a:lnTo>
                        <a:pt x="12" y="28"/>
                      </a:lnTo>
                      <a:lnTo>
                        <a:pt x="16" y="26"/>
                      </a:lnTo>
                      <a:lnTo>
                        <a:pt x="18" y="22"/>
                      </a:lnTo>
                      <a:lnTo>
                        <a:pt x="24" y="14"/>
                      </a:lnTo>
                      <a:lnTo>
                        <a:pt x="28" y="10"/>
                      </a:lnTo>
                      <a:lnTo>
                        <a:pt x="32" y="8"/>
                      </a:lnTo>
                      <a:lnTo>
                        <a:pt x="34" y="6"/>
                      </a:lnTo>
                      <a:lnTo>
                        <a:pt x="36" y="6"/>
                      </a:lnTo>
                      <a:lnTo>
                        <a:pt x="38" y="8"/>
                      </a:lnTo>
                      <a:lnTo>
                        <a:pt x="42" y="10"/>
                      </a:lnTo>
                      <a:lnTo>
                        <a:pt x="60" y="12"/>
                      </a:lnTo>
                      <a:lnTo>
                        <a:pt x="80" y="14"/>
                      </a:lnTo>
                      <a:lnTo>
                        <a:pt x="84" y="12"/>
                      </a:lnTo>
                      <a:lnTo>
                        <a:pt x="88" y="12"/>
                      </a:lnTo>
                      <a:lnTo>
                        <a:pt x="90" y="8"/>
                      </a:lnTo>
                      <a:lnTo>
                        <a:pt x="94" y="2"/>
                      </a:lnTo>
                      <a:lnTo>
                        <a:pt x="100" y="0"/>
                      </a:lnTo>
                      <a:lnTo>
                        <a:pt x="100" y="6"/>
                      </a:lnTo>
                      <a:lnTo>
                        <a:pt x="90" y="16"/>
                      </a:lnTo>
                      <a:lnTo>
                        <a:pt x="86" y="22"/>
                      </a:lnTo>
                      <a:lnTo>
                        <a:pt x="82" y="24"/>
                      </a:lnTo>
                      <a:lnTo>
                        <a:pt x="76" y="24"/>
                      </a:lnTo>
                      <a:lnTo>
                        <a:pt x="70" y="24"/>
                      </a:lnTo>
                      <a:lnTo>
                        <a:pt x="64" y="22"/>
                      </a:lnTo>
                      <a:lnTo>
                        <a:pt x="26" y="22"/>
                      </a:lnTo>
                      <a:lnTo>
                        <a:pt x="22" y="24"/>
                      </a:lnTo>
                      <a:lnTo>
                        <a:pt x="22" y="26"/>
                      </a:lnTo>
                      <a:lnTo>
                        <a:pt x="20" y="34"/>
                      </a:lnTo>
                      <a:lnTo>
                        <a:pt x="22" y="38"/>
                      </a:lnTo>
                      <a:lnTo>
                        <a:pt x="24" y="46"/>
                      </a:lnTo>
                      <a:lnTo>
                        <a:pt x="28" y="52"/>
                      </a:lnTo>
                      <a:lnTo>
                        <a:pt x="32" y="54"/>
                      </a:lnTo>
                      <a:lnTo>
                        <a:pt x="34" y="54"/>
                      </a:lnTo>
                      <a:lnTo>
                        <a:pt x="36" y="52"/>
                      </a:lnTo>
                      <a:lnTo>
                        <a:pt x="40" y="50"/>
                      </a:lnTo>
                      <a:lnTo>
                        <a:pt x="46" y="46"/>
                      </a:lnTo>
                      <a:lnTo>
                        <a:pt x="54" y="44"/>
                      </a:lnTo>
                      <a:lnTo>
                        <a:pt x="62" y="42"/>
                      </a:lnTo>
                      <a:lnTo>
                        <a:pt x="68" y="40"/>
                      </a:lnTo>
                      <a:lnTo>
                        <a:pt x="74" y="40"/>
                      </a:lnTo>
                      <a:lnTo>
                        <a:pt x="72" y="42"/>
                      </a:lnTo>
                      <a:lnTo>
                        <a:pt x="68" y="44"/>
                      </a:lnTo>
                      <a:lnTo>
                        <a:pt x="62" y="48"/>
                      </a:lnTo>
                      <a:lnTo>
                        <a:pt x="56" y="50"/>
                      </a:lnTo>
                      <a:lnTo>
                        <a:pt x="50" y="56"/>
                      </a:lnTo>
                      <a:lnTo>
                        <a:pt x="42" y="66"/>
                      </a:lnTo>
                      <a:lnTo>
                        <a:pt x="44" y="66"/>
                      </a:lnTo>
                      <a:lnTo>
                        <a:pt x="46" y="70"/>
                      </a:lnTo>
                      <a:lnTo>
                        <a:pt x="48" y="76"/>
                      </a:lnTo>
                      <a:lnTo>
                        <a:pt x="54" y="84"/>
                      </a:lnTo>
                      <a:lnTo>
                        <a:pt x="54" y="98"/>
                      </a:lnTo>
                      <a:lnTo>
                        <a:pt x="56" y="102"/>
                      </a:lnTo>
                      <a:lnTo>
                        <a:pt x="60" y="104"/>
                      </a:lnTo>
                      <a:lnTo>
                        <a:pt x="64" y="104"/>
                      </a:lnTo>
                      <a:lnTo>
                        <a:pt x="64" y="106"/>
                      </a:lnTo>
                      <a:lnTo>
                        <a:pt x="60" y="110"/>
                      </a:lnTo>
                      <a:lnTo>
                        <a:pt x="54" y="114"/>
                      </a:lnTo>
                      <a:lnTo>
                        <a:pt x="50" y="118"/>
                      </a:lnTo>
                      <a:lnTo>
                        <a:pt x="44" y="118"/>
                      </a:lnTo>
                      <a:lnTo>
                        <a:pt x="32" y="92"/>
                      </a:lnTo>
                      <a:lnTo>
                        <a:pt x="32" y="88"/>
                      </a:lnTo>
                      <a:lnTo>
                        <a:pt x="34" y="84"/>
                      </a:lnTo>
                      <a:lnTo>
                        <a:pt x="32" y="78"/>
                      </a:lnTo>
                      <a:lnTo>
                        <a:pt x="28" y="80"/>
                      </a:lnTo>
                      <a:lnTo>
                        <a:pt x="24" y="78"/>
                      </a:lnTo>
                      <a:lnTo>
                        <a:pt x="22" y="106"/>
                      </a:lnTo>
                      <a:lnTo>
                        <a:pt x="22" y="120"/>
                      </a:lnTo>
                      <a:lnTo>
                        <a:pt x="20" y="126"/>
                      </a:lnTo>
                      <a:lnTo>
                        <a:pt x="18" y="132"/>
                      </a:lnTo>
                      <a:lnTo>
                        <a:pt x="14" y="134"/>
                      </a:lnTo>
                      <a:lnTo>
                        <a:pt x="8" y="136"/>
                      </a:lnTo>
                      <a:lnTo>
                        <a:pt x="6" y="134"/>
                      </a:lnTo>
                      <a:lnTo>
                        <a:pt x="6" y="130"/>
                      </a:lnTo>
                      <a:lnTo>
                        <a:pt x="6" y="120"/>
                      </a:lnTo>
                      <a:lnTo>
                        <a:pt x="6" y="116"/>
                      </a:lnTo>
                      <a:lnTo>
                        <a:pt x="8" y="110"/>
                      </a:lnTo>
                      <a:lnTo>
                        <a:pt x="10" y="102"/>
                      </a:lnTo>
                      <a:lnTo>
                        <a:pt x="10" y="94"/>
                      </a:lnTo>
                      <a:lnTo>
                        <a:pt x="4" y="94"/>
                      </a:lnTo>
                      <a:lnTo>
                        <a:pt x="0" y="92"/>
                      </a:lnTo>
                      <a:lnTo>
                        <a:pt x="0" y="90"/>
                      </a:lnTo>
                      <a:lnTo>
                        <a:pt x="0" y="78"/>
                      </a:lnTo>
                      <a:lnTo>
                        <a:pt x="4" y="66"/>
                      </a:lnTo>
                      <a:lnTo>
                        <a:pt x="8" y="54"/>
                      </a:lnTo>
                      <a:lnTo>
                        <a:pt x="12" y="44"/>
                      </a:lnTo>
                      <a:lnTo>
                        <a:pt x="12" y="4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6" name="Freeform 305">
                  <a:extLst>
                    <a:ext uri="{FF2B5EF4-FFF2-40B4-BE49-F238E27FC236}">
                      <a16:creationId xmlns:a16="http://schemas.microsoft.com/office/drawing/2014/main" id="{AB510574-80EC-44D5-B3A5-0A265C2F5159}"/>
                    </a:ext>
                  </a:extLst>
                </p:cNvPr>
                <p:cNvSpPr>
                  <a:spLocks/>
                </p:cNvSpPr>
                <p:nvPr/>
              </p:nvSpPr>
              <p:spPr bwMode="ltGray">
                <a:xfrm>
                  <a:off x="4454" y="2006"/>
                  <a:ext cx="152" cy="112"/>
                </a:xfrm>
                <a:custGeom>
                  <a:avLst/>
                  <a:gdLst/>
                  <a:ahLst/>
                  <a:cxnLst>
                    <a:cxn ang="0">
                      <a:pos x="68" y="62"/>
                    </a:cxn>
                    <a:cxn ang="0">
                      <a:pos x="68" y="58"/>
                    </a:cxn>
                    <a:cxn ang="0">
                      <a:pos x="70" y="56"/>
                    </a:cxn>
                    <a:cxn ang="0">
                      <a:pos x="74" y="54"/>
                    </a:cxn>
                    <a:cxn ang="0">
                      <a:pos x="70" y="48"/>
                    </a:cxn>
                    <a:cxn ang="0">
                      <a:pos x="76" y="42"/>
                    </a:cxn>
                    <a:cxn ang="0">
                      <a:pos x="86" y="40"/>
                    </a:cxn>
                    <a:cxn ang="0">
                      <a:pos x="92" y="26"/>
                    </a:cxn>
                    <a:cxn ang="0">
                      <a:pos x="106" y="4"/>
                    </a:cxn>
                    <a:cxn ang="0">
                      <a:pos x="114" y="0"/>
                    </a:cxn>
                    <a:cxn ang="0">
                      <a:pos x="122" y="8"/>
                    </a:cxn>
                    <a:cxn ang="0">
                      <a:pos x="124" y="20"/>
                    </a:cxn>
                    <a:cxn ang="0">
                      <a:pos x="138" y="26"/>
                    </a:cxn>
                    <a:cxn ang="0">
                      <a:pos x="152" y="28"/>
                    </a:cxn>
                    <a:cxn ang="0">
                      <a:pos x="150" y="34"/>
                    </a:cxn>
                    <a:cxn ang="0">
                      <a:pos x="140" y="36"/>
                    </a:cxn>
                    <a:cxn ang="0">
                      <a:pos x="132" y="38"/>
                    </a:cxn>
                    <a:cxn ang="0">
                      <a:pos x="138" y="44"/>
                    </a:cxn>
                    <a:cxn ang="0">
                      <a:pos x="132" y="48"/>
                    </a:cxn>
                    <a:cxn ang="0">
                      <a:pos x="122" y="60"/>
                    </a:cxn>
                    <a:cxn ang="0">
                      <a:pos x="106" y="56"/>
                    </a:cxn>
                    <a:cxn ang="0">
                      <a:pos x="94" y="56"/>
                    </a:cxn>
                    <a:cxn ang="0">
                      <a:pos x="82" y="64"/>
                    </a:cxn>
                    <a:cxn ang="0">
                      <a:pos x="74" y="82"/>
                    </a:cxn>
                    <a:cxn ang="0">
                      <a:pos x="70" y="104"/>
                    </a:cxn>
                    <a:cxn ang="0">
                      <a:pos x="64" y="108"/>
                    </a:cxn>
                    <a:cxn ang="0">
                      <a:pos x="56" y="104"/>
                    </a:cxn>
                    <a:cxn ang="0">
                      <a:pos x="48" y="98"/>
                    </a:cxn>
                    <a:cxn ang="0">
                      <a:pos x="42" y="100"/>
                    </a:cxn>
                    <a:cxn ang="0">
                      <a:pos x="28" y="108"/>
                    </a:cxn>
                    <a:cxn ang="0">
                      <a:pos x="20" y="112"/>
                    </a:cxn>
                    <a:cxn ang="0">
                      <a:pos x="8" y="108"/>
                    </a:cxn>
                    <a:cxn ang="0">
                      <a:pos x="0" y="104"/>
                    </a:cxn>
                    <a:cxn ang="0">
                      <a:pos x="0" y="92"/>
                    </a:cxn>
                    <a:cxn ang="0">
                      <a:pos x="0" y="94"/>
                    </a:cxn>
                    <a:cxn ang="0">
                      <a:pos x="8" y="100"/>
                    </a:cxn>
                    <a:cxn ang="0">
                      <a:pos x="20" y="90"/>
                    </a:cxn>
                    <a:cxn ang="0">
                      <a:pos x="30" y="78"/>
                    </a:cxn>
                    <a:cxn ang="0">
                      <a:pos x="46" y="72"/>
                    </a:cxn>
                    <a:cxn ang="0">
                      <a:pos x="54" y="66"/>
                    </a:cxn>
                    <a:cxn ang="0">
                      <a:pos x="58" y="58"/>
                    </a:cxn>
                  </a:cxnLst>
                  <a:rect l="0" t="0" r="r" b="b"/>
                  <a:pathLst>
                    <a:path w="152" h="112">
                      <a:moveTo>
                        <a:pt x="58" y="58"/>
                      </a:moveTo>
                      <a:lnTo>
                        <a:pt x="68" y="62"/>
                      </a:lnTo>
                      <a:lnTo>
                        <a:pt x="70" y="60"/>
                      </a:lnTo>
                      <a:lnTo>
                        <a:pt x="68" y="58"/>
                      </a:lnTo>
                      <a:lnTo>
                        <a:pt x="68" y="54"/>
                      </a:lnTo>
                      <a:lnTo>
                        <a:pt x="70" y="56"/>
                      </a:lnTo>
                      <a:lnTo>
                        <a:pt x="74" y="58"/>
                      </a:lnTo>
                      <a:lnTo>
                        <a:pt x="74" y="54"/>
                      </a:lnTo>
                      <a:lnTo>
                        <a:pt x="70" y="52"/>
                      </a:lnTo>
                      <a:lnTo>
                        <a:pt x="70" y="48"/>
                      </a:lnTo>
                      <a:lnTo>
                        <a:pt x="68" y="48"/>
                      </a:lnTo>
                      <a:lnTo>
                        <a:pt x="76" y="42"/>
                      </a:lnTo>
                      <a:lnTo>
                        <a:pt x="80" y="40"/>
                      </a:lnTo>
                      <a:lnTo>
                        <a:pt x="86" y="40"/>
                      </a:lnTo>
                      <a:lnTo>
                        <a:pt x="88" y="36"/>
                      </a:lnTo>
                      <a:lnTo>
                        <a:pt x="92" y="26"/>
                      </a:lnTo>
                      <a:lnTo>
                        <a:pt x="98" y="16"/>
                      </a:lnTo>
                      <a:lnTo>
                        <a:pt x="106" y="4"/>
                      </a:lnTo>
                      <a:lnTo>
                        <a:pt x="110" y="0"/>
                      </a:lnTo>
                      <a:lnTo>
                        <a:pt x="114" y="0"/>
                      </a:lnTo>
                      <a:lnTo>
                        <a:pt x="118" y="2"/>
                      </a:lnTo>
                      <a:lnTo>
                        <a:pt x="122" y="8"/>
                      </a:lnTo>
                      <a:lnTo>
                        <a:pt x="124" y="14"/>
                      </a:lnTo>
                      <a:lnTo>
                        <a:pt x="124" y="20"/>
                      </a:lnTo>
                      <a:lnTo>
                        <a:pt x="132" y="22"/>
                      </a:lnTo>
                      <a:lnTo>
                        <a:pt x="138" y="26"/>
                      </a:lnTo>
                      <a:lnTo>
                        <a:pt x="144" y="26"/>
                      </a:lnTo>
                      <a:lnTo>
                        <a:pt x="152" y="28"/>
                      </a:lnTo>
                      <a:lnTo>
                        <a:pt x="152" y="32"/>
                      </a:lnTo>
                      <a:lnTo>
                        <a:pt x="150" y="34"/>
                      </a:lnTo>
                      <a:lnTo>
                        <a:pt x="148" y="36"/>
                      </a:lnTo>
                      <a:lnTo>
                        <a:pt x="140" y="36"/>
                      </a:lnTo>
                      <a:lnTo>
                        <a:pt x="134" y="36"/>
                      </a:lnTo>
                      <a:lnTo>
                        <a:pt x="132" y="38"/>
                      </a:lnTo>
                      <a:lnTo>
                        <a:pt x="130" y="40"/>
                      </a:lnTo>
                      <a:lnTo>
                        <a:pt x="138" y="44"/>
                      </a:lnTo>
                      <a:lnTo>
                        <a:pt x="138" y="46"/>
                      </a:lnTo>
                      <a:lnTo>
                        <a:pt x="132" y="48"/>
                      </a:lnTo>
                      <a:lnTo>
                        <a:pt x="124" y="54"/>
                      </a:lnTo>
                      <a:lnTo>
                        <a:pt x="122" y="60"/>
                      </a:lnTo>
                      <a:lnTo>
                        <a:pt x="112" y="58"/>
                      </a:lnTo>
                      <a:lnTo>
                        <a:pt x="106" y="56"/>
                      </a:lnTo>
                      <a:lnTo>
                        <a:pt x="100" y="56"/>
                      </a:lnTo>
                      <a:lnTo>
                        <a:pt x="94" y="56"/>
                      </a:lnTo>
                      <a:lnTo>
                        <a:pt x="88" y="60"/>
                      </a:lnTo>
                      <a:lnTo>
                        <a:pt x="82" y="64"/>
                      </a:lnTo>
                      <a:lnTo>
                        <a:pt x="78" y="70"/>
                      </a:lnTo>
                      <a:lnTo>
                        <a:pt x="74" y="82"/>
                      </a:lnTo>
                      <a:lnTo>
                        <a:pt x="70" y="96"/>
                      </a:lnTo>
                      <a:lnTo>
                        <a:pt x="70" y="104"/>
                      </a:lnTo>
                      <a:lnTo>
                        <a:pt x="68" y="108"/>
                      </a:lnTo>
                      <a:lnTo>
                        <a:pt x="64" y="108"/>
                      </a:lnTo>
                      <a:lnTo>
                        <a:pt x="60" y="106"/>
                      </a:lnTo>
                      <a:lnTo>
                        <a:pt x="56" y="104"/>
                      </a:lnTo>
                      <a:lnTo>
                        <a:pt x="52" y="100"/>
                      </a:lnTo>
                      <a:lnTo>
                        <a:pt x="48" y="98"/>
                      </a:lnTo>
                      <a:lnTo>
                        <a:pt x="44" y="98"/>
                      </a:lnTo>
                      <a:lnTo>
                        <a:pt x="42" y="100"/>
                      </a:lnTo>
                      <a:lnTo>
                        <a:pt x="36" y="106"/>
                      </a:lnTo>
                      <a:lnTo>
                        <a:pt x="28" y="108"/>
                      </a:lnTo>
                      <a:lnTo>
                        <a:pt x="26" y="110"/>
                      </a:lnTo>
                      <a:lnTo>
                        <a:pt x="20" y="112"/>
                      </a:lnTo>
                      <a:lnTo>
                        <a:pt x="14" y="110"/>
                      </a:lnTo>
                      <a:lnTo>
                        <a:pt x="8" y="108"/>
                      </a:lnTo>
                      <a:lnTo>
                        <a:pt x="2" y="106"/>
                      </a:lnTo>
                      <a:lnTo>
                        <a:pt x="0" y="104"/>
                      </a:lnTo>
                      <a:lnTo>
                        <a:pt x="0" y="102"/>
                      </a:lnTo>
                      <a:lnTo>
                        <a:pt x="0" y="92"/>
                      </a:lnTo>
                      <a:lnTo>
                        <a:pt x="0" y="90"/>
                      </a:lnTo>
                      <a:lnTo>
                        <a:pt x="0" y="94"/>
                      </a:lnTo>
                      <a:lnTo>
                        <a:pt x="2" y="96"/>
                      </a:lnTo>
                      <a:lnTo>
                        <a:pt x="8" y="100"/>
                      </a:lnTo>
                      <a:lnTo>
                        <a:pt x="20" y="100"/>
                      </a:lnTo>
                      <a:lnTo>
                        <a:pt x="20" y="90"/>
                      </a:lnTo>
                      <a:lnTo>
                        <a:pt x="26" y="82"/>
                      </a:lnTo>
                      <a:lnTo>
                        <a:pt x="30" y="78"/>
                      </a:lnTo>
                      <a:lnTo>
                        <a:pt x="34" y="76"/>
                      </a:lnTo>
                      <a:lnTo>
                        <a:pt x="46" y="72"/>
                      </a:lnTo>
                      <a:lnTo>
                        <a:pt x="50" y="70"/>
                      </a:lnTo>
                      <a:lnTo>
                        <a:pt x="54" y="66"/>
                      </a:lnTo>
                      <a:lnTo>
                        <a:pt x="60" y="56"/>
                      </a:lnTo>
                      <a:lnTo>
                        <a:pt x="58" y="5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7" name="Freeform 306">
                  <a:extLst>
                    <a:ext uri="{FF2B5EF4-FFF2-40B4-BE49-F238E27FC236}">
                      <a16:creationId xmlns:a16="http://schemas.microsoft.com/office/drawing/2014/main" id="{20FC2A03-F4FA-4443-B6E8-F28A30F29D82}"/>
                    </a:ext>
                  </a:extLst>
                </p:cNvPr>
                <p:cNvSpPr>
                  <a:spLocks/>
                </p:cNvSpPr>
                <p:nvPr/>
              </p:nvSpPr>
              <p:spPr bwMode="ltGray">
                <a:xfrm>
                  <a:off x="4512" y="2054"/>
                  <a:ext cx="16" cy="14"/>
                </a:xfrm>
                <a:custGeom>
                  <a:avLst/>
                  <a:gdLst/>
                  <a:ahLst/>
                  <a:cxnLst>
                    <a:cxn ang="0">
                      <a:pos x="12" y="0"/>
                    </a:cxn>
                    <a:cxn ang="0">
                      <a:pos x="12" y="4"/>
                    </a:cxn>
                    <a:cxn ang="0">
                      <a:pos x="16" y="6"/>
                    </a:cxn>
                    <a:cxn ang="0">
                      <a:pos x="16" y="10"/>
                    </a:cxn>
                    <a:cxn ang="0">
                      <a:pos x="12" y="8"/>
                    </a:cxn>
                    <a:cxn ang="0">
                      <a:pos x="10" y="6"/>
                    </a:cxn>
                    <a:cxn ang="0">
                      <a:pos x="10" y="10"/>
                    </a:cxn>
                    <a:cxn ang="0">
                      <a:pos x="12" y="12"/>
                    </a:cxn>
                    <a:cxn ang="0">
                      <a:pos x="10" y="14"/>
                    </a:cxn>
                    <a:cxn ang="0">
                      <a:pos x="0" y="10"/>
                    </a:cxn>
                    <a:cxn ang="0">
                      <a:pos x="10" y="0"/>
                    </a:cxn>
                    <a:cxn ang="0">
                      <a:pos x="12" y="0"/>
                    </a:cxn>
                  </a:cxnLst>
                  <a:rect l="0" t="0" r="r" b="b"/>
                  <a:pathLst>
                    <a:path w="16" h="14">
                      <a:moveTo>
                        <a:pt x="12" y="0"/>
                      </a:moveTo>
                      <a:lnTo>
                        <a:pt x="12" y="4"/>
                      </a:lnTo>
                      <a:lnTo>
                        <a:pt x="16" y="6"/>
                      </a:lnTo>
                      <a:lnTo>
                        <a:pt x="16" y="10"/>
                      </a:lnTo>
                      <a:lnTo>
                        <a:pt x="12" y="8"/>
                      </a:lnTo>
                      <a:lnTo>
                        <a:pt x="10" y="6"/>
                      </a:lnTo>
                      <a:lnTo>
                        <a:pt x="10" y="10"/>
                      </a:lnTo>
                      <a:lnTo>
                        <a:pt x="12" y="12"/>
                      </a:lnTo>
                      <a:lnTo>
                        <a:pt x="10" y="14"/>
                      </a:lnTo>
                      <a:lnTo>
                        <a:pt x="0" y="10"/>
                      </a:lnTo>
                      <a:lnTo>
                        <a:pt x="10" y="0"/>
                      </a:lnTo>
                      <a:lnTo>
                        <a:pt x="12"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8" name="Freeform 307">
                  <a:extLst>
                    <a:ext uri="{FF2B5EF4-FFF2-40B4-BE49-F238E27FC236}">
                      <a16:creationId xmlns:a16="http://schemas.microsoft.com/office/drawing/2014/main" id="{FBBAD20A-E72E-42F4-8653-730605AC57CA}"/>
                    </a:ext>
                  </a:extLst>
                </p:cNvPr>
                <p:cNvSpPr>
                  <a:spLocks/>
                </p:cNvSpPr>
                <p:nvPr/>
              </p:nvSpPr>
              <p:spPr bwMode="ltGray">
                <a:xfrm>
                  <a:off x="4790" y="2142"/>
                  <a:ext cx="160" cy="164"/>
                </a:xfrm>
                <a:custGeom>
                  <a:avLst/>
                  <a:gdLst/>
                  <a:ahLst/>
                  <a:cxnLst>
                    <a:cxn ang="0">
                      <a:pos x="160" y="114"/>
                    </a:cxn>
                    <a:cxn ang="0">
                      <a:pos x="156" y="122"/>
                    </a:cxn>
                    <a:cxn ang="0">
                      <a:pos x="160" y="164"/>
                    </a:cxn>
                    <a:cxn ang="0">
                      <a:pos x="148" y="158"/>
                    </a:cxn>
                    <a:cxn ang="0">
                      <a:pos x="144" y="144"/>
                    </a:cxn>
                    <a:cxn ang="0">
                      <a:pos x="120" y="148"/>
                    </a:cxn>
                    <a:cxn ang="0">
                      <a:pos x="104" y="148"/>
                    </a:cxn>
                    <a:cxn ang="0">
                      <a:pos x="102" y="144"/>
                    </a:cxn>
                    <a:cxn ang="0">
                      <a:pos x="110" y="134"/>
                    </a:cxn>
                    <a:cxn ang="0">
                      <a:pos x="120" y="126"/>
                    </a:cxn>
                    <a:cxn ang="0">
                      <a:pos x="118" y="112"/>
                    </a:cxn>
                    <a:cxn ang="0">
                      <a:pos x="116" y="100"/>
                    </a:cxn>
                    <a:cxn ang="0">
                      <a:pos x="104" y="90"/>
                    </a:cxn>
                    <a:cxn ang="0">
                      <a:pos x="74" y="80"/>
                    </a:cxn>
                    <a:cxn ang="0">
                      <a:pos x="62" y="70"/>
                    </a:cxn>
                    <a:cxn ang="0">
                      <a:pos x="54" y="66"/>
                    </a:cxn>
                    <a:cxn ang="0">
                      <a:pos x="46" y="60"/>
                    </a:cxn>
                    <a:cxn ang="0">
                      <a:pos x="42" y="66"/>
                    </a:cxn>
                    <a:cxn ang="0">
                      <a:pos x="34" y="72"/>
                    </a:cxn>
                    <a:cxn ang="0">
                      <a:pos x="32" y="66"/>
                    </a:cxn>
                    <a:cxn ang="0">
                      <a:pos x="26" y="54"/>
                    </a:cxn>
                    <a:cxn ang="0">
                      <a:pos x="20" y="48"/>
                    </a:cxn>
                    <a:cxn ang="0">
                      <a:pos x="20" y="42"/>
                    </a:cxn>
                    <a:cxn ang="0">
                      <a:pos x="28" y="42"/>
                    </a:cxn>
                    <a:cxn ang="0">
                      <a:pos x="34" y="42"/>
                    </a:cxn>
                    <a:cxn ang="0">
                      <a:pos x="46" y="40"/>
                    </a:cxn>
                    <a:cxn ang="0">
                      <a:pos x="54" y="36"/>
                    </a:cxn>
                    <a:cxn ang="0">
                      <a:pos x="40" y="36"/>
                    </a:cxn>
                    <a:cxn ang="0">
                      <a:pos x="26" y="38"/>
                    </a:cxn>
                    <a:cxn ang="0">
                      <a:pos x="18" y="32"/>
                    </a:cxn>
                    <a:cxn ang="0">
                      <a:pos x="16" y="28"/>
                    </a:cxn>
                    <a:cxn ang="0">
                      <a:pos x="6" y="22"/>
                    </a:cxn>
                    <a:cxn ang="0">
                      <a:pos x="0" y="12"/>
                    </a:cxn>
                    <a:cxn ang="0">
                      <a:pos x="14" y="4"/>
                    </a:cxn>
                    <a:cxn ang="0">
                      <a:pos x="30" y="0"/>
                    </a:cxn>
                    <a:cxn ang="0">
                      <a:pos x="36" y="2"/>
                    </a:cxn>
                    <a:cxn ang="0">
                      <a:pos x="50" y="4"/>
                    </a:cxn>
                    <a:cxn ang="0">
                      <a:pos x="56" y="16"/>
                    </a:cxn>
                    <a:cxn ang="0">
                      <a:pos x="58" y="38"/>
                    </a:cxn>
                    <a:cxn ang="0">
                      <a:pos x="62" y="40"/>
                    </a:cxn>
                    <a:cxn ang="0">
                      <a:pos x="66" y="54"/>
                    </a:cxn>
                    <a:cxn ang="0">
                      <a:pos x="72" y="54"/>
                    </a:cxn>
                    <a:cxn ang="0">
                      <a:pos x="78" y="48"/>
                    </a:cxn>
                    <a:cxn ang="0">
                      <a:pos x="88" y="38"/>
                    </a:cxn>
                    <a:cxn ang="0">
                      <a:pos x="100" y="28"/>
                    </a:cxn>
                    <a:cxn ang="0">
                      <a:pos x="108" y="20"/>
                    </a:cxn>
                    <a:cxn ang="0">
                      <a:pos x="116" y="20"/>
                    </a:cxn>
                    <a:cxn ang="0">
                      <a:pos x="128" y="26"/>
                    </a:cxn>
                    <a:cxn ang="0">
                      <a:pos x="142" y="34"/>
                    </a:cxn>
                    <a:cxn ang="0">
                      <a:pos x="160" y="38"/>
                    </a:cxn>
                  </a:cxnLst>
                  <a:rect l="0" t="0" r="r" b="b"/>
                  <a:pathLst>
                    <a:path w="160" h="164">
                      <a:moveTo>
                        <a:pt x="160" y="38"/>
                      </a:moveTo>
                      <a:lnTo>
                        <a:pt x="160" y="114"/>
                      </a:lnTo>
                      <a:lnTo>
                        <a:pt x="156" y="118"/>
                      </a:lnTo>
                      <a:lnTo>
                        <a:pt x="156" y="122"/>
                      </a:lnTo>
                      <a:lnTo>
                        <a:pt x="160" y="126"/>
                      </a:lnTo>
                      <a:lnTo>
                        <a:pt x="160" y="164"/>
                      </a:lnTo>
                      <a:lnTo>
                        <a:pt x="154" y="164"/>
                      </a:lnTo>
                      <a:lnTo>
                        <a:pt x="148" y="158"/>
                      </a:lnTo>
                      <a:lnTo>
                        <a:pt x="144" y="152"/>
                      </a:lnTo>
                      <a:lnTo>
                        <a:pt x="144" y="144"/>
                      </a:lnTo>
                      <a:lnTo>
                        <a:pt x="126" y="144"/>
                      </a:lnTo>
                      <a:lnTo>
                        <a:pt x="120" y="148"/>
                      </a:lnTo>
                      <a:lnTo>
                        <a:pt x="112" y="148"/>
                      </a:lnTo>
                      <a:lnTo>
                        <a:pt x="104" y="148"/>
                      </a:lnTo>
                      <a:lnTo>
                        <a:pt x="102" y="146"/>
                      </a:lnTo>
                      <a:lnTo>
                        <a:pt x="102" y="144"/>
                      </a:lnTo>
                      <a:lnTo>
                        <a:pt x="104" y="138"/>
                      </a:lnTo>
                      <a:lnTo>
                        <a:pt x="110" y="134"/>
                      </a:lnTo>
                      <a:lnTo>
                        <a:pt x="116" y="128"/>
                      </a:lnTo>
                      <a:lnTo>
                        <a:pt x="120" y="126"/>
                      </a:lnTo>
                      <a:lnTo>
                        <a:pt x="118" y="118"/>
                      </a:lnTo>
                      <a:lnTo>
                        <a:pt x="118" y="112"/>
                      </a:lnTo>
                      <a:lnTo>
                        <a:pt x="116" y="106"/>
                      </a:lnTo>
                      <a:lnTo>
                        <a:pt x="116" y="100"/>
                      </a:lnTo>
                      <a:lnTo>
                        <a:pt x="112" y="94"/>
                      </a:lnTo>
                      <a:lnTo>
                        <a:pt x="104" y="90"/>
                      </a:lnTo>
                      <a:lnTo>
                        <a:pt x="90" y="84"/>
                      </a:lnTo>
                      <a:lnTo>
                        <a:pt x="74" y="80"/>
                      </a:lnTo>
                      <a:lnTo>
                        <a:pt x="68" y="74"/>
                      </a:lnTo>
                      <a:lnTo>
                        <a:pt x="62" y="70"/>
                      </a:lnTo>
                      <a:lnTo>
                        <a:pt x="58" y="68"/>
                      </a:lnTo>
                      <a:lnTo>
                        <a:pt x="54" y="66"/>
                      </a:lnTo>
                      <a:lnTo>
                        <a:pt x="44" y="66"/>
                      </a:lnTo>
                      <a:lnTo>
                        <a:pt x="46" y="60"/>
                      </a:lnTo>
                      <a:lnTo>
                        <a:pt x="48" y="58"/>
                      </a:lnTo>
                      <a:lnTo>
                        <a:pt x="42" y="66"/>
                      </a:lnTo>
                      <a:lnTo>
                        <a:pt x="38" y="70"/>
                      </a:lnTo>
                      <a:lnTo>
                        <a:pt x="34" y="72"/>
                      </a:lnTo>
                      <a:lnTo>
                        <a:pt x="32" y="72"/>
                      </a:lnTo>
                      <a:lnTo>
                        <a:pt x="32" y="66"/>
                      </a:lnTo>
                      <a:lnTo>
                        <a:pt x="32" y="64"/>
                      </a:lnTo>
                      <a:lnTo>
                        <a:pt x="26" y="54"/>
                      </a:lnTo>
                      <a:lnTo>
                        <a:pt x="24" y="50"/>
                      </a:lnTo>
                      <a:lnTo>
                        <a:pt x="20" y="48"/>
                      </a:lnTo>
                      <a:lnTo>
                        <a:pt x="20" y="44"/>
                      </a:lnTo>
                      <a:lnTo>
                        <a:pt x="20" y="42"/>
                      </a:lnTo>
                      <a:lnTo>
                        <a:pt x="24" y="42"/>
                      </a:lnTo>
                      <a:lnTo>
                        <a:pt x="28" y="42"/>
                      </a:lnTo>
                      <a:lnTo>
                        <a:pt x="32" y="44"/>
                      </a:lnTo>
                      <a:lnTo>
                        <a:pt x="34" y="42"/>
                      </a:lnTo>
                      <a:lnTo>
                        <a:pt x="38" y="38"/>
                      </a:lnTo>
                      <a:lnTo>
                        <a:pt x="46" y="40"/>
                      </a:lnTo>
                      <a:lnTo>
                        <a:pt x="50" y="38"/>
                      </a:lnTo>
                      <a:lnTo>
                        <a:pt x="54" y="36"/>
                      </a:lnTo>
                      <a:lnTo>
                        <a:pt x="50" y="36"/>
                      </a:lnTo>
                      <a:lnTo>
                        <a:pt x="40" y="36"/>
                      </a:lnTo>
                      <a:lnTo>
                        <a:pt x="32" y="38"/>
                      </a:lnTo>
                      <a:lnTo>
                        <a:pt x="26" y="38"/>
                      </a:lnTo>
                      <a:lnTo>
                        <a:pt x="22" y="36"/>
                      </a:lnTo>
                      <a:lnTo>
                        <a:pt x="18" y="32"/>
                      </a:lnTo>
                      <a:lnTo>
                        <a:pt x="18" y="28"/>
                      </a:lnTo>
                      <a:lnTo>
                        <a:pt x="16" y="28"/>
                      </a:lnTo>
                      <a:lnTo>
                        <a:pt x="14" y="26"/>
                      </a:lnTo>
                      <a:lnTo>
                        <a:pt x="6" y="22"/>
                      </a:lnTo>
                      <a:lnTo>
                        <a:pt x="0" y="16"/>
                      </a:lnTo>
                      <a:lnTo>
                        <a:pt x="0" y="12"/>
                      </a:lnTo>
                      <a:lnTo>
                        <a:pt x="6" y="8"/>
                      </a:lnTo>
                      <a:lnTo>
                        <a:pt x="14" y="4"/>
                      </a:lnTo>
                      <a:lnTo>
                        <a:pt x="22" y="0"/>
                      </a:lnTo>
                      <a:lnTo>
                        <a:pt x="30" y="0"/>
                      </a:lnTo>
                      <a:lnTo>
                        <a:pt x="34" y="0"/>
                      </a:lnTo>
                      <a:lnTo>
                        <a:pt x="36" y="2"/>
                      </a:lnTo>
                      <a:lnTo>
                        <a:pt x="44" y="4"/>
                      </a:lnTo>
                      <a:lnTo>
                        <a:pt x="50" y="4"/>
                      </a:lnTo>
                      <a:lnTo>
                        <a:pt x="54" y="10"/>
                      </a:lnTo>
                      <a:lnTo>
                        <a:pt x="56" y="16"/>
                      </a:lnTo>
                      <a:lnTo>
                        <a:pt x="56" y="32"/>
                      </a:lnTo>
                      <a:lnTo>
                        <a:pt x="58" y="38"/>
                      </a:lnTo>
                      <a:lnTo>
                        <a:pt x="60" y="40"/>
                      </a:lnTo>
                      <a:lnTo>
                        <a:pt x="62" y="40"/>
                      </a:lnTo>
                      <a:lnTo>
                        <a:pt x="64" y="48"/>
                      </a:lnTo>
                      <a:lnTo>
                        <a:pt x="66" y="54"/>
                      </a:lnTo>
                      <a:lnTo>
                        <a:pt x="70" y="54"/>
                      </a:lnTo>
                      <a:lnTo>
                        <a:pt x="72" y="54"/>
                      </a:lnTo>
                      <a:lnTo>
                        <a:pt x="76" y="52"/>
                      </a:lnTo>
                      <a:lnTo>
                        <a:pt x="78" y="48"/>
                      </a:lnTo>
                      <a:lnTo>
                        <a:pt x="84" y="42"/>
                      </a:lnTo>
                      <a:lnTo>
                        <a:pt x="88" y="38"/>
                      </a:lnTo>
                      <a:lnTo>
                        <a:pt x="94" y="34"/>
                      </a:lnTo>
                      <a:lnTo>
                        <a:pt x="100" y="28"/>
                      </a:lnTo>
                      <a:lnTo>
                        <a:pt x="106" y="22"/>
                      </a:lnTo>
                      <a:lnTo>
                        <a:pt x="108" y="20"/>
                      </a:lnTo>
                      <a:lnTo>
                        <a:pt x="112" y="18"/>
                      </a:lnTo>
                      <a:lnTo>
                        <a:pt x="116" y="20"/>
                      </a:lnTo>
                      <a:lnTo>
                        <a:pt x="120" y="22"/>
                      </a:lnTo>
                      <a:lnTo>
                        <a:pt x="128" y="26"/>
                      </a:lnTo>
                      <a:lnTo>
                        <a:pt x="136" y="30"/>
                      </a:lnTo>
                      <a:lnTo>
                        <a:pt x="142" y="34"/>
                      </a:lnTo>
                      <a:lnTo>
                        <a:pt x="150" y="36"/>
                      </a:lnTo>
                      <a:lnTo>
                        <a:pt x="160" y="3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79" name="Freeform 308">
                  <a:extLst>
                    <a:ext uri="{FF2B5EF4-FFF2-40B4-BE49-F238E27FC236}">
                      <a16:creationId xmlns:a16="http://schemas.microsoft.com/office/drawing/2014/main" id="{92402EAF-0320-4A09-9CFD-C5DCC0FDBD36}"/>
                    </a:ext>
                  </a:extLst>
                </p:cNvPr>
                <p:cNvSpPr>
                  <a:spLocks/>
                </p:cNvSpPr>
                <p:nvPr/>
              </p:nvSpPr>
              <p:spPr bwMode="ltGray">
                <a:xfrm>
                  <a:off x="4594" y="2306"/>
                  <a:ext cx="24" cy="14"/>
                </a:xfrm>
                <a:custGeom>
                  <a:avLst/>
                  <a:gdLst/>
                  <a:ahLst/>
                  <a:cxnLst>
                    <a:cxn ang="0">
                      <a:pos x="16" y="12"/>
                    </a:cxn>
                    <a:cxn ang="0">
                      <a:pos x="8" y="8"/>
                    </a:cxn>
                    <a:cxn ang="0">
                      <a:pos x="0" y="2"/>
                    </a:cxn>
                    <a:cxn ang="0">
                      <a:pos x="4" y="0"/>
                    </a:cxn>
                    <a:cxn ang="0">
                      <a:pos x="10" y="0"/>
                    </a:cxn>
                    <a:cxn ang="0">
                      <a:pos x="12" y="0"/>
                    </a:cxn>
                    <a:cxn ang="0">
                      <a:pos x="16" y="0"/>
                    </a:cxn>
                    <a:cxn ang="0">
                      <a:pos x="18" y="4"/>
                    </a:cxn>
                    <a:cxn ang="0">
                      <a:pos x="22" y="4"/>
                    </a:cxn>
                    <a:cxn ang="0">
                      <a:pos x="24" y="10"/>
                    </a:cxn>
                    <a:cxn ang="0">
                      <a:pos x="22" y="12"/>
                    </a:cxn>
                    <a:cxn ang="0">
                      <a:pos x="20" y="14"/>
                    </a:cxn>
                    <a:cxn ang="0">
                      <a:pos x="18" y="14"/>
                    </a:cxn>
                    <a:cxn ang="0">
                      <a:pos x="16" y="12"/>
                    </a:cxn>
                  </a:cxnLst>
                  <a:rect l="0" t="0" r="r" b="b"/>
                  <a:pathLst>
                    <a:path w="24" h="14">
                      <a:moveTo>
                        <a:pt x="16" y="12"/>
                      </a:moveTo>
                      <a:lnTo>
                        <a:pt x="8" y="8"/>
                      </a:lnTo>
                      <a:lnTo>
                        <a:pt x="0" y="2"/>
                      </a:lnTo>
                      <a:lnTo>
                        <a:pt x="4" y="0"/>
                      </a:lnTo>
                      <a:lnTo>
                        <a:pt x="10" y="0"/>
                      </a:lnTo>
                      <a:lnTo>
                        <a:pt x="12" y="0"/>
                      </a:lnTo>
                      <a:lnTo>
                        <a:pt x="16" y="0"/>
                      </a:lnTo>
                      <a:lnTo>
                        <a:pt x="18" y="4"/>
                      </a:lnTo>
                      <a:lnTo>
                        <a:pt x="22" y="4"/>
                      </a:lnTo>
                      <a:lnTo>
                        <a:pt x="24" y="10"/>
                      </a:lnTo>
                      <a:lnTo>
                        <a:pt x="22" y="12"/>
                      </a:lnTo>
                      <a:lnTo>
                        <a:pt x="20" y="14"/>
                      </a:lnTo>
                      <a:lnTo>
                        <a:pt x="18" y="14"/>
                      </a:lnTo>
                      <a:lnTo>
                        <a:pt x="16"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0" name="Freeform 309">
                  <a:extLst>
                    <a:ext uri="{FF2B5EF4-FFF2-40B4-BE49-F238E27FC236}">
                      <a16:creationId xmlns:a16="http://schemas.microsoft.com/office/drawing/2014/main" id="{532346E8-2B25-455C-9975-8AAA9199FD90}"/>
                    </a:ext>
                  </a:extLst>
                </p:cNvPr>
                <p:cNvSpPr>
                  <a:spLocks/>
                </p:cNvSpPr>
                <p:nvPr/>
              </p:nvSpPr>
              <p:spPr bwMode="ltGray">
                <a:xfrm>
                  <a:off x="4748" y="2788"/>
                  <a:ext cx="22" cy="8"/>
                </a:xfrm>
                <a:custGeom>
                  <a:avLst/>
                  <a:gdLst/>
                  <a:ahLst/>
                  <a:cxnLst>
                    <a:cxn ang="0">
                      <a:pos x="8" y="2"/>
                    </a:cxn>
                    <a:cxn ang="0">
                      <a:pos x="4" y="2"/>
                    </a:cxn>
                    <a:cxn ang="0">
                      <a:pos x="2" y="4"/>
                    </a:cxn>
                    <a:cxn ang="0">
                      <a:pos x="0" y="6"/>
                    </a:cxn>
                    <a:cxn ang="0">
                      <a:pos x="4" y="8"/>
                    </a:cxn>
                    <a:cxn ang="0">
                      <a:pos x="8" y="8"/>
                    </a:cxn>
                    <a:cxn ang="0">
                      <a:pos x="12" y="8"/>
                    </a:cxn>
                    <a:cxn ang="0">
                      <a:pos x="16" y="6"/>
                    </a:cxn>
                    <a:cxn ang="0">
                      <a:pos x="22" y="2"/>
                    </a:cxn>
                    <a:cxn ang="0">
                      <a:pos x="20" y="0"/>
                    </a:cxn>
                    <a:cxn ang="0">
                      <a:pos x="16" y="0"/>
                    </a:cxn>
                    <a:cxn ang="0">
                      <a:pos x="8" y="2"/>
                    </a:cxn>
                  </a:cxnLst>
                  <a:rect l="0" t="0" r="r" b="b"/>
                  <a:pathLst>
                    <a:path w="22" h="8">
                      <a:moveTo>
                        <a:pt x="8" y="2"/>
                      </a:moveTo>
                      <a:lnTo>
                        <a:pt x="4" y="2"/>
                      </a:lnTo>
                      <a:lnTo>
                        <a:pt x="2" y="4"/>
                      </a:lnTo>
                      <a:lnTo>
                        <a:pt x="0" y="6"/>
                      </a:lnTo>
                      <a:lnTo>
                        <a:pt x="4" y="8"/>
                      </a:lnTo>
                      <a:lnTo>
                        <a:pt x="8" y="8"/>
                      </a:lnTo>
                      <a:lnTo>
                        <a:pt x="12" y="8"/>
                      </a:lnTo>
                      <a:lnTo>
                        <a:pt x="16" y="6"/>
                      </a:lnTo>
                      <a:lnTo>
                        <a:pt x="22" y="2"/>
                      </a:lnTo>
                      <a:lnTo>
                        <a:pt x="20" y="0"/>
                      </a:lnTo>
                      <a:lnTo>
                        <a:pt x="16" y="0"/>
                      </a:lnTo>
                      <a:lnTo>
                        <a:pt x="8" y="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1" name="Freeform 310">
                  <a:extLst>
                    <a:ext uri="{FF2B5EF4-FFF2-40B4-BE49-F238E27FC236}">
                      <a16:creationId xmlns:a16="http://schemas.microsoft.com/office/drawing/2014/main" id="{571E1F1C-AB3F-4D87-AD21-5925E40B518F}"/>
                    </a:ext>
                  </a:extLst>
                </p:cNvPr>
                <p:cNvSpPr>
                  <a:spLocks/>
                </p:cNvSpPr>
                <p:nvPr/>
              </p:nvSpPr>
              <p:spPr bwMode="ltGray">
                <a:xfrm>
                  <a:off x="5118" y="2188"/>
                  <a:ext cx="30" cy="36"/>
                </a:xfrm>
                <a:custGeom>
                  <a:avLst/>
                  <a:gdLst/>
                  <a:ahLst/>
                  <a:cxnLst>
                    <a:cxn ang="0">
                      <a:pos x="30" y="26"/>
                    </a:cxn>
                    <a:cxn ang="0">
                      <a:pos x="30" y="36"/>
                    </a:cxn>
                    <a:cxn ang="0">
                      <a:pos x="26" y="36"/>
                    </a:cxn>
                    <a:cxn ang="0">
                      <a:pos x="22" y="32"/>
                    </a:cxn>
                    <a:cxn ang="0">
                      <a:pos x="20" y="26"/>
                    </a:cxn>
                    <a:cxn ang="0">
                      <a:pos x="18" y="18"/>
                    </a:cxn>
                    <a:cxn ang="0">
                      <a:pos x="14" y="14"/>
                    </a:cxn>
                    <a:cxn ang="0">
                      <a:pos x="6" y="8"/>
                    </a:cxn>
                    <a:cxn ang="0">
                      <a:pos x="0" y="6"/>
                    </a:cxn>
                    <a:cxn ang="0">
                      <a:pos x="0" y="0"/>
                    </a:cxn>
                    <a:cxn ang="0">
                      <a:pos x="14" y="12"/>
                    </a:cxn>
                    <a:cxn ang="0">
                      <a:pos x="30" y="26"/>
                    </a:cxn>
                  </a:cxnLst>
                  <a:rect l="0" t="0" r="r" b="b"/>
                  <a:pathLst>
                    <a:path w="30" h="36">
                      <a:moveTo>
                        <a:pt x="30" y="26"/>
                      </a:moveTo>
                      <a:lnTo>
                        <a:pt x="30" y="36"/>
                      </a:lnTo>
                      <a:lnTo>
                        <a:pt x="26" y="36"/>
                      </a:lnTo>
                      <a:lnTo>
                        <a:pt x="22" y="32"/>
                      </a:lnTo>
                      <a:lnTo>
                        <a:pt x="20" y="26"/>
                      </a:lnTo>
                      <a:lnTo>
                        <a:pt x="18" y="18"/>
                      </a:lnTo>
                      <a:lnTo>
                        <a:pt x="14" y="14"/>
                      </a:lnTo>
                      <a:lnTo>
                        <a:pt x="6" y="8"/>
                      </a:lnTo>
                      <a:lnTo>
                        <a:pt x="0" y="6"/>
                      </a:lnTo>
                      <a:lnTo>
                        <a:pt x="0" y="0"/>
                      </a:lnTo>
                      <a:lnTo>
                        <a:pt x="14" y="12"/>
                      </a:lnTo>
                      <a:lnTo>
                        <a:pt x="30" y="2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2" name="Freeform 311">
                  <a:extLst>
                    <a:ext uri="{FF2B5EF4-FFF2-40B4-BE49-F238E27FC236}">
                      <a16:creationId xmlns:a16="http://schemas.microsoft.com/office/drawing/2014/main" id="{D452DE7F-20C8-4EF5-B996-1922C5E9B744}"/>
                    </a:ext>
                  </a:extLst>
                </p:cNvPr>
                <p:cNvSpPr>
                  <a:spLocks/>
                </p:cNvSpPr>
                <p:nvPr/>
              </p:nvSpPr>
              <p:spPr bwMode="ltGray">
                <a:xfrm>
                  <a:off x="4866" y="2146"/>
                  <a:ext cx="12" cy="12"/>
                </a:xfrm>
                <a:custGeom>
                  <a:avLst/>
                  <a:gdLst/>
                  <a:ahLst/>
                  <a:cxnLst>
                    <a:cxn ang="0">
                      <a:pos x="12" y="12"/>
                    </a:cxn>
                    <a:cxn ang="0">
                      <a:pos x="10" y="12"/>
                    </a:cxn>
                    <a:cxn ang="0">
                      <a:pos x="6" y="12"/>
                    </a:cxn>
                    <a:cxn ang="0">
                      <a:pos x="4" y="8"/>
                    </a:cxn>
                    <a:cxn ang="0">
                      <a:pos x="0" y="4"/>
                    </a:cxn>
                    <a:cxn ang="0">
                      <a:pos x="0" y="0"/>
                    </a:cxn>
                    <a:cxn ang="0">
                      <a:pos x="4" y="2"/>
                    </a:cxn>
                    <a:cxn ang="0">
                      <a:pos x="8" y="4"/>
                    </a:cxn>
                    <a:cxn ang="0">
                      <a:pos x="12" y="12"/>
                    </a:cxn>
                  </a:cxnLst>
                  <a:rect l="0" t="0" r="r" b="b"/>
                  <a:pathLst>
                    <a:path w="12" h="12">
                      <a:moveTo>
                        <a:pt x="12" y="12"/>
                      </a:moveTo>
                      <a:lnTo>
                        <a:pt x="10" y="12"/>
                      </a:lnTo>
                      <a:lnTo>
                        <a:pt x="6" y="12"/>
                      </a:lnTo>
                      <a:lnTo>
                        <a:pt x="4" y="8"/>
                      </a:lnTo>
                      <a:lnTo>
                        <a:pt x="0" y="4"/>
                      </a:lnTo>
                      <a:lnTo>
                        <a:pt x="0" y="0"/>
                      </a:lnTo>
                      <a:lnTo>
                        <a:pt x="4" y="2"/>
                      </a:lnTo>
                      <a:lnTo>
                        <a:pt x="8" y="4"/>
                      </a:lnTo>
                      <a:lnTo>
                        <a:pt x="12"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3" name="Freeform 312">
                  <a:extLst>
                    <a:ext uri="{FF2B5EF4-FFF2-40B4-BE49-F238E27FC236}">
                      <a16:creationId xmlns:a16="http://schemas.microsoft.com/office/drawing/2014/main" id="{64DE87C3-410F-450A-915A-5B53565F67BA}"/>
                    </a:ext>
                  </a:extLst>
                </p:cNvPr>
                <p:cNvSpPr>
                  <a:spLocks/>
                </p:cNvSpPr>
                <p:nvPr/>
              </p:nvSpPr>
              <p:spPr bwMode="ltGray">
                <a:xfrm>
                  <a:off x="4868" y="2168"/>
                  <a:ext cx="14" cy="4"/>
                </a:xfrm>
                <a:custGeom>
                  <a:avLst/>
                  <a:gdLst/>
                  <a:ahLst/>
                  <a:cxnLst>
                    <a:cxn ang="0">
                      <a:pos x="14" y="0"/>
                    </a:cxn>
                    <a:cxn ang="0">
                      <a:pos x="14" y="4"/>
                    </a:cxn>
                    <a:cxn ang="0">
                      <a:pos x="0" y="2"/>
                    </a:cxn>
                    <a:cxn ang="0">
                      <a:pos x="0" y="0"/>
                    </a:cxn>
                    <a:cxn ang="0">
                      <a:pos x="14" y="0"/>
                    </a:cxn>
                  </a:cxnLst>
                  <a:rect l="0" t="0" r="r" b="b"/>
                  <a:pathLst>
                    <a:path w="14" h="4">
                      <a:moveTo>
                        <a:pt x="14" y="0"/>
                      </a:moveTo>
                      <a:lnTo>
                        <a:pt x="14" y="4"/>
                      </a:lnTo>
                      <a:lnTo>
                        <a:pt x="0" y="2"/>
                      </a:lnTo>
                      <a:lnTo>
                        <a:pt x="0" y="0"/>
                      </a:lnTo>
                      <a:lnTo>
                        <a:pt x="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4" name="Freeform 313">
                  <a:extLst>
                    <a:ext uri="{FF2B5EF4-FFF2-40B4-BE49-F238E27FC236}">
                      <a16:creationId xmlns:a16="http://schemas.microsoft.com/office/drawing/2014/main" id="{B5BF7CBA-2FEF-4888-8178-655F9289690A}"/>
                    </a:ext>
                  </a:extLst>
                </p:cNvPr>
                <p:cNvSpPr>
                  <a:spLocks/>
                </p:cNvSpPr>
                <p:nvPr/>
              </p:nvSpPr>
              <p:spPr bwMode="ltGray">
                <a:xfrm>
                  <a:off x="4836" y="2252"/>
                  <a:ext cx="10" cy="12"/>
                </a:xfrm>
                <a:custGeom>
                  <a:avLst/>
                  <a:gdLst/>
                  <a:ahLst/>
                  <a:cxnLst>
                    <a:cxn ang="0">
                      <a:pos x="10" y="6"/>
                    </a:cxn>
                    <a:cxn ang="0">
                      <a:pos x="8" y="10"/>
                    </a:cxn>
                    <a:cxn ang="0">
                      <a:pos x="4" y="12"/>
                    </a:cxn>
                    <a:cxn ang="0">
                      <a:pos x="2" y="12"/>
                    </a:cxn>
                    <a:cxn ang="0">
                      <a:pos x="0" y="10"/>
                    </a:cxn>
                    <a:cxn ang="0">
                      <a:pos x="0" y="6"/>
                    </a:cxn>
                    <a:cxn ang="0">
                      <a:pos x="2" y="0"/>
                    </a:cxn>
                    <a:cxn ang="0">
                      <a:pos x="10" y="6"/>
                    </a:cxn>
                  </a:cxnLst>
                  <a:rect l="0" t="0" r="r" b="b"/>
                  <a:pathLst>
                    <a:path w="10" h="12">
                      <a:moveTo>
                        <a:pt x="10" y="6"/>
                      </a:moveTo>
                      <a:lnTo>
                        <a:pt x="8" y="10"/>
                      </a:lnTo>
                      <a:lnTo>
                        <a:pt x="4" y="12"/>
                      </a:lnTo>
                      <a:lnTo>
                        <a:pt x="2" y="12"/>
                      </a:lnTo>
                      <a:lnTo>
                        <a:pt x="0" y="10"/>
                      </a:lnTo>
                      <a:lnTo>
                        <a:pt x="0" y="6"/>
                      </a:lnTo>
                      <a:lnTo>
                        <a:pt x="2" y="0"/>
                      </a:lnTo>
                      <a:lnTo>
                        <a:pt x="10"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5" name="Freeform 314">
                  <a:extLst>
                    <a:ext uri="{FF2B5EF4-FFF2-40B4-BE49-F238E27FC236}">
                      <a16:creationId xmlns:a16="http://schemas.microsoft.com/office/drawing/2014/main" id="{A406BECC-1520-4A7C-A9C1-0BF9DB968A9E}"/>
                    </a:ext>
                  </a:extLst>
                </p:cNvPr>
                <p:cNvSpPr>
                  <a:spLocks/>
                </p:cNvSpPr>
                <p:nvPr/>
              </p:nvSpPr>
              <p:spPr bwMode="ltGray">
                <a:xfrm>
                  <a:off x="4782" y="2136"/>
                  <a:ext cx="16" cy="6"/>
                </a:xfrm>
                <a:custGeom>
                  <a:avLst/>
                  <a:gdLst/>
                  <a:ahLst/>
                  <a:cxnLst>
                    <a:cxn ang="0">
                      <a:pos x="16" y="6"/>
                    </a:cxn>
                    <a:cxn ang="0">
                      <a:pos x="8" y="6"/>
                    </a:cxn>
                    <a:cxn ang="0">
                      <a:pos x="4" y="6"/>
                    </a:cxn>
                    <a:cxn ang="0">
                      <a:pos x="0" y="6"/>
                    </a:cxn>
                    <a:cxn ang="0">
                      <a:pos x="4" y="2"/>
                    </a:cxn>
                    <a:cxn ang="0">
                      <a:pos x="8" y="0"/>
                    </a:cxn>
                    <a:cxn ang="0">
                      <a:pos x="12" y="0"/>
                    </a:cxn>
                    <a:cxn ang="0">
                      <a:pos x="14" y="2"/>
                    </a:cxn>
                    <a:cxn ang="0">
                      <a:pos x="16" y="6"/>
                    </a:cxn>
                  </a:cxnLst>
                  <a:rect l="0" t="0" r="r" b="b"/>
                  <a:pathLst>
                    <a:path w="16" h="6">
                      <a:moveTo>
                        <a:pt x="16" y="6"/>
                      </a:moveTo>
                      <a:lnTo>
                        <a:pt x="8" y="6"/>
                      </a:lnTo>
                      <a:lnTo>
                        <a:pt x="4" y="6"/>
                      </a:lnTo>
                      <a:lnTo>
                        <a:pt x="0" y="6"/>
                      </a:lnTo>
                      <a:lnTo>
                        <a:pt x="4" y="2"/>
                      </a:lnTo>
                      <a:lnTo>
                        <a:pt x="8" y="0"/>
                      </a:lnTo>
                      <a:lnTo>
                        <a:pt x="12" y="0"/>
                      </a:lnTo>
                      <a:lnTo>
                        <a:pt x="14" y="2"/>
                      </a:lnTo>
                      <a:lnTo>
                        <a:pt x="16"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6" name="Freeform 315">
                  <a:extLst>
                    <a:ext uri="{FF2B5EF4-FFF2-40B4-BE49-F238E27FC236}">
                      <a16:creationId xmlns:a16="http://schemas.microsoft.com/office/drawing/2014/main" id="{E444507E-2F11-407E-A0B0-F8E2245E7731}"/>
                    </a:ext>
                  </a:extLst>
                </p:cNvPr>
                <p:cNvSpPr>
                  <a:spLocks/>
                </p:cNvSpPr>
                <p:nvPr/>
              </p:nvSpPr>
              <p:spPr bwMode="ltGray">
                <a:xfrm>
                  <a:off x="4688" y="2170"/>
                  <a:ext cx="10" cy="4"/>
                </a:xfrm>
                <a:custGeom>
                  <a:avLst/>
                  <a:gdLst/>
                  <a:ahLst/>
                  <a:cxnLst>
                    <a:cxn ang="0">
                      <a:pos x="10" y="0"/>
                    </a:cxn>
                    <a:cxn ang="0">
                      <a:pos x="8" y="2"/>
                    </a:cxn>
                    <a:cxn ang="0">
                      <a:pos x="4" y="4"/>
                    </a:cxn>
                    <a:cxn ang="0">
                      <a:pos x="2" y="2"/>
                    </a:cxn>
                    <a:cxn ang="0">
                      <a:pos x="0" y="0"/>
                    </a:cxn>
                    <a:cxn ang="0">
                      <a:pos x="6" y="0"/>
                    </a:cxn>
                    <a:cxn ang="0">
                      <a:pos x="10" y="0"/>
                    </a:cxn>
                  </a:cxnLst>
                  <a:rect l="0" t="0" r="r" b="b"/>
                  <a:pathLst>
                    <a:path w="10" h="4">
                      <a:moveTo>
                        <a:pt x="10" y="0"/>
                      </a:moveTo>
                      <a:lnTo>
                        <a:pt x="8" y="2"/>
                      </a:lnTo>
                      <a:lnTo>
                        <a:pt x="4" y="4"/>
                      </a:lnTo>
                      <a:lnTo>
                        <a:pt x="2" y="2"/>
                      </a:lnTo>
                      <a:lnTo>
                        <a:pt x="0" y="0"/>
                      </a:lnTo>
                      <a:lnTo>
                        <a:pt x="6" y="0"/>
                      </a:lnTo>
                      <a:lnTo>
                        <a:pt x="10"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7" name="Freeform 316">
                  <a:extLst>
                    <a:ext uri="{FF2B5EF4-FFF2-40B4-BE49-F238E27FC236}">
                      <a16:creationId xmlns:a16="http://schemas.microsoft.com/office/drawing/2014/main" id="{161F02D6-169C-4E49-9407-F4F348681DC2}"/>
                    </a:ext>
                  </a:extLst>
                </p:cNvPr>
                <p:cNvSpPr>
                  <a:spLocks/>
                </p:cNvSpPr>
                <p:nvPr/>
              </p:nvSpPr>
              <p:spPr bwMode="ltGray">
                <a:xfrm>
                  <a:off x="4650" y="1938"/>
                  <a:ext cx="18" cy="34"/>
                </a:xfrm>
                <a:custGeom>
                  <a:avLst/>
                  <a:gdLst/>
                  <a:ahLst/>
                  <a:cxnLst>
                    <a:cxn ang="0">
                      <a:pos x="18" y="6"/>
                    </a:cxn>
                    <a:cxn ang="0">
                      <a:pos x="16" y="12"/>
                    </a:cxn>
                    <a:cxn ang="0">
                      <a:pos x="14" y="14"/>
                    </a:cxn>
                    <a:cxn ang="0">
                      <a:pos x="12" y="18"/>
                    </a:cxn>
                    <a:cxn ang="0">
                      <a:pos x="12" y="24"/>
                    </a:cxn>
                    <a:cxn ang="0">
                      <a:pos x="12" y="26"/>
                    </a:cxn>
                    <a:cxn ang="0">
                      <a:pos x="12" y="28"/>
                    </a:cxn>
                    <a:cxn ang="0">
                      <a:pos x="14" y="32"/>
                    </a:cxn>
                    <a:cxn ang="0">
                      <a:pos x="14" y="34"/>
                    </a:cxn>
                    <a:cxn ang="0">
                      <a:pos x="10" y="34"/>
                    </a:cxn>
                    <a:cxn ang="0">
                      <a:pos x="6" y="28"/>
                    </a:cxn>
                    <a:cxn ang="0">
                      <a:pos x="2" y="24"/>
                    </a:cxn>
                    <a:cxn ang="0">
                      <a:pos x="0" y="18"/>
                    </a:cxn>
                    <a:cxn ang="0">
                      <a:pos x="2" y="16"/>
                    </a:cxn>
                    <a:cxn ang="0">
                      <a:pos x="6" y="16"/>
                    </a:cxn>
                    <a:cxn ang="0">
                      <a:pos x="6" y="8"/>
                    </a:cxn>
                    <a:cxn ang="0">
                      <a:pos x="8" y="2"/>
                    </a:cxn>
                    <a:cxn ang="0">
                      <a:pos x="10" y="0"/>
                    </a:cxn>
                    <a:cxn ang="0">
                      <a:pos x="12" y="0"/>
                    </a:cxn>
                    <a:cxn ang="0">
                      <a:pos x="16" y="2"/>
                    </a:cxn>
                    <a:cxn ang="0">
                      <a:pos x="18" y="4"/>
                    </a:cxn>
                    <a:cxn ang="0">
                      <a:pos x="18" y="6"/>
                    </a:cxn>
                  </a:cxnLst>
                  <a:rect l="0" t="0" r="r" b="b"/>
                  <a:pathLst>
                    <a:path w="18" h="34">
                      <a:moveTo>
                        <a:pt x="18" y="6"/>
                      </a:moveTo>
                      <a:lnTo>
                        <a:pt x="16" y="12"/>
                      </a:lnTo>
                      <a:lnTo>
                        <a:pt x="14" y="14"/>
                      </a:lnTo>
                      <a:lnTo>
                        <a:pt x="12" y="18"/>
                      </a:lnTo>
                      <a:lnTo>
                        <a:pt x="12" y="24"/>
                      </a:lnTo>
                      <a:lnTo>
                        <a:pt x="12" y="26"/>
                      </a:lnTo>
                      <a:lnTo>
                        <a:pt x="12" y="28"/>
                      </a:lnTo>
                      <a:lnTo>
                        <a:pt x="14" y="32"/>
                      </a:lnTo>
                      <a:lnTo>
                        <a:pt x="14" y="34"/>
                      </a:lnTo>
                      <a:lnTo>
                        <a:pt x="10" y="34"/>
                      </a:lnTo>
                      <a:lnTo>
                        <a:pt x="6" y="28"/>
                      </a:lnTo>
                      <a:lnTo>
                        <a:pt x="2" y="24"/>
                      </a:lnTo>
                      <a:lnTo>
                        <a:pt x="0" y="18"/>
                      </a:lnTo>
                      <a:lnTo>
                        <a:pt x="2" y="16"/>
                      </a:lnTo>
                      <a:lnTo>
                        <a:pt x="6" y="16"/>
                      </a:lnTo>
                      <a:lnTo>
                        <a:pt x="6" y="8"/>
                      </a:lnTo>
                      <a:lnTo>
                        <a:pt x="8" y="2"/>
                      </a:lnTo>
                      <a:lnTo>
                        <a:pt x="10" y="0"/>
                      </a:lnTo>
                      <a:lnTo>
                        <a:pt x="12" y="0"/>
                      </a:lnTo>
                      <a:lnTo>
                        <a:pt x="16" y="2"/>
                      </a:lnTo>
                      <a:lnTo>
                        <a:pt x="18" y="4"/>
                      </a:lnTo>
                      <a:lnTo>
                        <a:pt x="18" y="6"/>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8" name="Freeform 317">
                  <a:extLst>
                    <a:ext uri="{FF2B5EF4-FFF2-40B4-BE49-F238E27FC236}">
                      <a16:creationId xmlns:a16="http://schemas.microsoft.com/office/drawing/2014/main" id="{8C327176-448D-48D7-B5C5-16C9C0A0DA0A}"/>
                    </a:ext>
                  </a:extLst>
                </p:cNvPr>
                <p:cNvSpPr>
                  <a:spLocks/>
                </p:cNvSpPr>
                <p:nvPr/>
              </p:nvSpPr>
              <p:spPr bwMode="ltGray">
                <a:xfrm>
                  <a:off x="4670" y="1952"/>
                  <a:ext cx="14" cy="12"/>
                </a:xfrm>
                <a:custGeom>
                  <a:avLst/>
                  <a:gdLst/>
                  <a:ahLst/>
                  <a:cxnLst>
                    <a:cxn ang="0">
                      <a:pos x="14" y="0"/>
                    </a:cxn>
                    <a:cxn ang="0">
                      <a:pos x="12" y="4"/>
                    </a:cxn>
                    <a:cxn ang="0">
                      <a:pos x="10" y="8"/>
                    </a:cxn>
                    <a:cxn ang="0">
                      <a:pos x="8" y="10"/>
                    </a:cxn>
                    <a:cxn ang="0">
                      <a:pos x="4" y="12"/>
                    </a:cxn>
                    <a:cxn ang="0">
                      <a:pos x="2" y="10"/>
                    </a:cxn>
                    <a:cxn ang="0">
                      <a:pos x="0" y="8"/>
                    </a:cxn>
                    <a:cxn ang="0">
                      <a:pos x="2" y="4"/>
                    </a:cxn>
                    <a:cxn ang="0">
                      <a:pos x="6" y="0"/>
                    </a:cxn>
                    <a:cxn ang="0">
                      <a:pos x="10" y="0"/>
                    </a:cxn>
                    <a:cxn ang="0">
                      <a:pos x="14" y="0"/>
                    </a:cxn>
                  </a:cxnLst>
                  <a:rect l="0" t="0" r="r" b="b"/>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89" name="Freeform 318">
                  <a:extLst>
                    <a:ext uri="{FF2B5EF4-FFF2-40B4-BE49-F238E27FC236}">
                      <a16:creationId xmlns:a16="http://schemas.microsoft.com/office/drawing/2014/main" id="{4E2E9D91-89CB-4579-9ADD-34595B0C07D3}"/>
                    </a:ext>
                  </a:extLst>
                </p:cNvPr>
                <p:cNvSpPr>
                  <a:spLocks/>
                </p:cNvSpPr>
                <p:nvPr/>
              </p:nvSpPr>
              <p:spPr bwMode="ltGray">
                <a:xfrm>
                  <a:off x="4658" y="1908"/>
                  <a:ext cx="12" cy="16"/>
                </a:xfrm>
                <a:custGeom>
                  <a:avLst/>
                  <a:gdLst/>
                  <a:ahLst/>
                  <a:cxnLst>
                    <a:cxn ang="0">
                      <a:pos x="0" y="8"/>
                    </a:cxn>
                    <a:cxn ang="0">
                      <a:pos x="0" y="0"/>
                    </a:cxn>
                    <a:cxn ang="0">
                      <a:pos x="2" y="0"/>
                    </a:cxn>
                    <a:cxn ang="0">
                      <a:pos x="6" y="4"/>
                    </a:cxn>
                    <a:cxn ang="0">
                      <a:pos x="8" y="6"/>
                    </a:cxn>
                    <a:cxn ang="0">
                      <a:pos x="12" y="10"/>
                    </a:cxn>
                    <a:cxn ang="0">
                      <a:pos x="12" y="14"/>
                    </a:cxn>
                    <a:cxn ang="0">
                      <a:pos x="12" y="16"/>
                    </a:cxn>
                    <a:cxn ang="0">
                      <a:pos x="10" y="14"/>
                    </a:cxn>
                    <a:cxn ang="0">
                      <a:pos x="6" y="8"/>
                    </a:cxn>
                    <a:cxn ang="0">
                      <a:pos x="0" y="8"/>
                    </a:cxn>
                  </a:cxnLst>
                  <a:rect l="0" t="0" r="r" b="b"/>
                  <a:pathLst>
                    <a:path w="12" h="16">
                      <a:moveTo>
                        <a:pt x="0" y="8"/>
                      </a:moveTo>
                      <a:lnTo>
                        <a:pt x="0" y="0"/>
                      </a:lnTo>
                      <a:lnTo>
                        <a:pt x="2" y="0"/>
                      </a:lnTo>
                      <a:lnTo>
                        <a:pt x="6" y="4"/>
                      </a:lnTo>
                      <a:lnTo>
                        <a:pt x="8" y="6"/>
                      </a:lnTo>
                      <a:lnTo>
                        <a:pt x="12" y="10"/>
                      </a:lnTo>
                      <a:lnTo>
                        <a:pt x="12" y="14"/>
                      </a:lnTo>
                      <a:lnTo>
                        <a:pt x="12" y="16"/>
                      </a:lnTo>
                      <a:lnTo>
                        <a:pt x="10" y="14"/>
                      </a:lnTo>
                      <a:lnTo>
                        <a:pt x="6" y="8"/>
                      </a:lnTo>
                      <a:lnTo>
                        <a:pt x="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0" name="Freeform 319">
                  <a:extLst>
                    <a:ext uri="{FF2B5EF4-FFF2-40B4-BE49-F238E27FC236}">
                      <a16:creationId xmlns:a16="http://schemas.microsoft.com/office/drawing/2014/main" id="{645E41B5-DEAA-4C97-BECB-B4B3997AFD46}"/>
                    </a:ext>
                  </a:extLst>
                </p:cNvPr>
                <p:cNvSpPr>
                  <a:spLocks/>
                </p:cNvSpPr>
                <p:nvPr/>
              </p:nvSpPr>
              <p:spPr bwMode="ltGray">
                <a:xfrm>
                  <a:off x="4610" y="1892"/>
                  <a:ext cx="20" cy="20"/>
                </a:xfrm>
                <a:custGeom>
                  <a:avLst/>
                  <a:gdLst/>
                  <a:ahLst/>
                  <a:cxnLst>
                    <a:cxn ang="0">
                      <a:pos x="16" y="20"/>
                    </a:cxn>
                    <a:cxn ang="0">
                      <a:pos x="12" y="16"/>
                    </a:cxn>
                    <a:cxn ang="0">
                      <a:pos x="6" y="10"/>
                    </a:cxn>
                    <a:cxn ang="0">
                      <a:pos x="0" y="0"/>
                    </a:cxn>
                    <a:cxn ang="0">
                      <a:pos x="6" y="0"/>
                    </a:cxn>
                    <a:cxn ang="0">
                      <a:pos x="14" y="4"/>
                    </a:cxn>
                    <a:cxn ang="0">
                      <a:pos x="18" y="4"/>
                    </a:cxn>
                    <a:cxn ang="0">
                      <a:pos x="20" y="8"/>
                    </a:cxn>
                    <a:cxn ang="0">
                      <a:pos x="20" y="12"/>
                    </a:cxn>
                    <a:cxn ang="0">
                      <a:pos x="20" y="16"/>
                    </a:cxn>
                    <a:cxn ang="0">
                      <a:pos x="18" y="20"/>
                    </a:cxn>
                    <a:cxn ang="0">
                      <a:pos x="16" y="20"/>
                    </a:cxn>
                  </a:cxnLst>
                  <a:rect l="0" t="0" r="r" b="b"/>
                  <a:pathLst>
                    <a:path w="20" h="20">
                      <a:moveTo>
                        <a:pt x="16" y="20"/>
                      </a:moveTo>
                      <a:lnTo>
                        <a:pt x="12" y="16"/>
                      </a:lnTo>
                      <a:lnTo>
                        <a:pt x="6" y="10"/>
                      </a:lnTo>
                      <a:lnTo>
                        <a:pt x="0" y="0"/>
                      </a:lnTo>
                      <a:lnTo>
                        <a:pt x="6" y="0"/>
                      </a:lnTo>
                      <a:lnTo>
                        <a:pt x="14" y="4"/>
                      </a:lnTo>
                      <a:lnTo>
                        <a:pt x="18" y="4"/>
                      </a:lnTo>
                      <a:lnTo>
                        <a:pt x="20" y="8"/>
                      </a:lnTo>
                      <a:lnTo>
                        <a:pt x="20" y="12"/>
                      </a:lnTo>
                      <a:lnTo>
                        <a:pt x="20" y="16"/>
                      </a:lnTo>
                      <a:lnTo>
                        <a:pt x="18" y="20"/>
                      </a:lnTo>
                      <a:lnTo>
                        <a:pt x="16" y="2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1" name="Freeform 320">
                  <a:extLst>
                    <a:ext uri="{FF2B5EF4-FFF2-40B4-BE49-F238E27FC236}">
                      <a16:creationId xmlns:a16="http://schemas.microsoft.com/office/drawing/2014/main" id="{53D982FE-F434-4794-B5D3-83DCA4B89D9B}"/>
                    </a:ext>
                  </a:extLst>
                </p:cNvPr>
                <p:cNvSpPr>
                  <a:spLocks/>
                </p:cNvSpPr>
                <p:nvPr/>
              </p:nvSpPr>
              <p:spPr bwMode="ltGray">
                <a:xfrm>
                  <a:off x="5198" y="2258"/>
                  <a:ext cx="14" cy="16"/>
                </a:xfrm>
                <a:custGeom>
                  <a:avLst/>
                  <a:gdLst/>
                  <a:ahLst/>
                  <a:cxnLst>
                    <a:cxn ang="0">
                      <a:pos x="14" y="12"/>
                    </a:cxn>
                    <a:cxn ang="0">
                      <a:pos x="12" y="14"/>
                    </a:cxn>
                    <a:cxn ang="0">
                      <a:pos x="10" y="16"/>
                    </a:cxn>
                    <a:cxn ang="0">
                      <a:pos x="8" y="14"/>
                    </a:cxn>
                    <a:cxn ang="0">
                      <a:pos x="4" y="12"/>
                    </a:cxn>
                    <a:cxn ang="0">
                      <a:pos x="0" y="4"/>
                    </a:cxn>
                    <a:cxn ang="0">
                      <a:pos x="0" y="0"/>
                    </a:cxn>
                    <a:cxn ang="0">
                      <a:pos x="8" y="4"/>
                    </a:cxn>
                    <a:cxn ang="0">
                      <a:pos x="12" y="8"/>
                    </a:cxn>
                    <a:cxn ang="0">
                      <a:pos x="14" y="12"/>
                    </a:cxn>
                  </a:cxnLst>
                  <a:rect l="0" t="0" r="r" b="b"/>
                  <a:pathLst>
                    <a:path w="14" h="16">
                      <a:moveTo>
                        <a:pt x="14" y="12"/>
                      </a:moveTo>
                      <a:lnTo>
                        <a:pt x="12" y="14"/>
                      </a:lnTo>
                      <a:lnTo>
                        <a:pt x="10" y="16"/>
                      </a:lnTo>
                      <a:lnTo>
                        <a:pt x="8" y="14"/>
                      </a:lnTo>
                      <a:lnTo>
                        <a:pt x="4" y="12"/>
                      </a:lnTo>
                      <a:lnTo>
                        <a:pt x="0" y="4"/>
                      </a:lnTo>
                      <a:lnTo>
                        <a:pt x="0" y="0"/>
                      </a:lnTo>
                      <a:lnTo>
                        <a:pt x="8" y="4"/>
                      </a:lnTo>
                      <a:lnTo>
                        <a:pt x="12" y="8"/>
                      </a:lnTo>
                      <a:lnTo>
                        <a:pt x="14" y="12"/>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2" name="Freeform 321">
                  <a:extLst>
                    <a:ext uri="{FF2B5EF4-FFF2-40B4-BE49-F238E27FC236}">
                      <a16:creationId xmlns:a16="http://schemas.microsoft.com/office/drawing/2014/main" id="{11C80396-82EB-4A6F-B0D3-55D570BFD169}"/>
                    </a:ext>
                  </a:extLst>
                </p:cNvPr>
                <p:cNvSpPr>
                  <a:spLocks/>
                </p:cNvSpPr>
                <p:nvPr/>
              </p:nvSpPr>
              <p:spPr bwMode="ltGray">
                <a:xfrm>
                  <a:off x="5242" y="2308"/>
                  <a:ext cx="20" cy="12"/>
                </a:xfrm>
                <a:custGeom>
                  <a:avLst/>
                  <a:gdLst/>
                  <a:ahLst/>
                  <a:cxnLst>
                    <a:cxn ang="0">
                      <a:pos x="20" y="8"/>
                    </a:cxn>
                    <a:cxn ang="0">
                      <a:pos x="20" y="12"/>
                    </a:cxn>
                    <a:cxn ang="0">
                      <a:pos x="16" y="12"/>
                    </a:cxn>
                    <a:cxn ang="0">
                      <a:pos x="6" y="10"/>
                    </a:cxn>
                    <a:cxn ang="0">
                      <a:pos x="2" y="6"/>
                    </a:cxn>
                    <a:cxn ang="0">
                      <a:pos x="0" y="2"/>
                    </a:cxn>
                    <a:cxn ang="0">
                      <a:pos x="0" y="0"/>
                    </a:cxn>
                    <a:cxn ang="0">
                      <a:pos x="2" y="0"/>
                    </a:cxn>
                    <a:cxn ang="0">
                      <a:pos x="10" y="2"/>
                    </a:cxn>
                    <a:cxn ang="0">
                      <a:pos x="18" y="4"/>
                    </a:cxn>
                    <a:cxn ang="0">
                      <a:pos x="20" y="6"/>
                    </a:cxn>
                    <a:cxn ang="0">
                      <a:pos x="20" y="8"/>
                    </a:cxn>
                  </a:cxnLst>
                  <a:rect l="0" t="0" r="r" b="b"/>
                  <a:pathLst>
                    <a:path w="20" h="12">
                      <a:moveTo>
                        <a:pt x="20" y="8"/>
                      </a:moveTo>
                      <a:lnTo>
                        <a:pt x="20" y="12"/>
                      </a:lnTo>
                      <a:lnTo>
                        <a:pt x="16" y="12"/>
                      </a:lnTo>
                      <a:lnTo>
                        <a:pt x="6" y="10"/>
                      </a:lnTo>
                      <a:lnTo>
                        <a:pt x="2" y="6"/>
                      </a:lnTo>
                      <a:lnTo>
                        <a:pt x="0" y="2"/>
                      </a:lnTo>
                      <a:lnTo>
                        <a:pt x="0" y="0"/>
                      </a:lnTo>
                      <a:lnTo>
                        <a:pt x="2" y="0"/>
                      </a:lnTo>
                      <a:lnTo>
                        <a:pt x="10" y="2"/>
                      </a:lnTo>
                      <a:lnTo>
                        <a:pt x="18" y="4"/>
                      </a:lnTo>
                      <a:lnTo>
                        <a:pt x="20" y="6"/>
                      </a:lnTo>
                      <a:lnTo>
                        <a:pt x="20" y="8"/>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sp>
              <p:nvSpPr>
                <p:cNvPr id="593" name="Freeform 322">
                  <a:extLst>
                    <a:ext uri="{FF2B5EF4-FFF2-40B4-BE49-F238E27FC236}">
                      <a16:creationId xmlns:a16="http://schemas.microsoft.com/office/drawing/2014/main" id="{BC9B741A-0B86-4607-8331-0712F82904D7}"/>
                    </a:ext>
                  </a:extLst>
                </p:cNvPr>
                <p:cNvSpPr>
                  <a:spLocks/>
                </p:cNvSpPr>
                <p:nvPr/>
              </p:nvSpPr>
              <p:spPr bwMode="ltGray">
                <a:xfrm>
                  <a:off x="5340" y="2408"/>
                  <a:ext cx="8" cy="14"/>
                </a:xfrm>
                <a:custGeom>
                  <a:avLst/>
                  <a:gdLst/>
                  <a:ahLst/>
                  <a:cxnLst>
                    <a:cxn ang="0">
                      <a:pos x="4" y="0"/>
                    </a:cxn>
                    <a:cxn ang="0">
                      <a:pos x="4" y="4"/>
                    </a:cxn>
                    <a:cxn ang="0">
                      <a:pos x="6" y="6"/>
                    </a:cxn>
                    <a:cxn ang="0">
                      <a:pos x="8" y="6"/>
                    </a:cxn>
                    <a:cxn ang="0">
                      <a:pos x="8" y="8"/>
                    </a:cxn>
                    <a:cxn ang="0">
                      <a:pos x="6" y="12"/>
                    </a:cxn>
                    <a:cxn ang="0">
                      <a:pos x="4" y="14"/>
                    </a:cxn>
                    <a:cxn ang="0">
                      <a:pos x="2" y="14"/>
                    </a:cxn>
                    <a:cxn ang="0">
                      <a:pos x="0" y="10"/>
                    </a:cxn>
                    <a:cxn ang="0">
                      <a:pos x="0" y="6"/>
                    </a:cxn>
                    <a:cxn ang="0">
                      <a:pos x="0" y="0"/>
                    </a:cxn>
                    <a:cxn ang="0">
                      <a:pos x="4" y="0"/>
                    </a:cxn>
                  </a:cxnLst>
                  <a:rect l="0" t="0" r="r" b="b"/>
                  <a:pathLst>
                    <a:path w="8" h="14">
                      <a:moveTo>
                        <a:pt x="4" y="0"/>
                      </a:moveTo>
                      <a:lnTo>
                        <a:pt x="4" y="4"/>
                      </a:lnTo>
                      <a:lnTo>
                        <a:pt x="6" y="6"/>
                      </a:lnTo>
                      <a:lnTo>
                        <a:pt x="8" y="6"/>
                      </a:lnTo>
                      <a:lnTo>
                        <a:pt x="8" y="8"/>
                      </a:lnTo>
                      <a:lnTo>
                        <a:pt x="6" y="12"/>
                      </a:lnTo>
                      <a:lnTo>
                        <a:pt x="4" y="14"/>
                      </a:lnTo>
                      <a:lnTo>
                        <a:pt x="2" y="14"/>
                      </a:lnTo>
                      <a:lnTo>
                        <a:pt x="0" y="10"/>
                      </a:lnTo>
                      <a:lnTo>
                        <a:pt x="0" y="6"/>
                      </a:lnTo>
                      <a:lnTo>
                        <a:pt x="0" y="0"/>
                      </a:lnTo>
                      <a:lnTo>
                        <a:pt x="4" y="0"/>
                      </a:lnTo>
                      <a:close/>
                    </a:path>
                  </a:pathLst>
                </a:custGeom>
                <a:grpFill/>
                <a:ln w="9525" cmpd="sng">
                  <a:noFill/>
                  <a:prstDash val="solid"/>
                  <a:round/>
                  <a:headEnd/>
                  <a:tailEnd/>
                </a:ln>
              </p:spPr>
              <p:txBody>
                <a:bodyPr/>
                <a:lstStyle/>
                <a:p>
                  <a:pPr defTabSz="1218560">
                    <a:defRPr/>
                  </a:pPr>
                  <a:endParaRPr lang="en-US" sz="1400" kern="0">
                    <a:solidFill>
                      <a:sysClr val="windowText" lastClr="000000"/>
                    </a:solidFill>
                    <a:latin typeface="+mj-lt"/>
                  </a:endParaRPr>
                </a:p>
              </p:txBody>
            </p:sp>
          </p:grpSp>
        </p:grpSp>
        <p:grpSp>
          <p:nvGrpSpPr>
            <p:cNvPr id="817" name="Group 816"/>
            <p:cNvGrpSpPr/>
            <p:nvPr/>
          </p:nvGrpSpPr>
          <p:grpSpPr>
            <a:xfrm>
              <a:off x="2241498" y="2511948"/>
              <a:ext cx="9124777" cy="3405677"/>
              <a:chOff x="2006601" y="2117050"/>
              <a:chExt cx="9124777" cy="3405677"/>
            </a:xfrm>
          </p:grpSpPr>
          <p:sp>
            <p:nvSpPr>
              <p:cNvPr id="491" name="Flowchart: Connector 490">
                <a:extLst>
                  <a:ext uri="{FF2B5EF4-FFF2-40B4-BE49-F238E27FC236}">
                    <a16:creationId xmlns:a16="http://schemas.microsoft.com/office/drawing/2014/main" id="{F74E285D-5F5C-4A10-B846-A5EC47A2A91B}"/>
                  </a:ext>
                </a:extLst>
              </p:cNvPr>
              <p:cNvSpPr>
                <a:spLocks/>
              </p:cNvSpPr>
              <p:nvPr/>
            </p:nvSpPr>
            <p:spPr bwMode="ltGray">
              <a:xfrm>
                <a:off x="2006601" y="268939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2" name="Flowchart: Connector 491">
                <a:extLst>
                  <a:ext uri="{FF2B5EF4-FFF2-40B4-BE49-F238E27FC236}">
                    <a16:creationId xmlns:a16="http://schemas.microsoft.com/office/drawing/2014/main" id="{FBC5110F-A834-4BDF-8CC2-DDFC77432DDC}"/>
                  </a:ext>
                </a:extLst>
              </p:cNvPr>
              <p:cNvSpPr>
                <a:spLocks/>
              </p:cNvSpPr>
              <p:nvPr/>
            </p:nvSpPr>
            <p:spPr bwMode="ltGray">
              <a:xfrm>
                <a:off x="3444622" y="2602169"/>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3" name="Flowchart: Connector 492">
                <a:extLst>
                  <a:ext uri="{FF2B5EF4-FFF2-40B4-BE49-F238E27FC236}">
                    <a16:creationId xmlns:a16="http://schemas.microsoft.com/office/drawing/2014/main" id="{3EB01A31-AFA6-4EFD-8136-A756A098E194}"/>
                  </a:ext>
                </a:extLst>
              </p:cNvPr>
              <p:cNvSpPr>
                <a:spLocks/>
              </p:cNvSpPr>
              <p:nvPr/>
            </p:nvSpPr>
            <p:spPr bwMode="ltGray">
              <a:xfrm>
                <a:off x="5923909" y="2332064"/>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4" name="Flowchart: Connector 493">
                <a:extLst>
                  <a:ext uri="{FF2B5EF4-FFF2-40B4-BE49-F238E27FC236}">
                    <a16:creationId xmlns:a16="http://schemas.microsoft.com/office/drawing/2014/main" id="{F5CF42AD-BEBF-4D2D-A524-0D424910561B}"/>
                  </a:ext>
                </a:extLst>
              </p:cNvPr>
              <p:cNvSpPr>
                <a:spLocks/>
              </p:cNvSpPr>
              <p:nvPr/>
            </p:nvSpPr>
            <p:spPr bwMode="ltGray">
              <a:xfrm>
                <a:off x="10363878" y="5234992"/>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5" name="Flowchart: Connector 494">
                <a:extLst>
                  <a:ext uri="{FF2B5EF4-FFF2-40B4-BE49-F238E27FC236}">
                    <a16:creationId xmlns:a16="http://schemas.microsoft.com/office/drawing/2014/main" id="{C3F6E7E5-0CC5-4C0D-BECA-4EDA87454B36}"/>
                  </a:ext>
                </a:extLst>
              </p:cNvPr>
              <p:cNvSpPr>
                <a:spLocks/>
              </p:cNvSpPr>
              <p:nvPr/>
            </p:nvSpPr>
            <p:spPr bwMode="ltGray">
              <a:xfrm>
                <a:off x="9902851" y="289021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6" name="Flowchart: Connector 495">
                <a:extLst>
                  <a:ext uri="{FF2B5EF4-FFF2-40B4-BE49-F238E27FC236}">
                    <a16:creationId xmlns:a16="http://schemas.microsoft.com/office/drawing/2014/main" id="{518A77E3-EBDD-4DEC-BB62-145BDF4B3F7F}"/>
                  </a:ext>
                </a:extLst>
              </p:cNvPr>
              <p:cNvSpPr>
                <a:spLocks/>
              </p:cNvSpPr>
              <p:nvPr/>
            </p:nvSpPr>
            <p:spPr bwMode="ltGray">
              <a:xfrm>
                <a:off x="9107874" y="423102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7" name="Flowchart: Connector 496">
                <a:extLst>
                  <a:ext uri="{FF2B5EF4-FFF2-40B4-BE49-F238E27FC236}">
                    <a16:creationId xmlns:a16="http://schemas.microsoft.com/office/drawing/2014/main" id="{A4A451FB-2B6E-43A6-95F0-1C6CE118E8EB}"/>
                  </a:ext>
                </a:extLst>
              </p:cNvPr>
              <p:cNvSpPr>
                <a:spLocks/>
              </p:cNvSpPr>
              <p:nvPr/>
            </p:nvSpPr>
            <p:spPr bwMode="ltGray">
              <a:xfrm>
                <a:off x="3263950" y="239997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8" name="Flowchart: Connector 497">
                <a:extLst>
                  <a:ext uri="{FF2B5EF4-FFF2-40B4-BE49-F238E27FC236}">
                    <a16:creationId xmlns:a16="http://schemas.microsoft.com/office/drawing/2014/main" id="{422F6D39-62C6-460E-B0E8-B99D3D07DB40}"/>
                  </a:ext>
                </a:extLst>
              </p:cNvPr>
              <p:cNvSpPr>
                <a:spLocks/>
              </p:cNvSpPr>
              <p:nvPr/>
            </p:nvSpPr>
            <p:spPr bwMode="ltGray">
              <a:xfrm>
                <a:off x="3327916" y="248689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499" name="Flowchart: Connector 498">
                <a:extLst>
                  <a:ext uri="{FF2B5EF4-FFF2-40B4-BE49-F238E27FC236}">
                    <a16:creationId xmlns:a16="http://schemas.microsoft.com/office/drawing/2014/main" id="{94427986-0110-4158-B871-B0F5CC2788FE}"/>
                  </a:ext>
                </a:extLst>
              </p:cNvPr>
              <p:cNvSpPr>
                <a:spLocks/>
              </p:cNvSpPr>
              <p:nvPr/>
            </p:nvSpPr>
            <p:spPr bwMode="ltGray">
              <a:xfrm>
                <a:off x="3219573" y="276625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0" name="Flowchart: Connector 499">
                <a:extLst>
                  <a:ext uri="{FF2B5EF4-FFF2-40B4-BE49-F238E27FC236}">
                    <a16:creationId xmlns:a16="http://schemas.microsoft.com/office/drawing/2014/main" id="{CB3090E0-BE3D-43EF-A810-82B5A6214D6A}"/>
                  </a:ext>
                </a:extLst>
              </p:cNvPr>
              <p:cNvSpPr>
                <a:spLocks/>
              </p:cNvSpPr>
              <p:nvPr/>
            </p:nvSpPr>
            <p:spPr bwMode="ltGray">
              <a:xfrm>
                <a:off x="6706021" y="2117050"/>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1" name="Flowchart: Connector 500">
                <a:extLst>
                  <a:ext uri="{FF2B5EF4-FFF2-40B4-BE49-F238E27FC236}">
                    <a16:creationId xmlns:a16="http://schemas.microsoft.com/office/drawing/2014/main" id="{CD7E7569-1D3E-41FA-8B13-014ABC0AA32B}"/>
                  </a:ext>
                </a:extLst>
              </p:cNvPr>
              <p:cNvSpPr>
                <a:spLocks/>
              </p:cNvSpPr>
              <p:nvPr/>
            </p:nvSpPr>
            <p:spPr bwMode="ltGray">
              <a:xfrm>
                <a:off x="4155919" y="4851061"/>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2" name="Flowchart: Connector 501">
                <a:extLst>
                  <a:ext uri="{FF2B5EF4-FFF2-40B4-BE49-F238E27FC236}">
                    <a16:creationId xmlns:a16="http://schemas.microsoft.com/office/drawing/2014/main" id="{4B84E504-ECC6-406D-A8A6-3036CFDED6CD}"/>
                  </a:ext>
                </a:extLst>
              </p:cNvPr>
              <p:cNvSpPr>
                <a:spLocks/>
              </p:cNvSpPr>
              <p:nvPr/>
            </p:nvSpPr>
            <p:spPr bwMode="ltGray">
              <a:xfrm>
                <a:off x="6497037" y="266569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3" name="Flowchart: Connector 502">
                <a:extLst>
                  <a:ext uri="{FF2B5EF4-FFF2-40B4-BE49-F238E27FC236}">
                    <a16:creationId xmlns:a16="http://schemas.microsoft.com/office/drawing/2014/main" id="{35982AFD-0ADC-4FA0-9C8A-1B8A1AF5828D}"/>
                  </a:ext>
                </a:extLst>
              </p:cNvPr>
              <p:cNvSpPr>
                <a:spLocks/>
              </p:cNvSpPr>
              <p:nvPr/>
            </p:nvSpPr>
            <p:spPr bwMode="ltGray">
              <a:xfrm>
                <a:off x="6099526" y="242451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4" name="Flowchart: Connector 503">
                <a:extLst>
                  <a:ext uri="{FF2B5EF4-FFF2-40B4-BE49-F238E27FC236}">
                    <a16:creationId xmlns:a16="http://schemas.microsoft.com/office/drawing/2014/main" id="{08EAFCCF-CC72-4BA9-BBD3-284B92283B3D}"/>
                  </a:ext>
                </a:extLst>
              </p:cNvPr>
              <p:cNvSpPr>
                <a:spLocks/>
              </p:cNvSpPr>
              <p:nvPr/>
            </p:nvSpPr>
            <p:spPr bwMode="ltGray">
              <a:xfrm>
                <a:off x="7382794" y="3215211"/>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5" name="Flowchart: Connector 504">
                <a:extLst>
                  <a:ext uri="{FF2B5EF4-FFF2-40B4-BE49-F238E27FC236}">
                    <a16:creationId xmlns:a16="http://schemas.microsoft.com/office/drawing/2014/main" id="{3BD080AB-6C51-47B3-BFDC-E3BC18D5F5C8}"/>
                  </a:ext>
                </a:extLst>
              </p:cNvPr>
              <p:cNvSpPr>
                <a:spLocks/>
              </p:cNvSpPr>
              <p:nvPr/>
            </p:nvSpPr>
            <p:spPr bwMode="ltGray">
              <a:xfrm>
                <a:off x="9622786" y="2813034"/>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6" name="Flowchart: Connector 505">
                <a:extLst>
                  <a:ext uri="{FF2B5EF4-FFF2-40B4-BE49-F238E27FC236}">
                    <a16:creationId xmlns:a16="http://schemas.microsoft.com/office/drawing/2014/main" id="{0E841F50-22F0-4369-812F-45035F8C0CC6}"/>
                  </a:ext>
                </a:extLst>
              </p:cNvPr>
              <p:cNvSpPr>
                <a:spLocks/>
              </p:cNvSpPr>
              <p:nvPr/>
            </p:nvSpPr>
            <p:spPr bwMode="ltGray">
              <a:xfrm>
                <a:off x="9424029" y="3034926"/>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7" name="Flowchart: Connector 506">
                <a:extLst>
                  <a:ext uri="{FF2B5EF4-FFF2-40B4-BE49-F238E27FC236}">
                    <a16:creationId xmlns:a16="http://schemas.microsoft.com/office/drawing/2014/main" id="{C0B1DCC7-27EB-4FA3-BD7E-9DDCEC8448DE}"/>
                  </a:ext>
                </a:extLst>
              </p:cNvPr>
              <p:cNvSpPr>
                <a:spLocks/>
              </p:cNvSpPr>
              <p:nvPr/>
            </p:nvSpPr>
            <p:spPr bwMode="ltGray">
              <a:xfrm>
                <a:off x="9297548" y="324716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8" name="Flowchart: Connector 507">
                <a:extLst>
                  <a:ext uri="{FF2B5EF4-FFF2-40B4-BE49-F238E27FC236}">
                    <a16:creationId xmlns:a16="http://schemas.microsoft.com/office/drawing/2014/main" id="{823E0A85-4C74-4FF6-875D-27C65EB8875E}"/>
                  </a:ext>
                </a:extLst>
              </p:cNvPr>
              <p:cNvSpPr>
                <a:spLocks/>
              </p:cNvSpPr>
              <p:nvPr/>
            </p:nvSpPr>
            <p:spPr bwMode="ltGray">
              <a:xfrm>
                <a:off x="8909068" y="3517297"/>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09" name="Flowchart: Connector 508">
                <a:extLst>
                  <a:ext uri="{FF2B5EF4-FFF2-40B4-BE49-F238E27FC236}">
                    <a16:creationId xmlns:a16="http://schemas.microsoft.com/office/drawing/2014/main" id="{F3BF7848-A79B-4880-9B9D-64E4A255906C}"/>
                  </a:ext>
                </a:extLst>
              </p:cNvPr>
              <p:cNvSpPr>
                <a:spLocks/>
              </p:cNvSpPr>
              <p:nvPr/>
            </p:nvSpPr>
            <p:spPr bwMode="ltGray">
              <a:xfrm>
                <a:off x="9026515" y="395142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0" name="Flowchart: Connector 509">
                <a:extLst>
                  <a:ext uri="{FF2B5EF4-FFF2-40B4-BE49-F238E27FC236}">
                    <a16:creationId xmlns:a16="http://schemas.microsoft.com/office/drawing/2014/main" id="{E95C48E3-D3C4-40F5-8F78-5A4614B8613C}"/>
                  </a:ext>
                </a:extLst>
              </p:cNvPr>
              <p:cNvSpPr>
                <a:spLocks/>
              </p:cNvSpPr>
              <p:nvPr/>
            </p:nvSpPr>
            <p:spPr bwMode="ltGray">
              <a:xfrm>
                <a:off x="9352027" y="515778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1" name="Flowchart: Connector 510">
                <a:extLst>
                  <a:ext uri="{FF2B5EF4-FFF2-40B4-BE49-F238E27FC236}">
                    <a16:creationId xmlns:a16="http://schemas.microsoft.com/office/drawing/2014/main" id="{6FA9F2E7-358A-4590-8D29-0D82887B7EBC}"/>
                  </a:ext>
                </a:extLst>
              </p:cNvPr>
              <p:cNvSpPr>
                <a:spLocks/>
              </p:cNvSpPr>
              <p:nvPr/>
            </p:nvSpPr>
            <p:spPr bwMode="ltGray">
              <a:xfrm>
                <a:off x="8954237" y="384530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2" name="Flowchart: Connector 511">
                <a:extLst>
                  <a:ext uri="{FF2B5EF4-FFF2-40B4-BE49-F238E27FC236}">
                    <a16:creationId xmlns:a16="http://schemas.microsoft.com/office/drawing/2014/main" id="{0E053F9B-6AF3-4A57-A529-29F5205691CA}"/>
                  </a:ext>
                </a:extLst>
              </p:cNvPr>
              <p:cNvSpPr>
                <a:spLocks/>
              </p:cNvSpPr>
              <p:nvPr/>
            </p:nvSpPr>
            <p:spPr bwMode="ltGray">
              <a:xfrm>
                <a:off x="11023612" y="541710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13" name="Flowchart: Connector 338">
                <a:extLst>
                  <a:ext uri="{FF2B5EF4-FFF2-40B4-BE49-F238E27FC236}">
                    <a16:creationId xmlns:a16="http://schemas.microsoft.com/office/drawing/2014/main" id="{AA0D71AB-4909-4AD4-B592-4FE72DFE3C9E}"/>
                  </a:ext>
                </a:extLst>
              </p:cNvPr>
              <p:cNvSpPr>
                <a:spLocks/>
              </p:cNvSpPr>
              <p:nvPr/>
            </p:nvSpPr>
            <p:spPr bwMode="black">
              <a:xfrm>
                <a:off x="3122408" y="2630619"/>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4" name="Flowchart: Connector 338">
                <a:extLst>
                  <a:ext uri="{FF2B5EF4-FFF2-40B4-BE49-F238E27FC236}">
                    <a16:creationId xmlns:a16="http://schemas.microsoft.com/office/drawing/2014/main" id="{1AB69BEF-FA2E-4E09-A34C-713ADE440FB8}"/>
                  </a:ext>
                </a:extLst>
              </p:cNvPr>
              <p:cNvSpPr>
                <a:spLocks/>
              </p:cNvSpPr>
              <p:nvPr/>
            </p:nvSpPr>
            <p:spPr bwMode="black">
              <a:xfrm>
                <a:off x="2344621" y="3215591"/>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5" name="Flowchart: Connector 340">
                <a:extLst>
                  <a:ext uri="{FF2B5EF4-FFF2-40B4-BE49-F238E27FC236}">
                    <a16:creationId xmlns:a16="http://schemas.microsoft.com/office/drawing/2014/main" id="{9EE9FAFC-D050-4ADD-9F51-02963AC8C839}"/>
                  </a:ext>
                </a:extLst>
              </p:cNvPr>
              <p:cNvSpPr>
                <a:spLocks/>
              </p:cNvSpPr>
              <p:nvPr/>
            </p:nvSpPr>
            <p:spPr bwMode="black">
              <a:xfrm>
                <a:off x="8283512" y="3474537"/>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6" name="Flowchart: Connector 372">
                <a:extLst>
                  <a:ext uri="{FF2B5EF4-FFF2-40B4-BE49-F238E27FC236}">
                    <a16:creationId xmlns:a16="http://schemas.microsoft.com/office/drawing/2014/main" id="{1BD39229-8AC2-4D62-B577-D78123D3B20D}"/>
                  </a:ext>
                </a:extLst>
              </p:cNvPr>
              <p:cNvSpPr>
                <a:spLocks/>
              </p:cNvSpPr>
              <p:nvPr/>
            </p:nvSpPr>
            <p:spPr bwMode="black">
              <a:xfrm>
                <a:off x="10230232" y="5250090"/>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7" name="Flowchart: Connector 372">
                <a:extLst>
                  <a:ext uri="{FF2B5EF4-FFF2-40B4-BE49-F238E27FC236}">
                    <a16:creationId xmlns:a16="http://schemas.microsoft.com/office/drawing/2014/main" id="{87F9730B-33C1-4028-B034-9FD91925A07A}"/>
                  </a:ext>
                </a:extLst>
              </p:cNvPr>
              <p:cNvSpPr>
                <a:spLocks/>
              </p:cNvSpPr>
              <p:nvPr/>
            </p:nvSpPr>
            <p:spPr bwMode="black">
              <a:xfrm>
                <a:off x="10094852" y="527293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8" name="Flowchart: Connector 372">
                <a:extLst>
                  <a:ext uri="{FF2B5EF4-FFF2-40B4-BE49-F238E27FC236}">
                    <a16:creationId xmlns:a16="http://schemas.microsoft.com/office/drawing/2014/main" id="{0EAB1DFF-5D9F-490B-BDC7-61AEBA0EE863}"/>
                  </a:ext>
                </a:extLst>
              </p:cNvPr>
              <p:cNvSpPr>
                <a:spLocks/>
              </p:cNvSpPr>
              <p:nvPr/>
            </p:nvSpPr>
            <p:spPr bwMode="black">
              <a:xfrm>
                <a:off x="9757495" y="2804258"/>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19" name="Flowchart: Connector 372">
                <a:extLst>
                  <a:ext uri="{FF2B5EF4-FFF2-40B4-BE49-F238E27FC236}">
                    <a16:creationId xmlns:a16="http://schemas.microsoft.com/office/drawing/2014/main" id="{B73DAD11-8A54-42FB-97C0-633C0FA44BD6}"/>
                  </a:ext>
                </a:extLst>
              </p:cNvPr>
              <p:cNvSpPr>
                <a:spLocks/>
              </p:cNvSpPr>
              <p:nvPr/>
            </p:nvSpPr>
            <p:spPr bwMode="black">
              <a:xfrm>
                <a:off x="9435550" y="3169483"/>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0" name="Flowchart: Connector 372">
                <a:extLst>
                  <a:ext uri="{FF2B5EF4-FFF2-40B4-BE49-F238E27FC236}">
                    <a16:creationId xmlns:a16="http://schemas.microsoft.com/office/drawing/2014/main" id="{D0342A16-4181-45CF-A44D-319C52120427}"/>
                  </a:ext>
                </a:extLst>
              </p:cNvPr>
              <p:cNvSpPr>
                <a:spLocks/>
              </p:cNvSpPr>
              <p:nvPr/>
            </p:nvSpPr>
            <p:spPr bwMode="black">
              <a:xfrm>
                <a:off x="2097558" y="2893425"/>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1" name="Flowchart: Connector 372">
                <a:extLst>
                  <a:ext uri="{FF2B5EF4-FFF2-40B4-BE49-F238E27FC236}">
                    <a16:creationId xmlns:a16="http://schemas.microsoft.com/office/drawing/2014/main" id="{6776AD73-0676-4A36-99BD-1E68F596FE68}"/>
                  </a:ext>
                </a:extLst>
              </p:cNvPr>
              <p:cNvSpPr>
                <a:spLocks/>
              </p:cNvSpPr>
              <p:nvPr/>
            </p:nvSpPr>
            <p:spPr bwMode="black">
              <a:xfrm>
                <a:off x="3188598" y="2475486"/>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2" name="Flowchart: Connector 349">
                <a:extLst>
                  <a:ext uri="{FF2B5EF4-FFF2-40B4-BE49-F238E27FC236}">
                    <a16:creationId xmlns:a16="http://schemas.microsoft.com/office/drawing/2014/main" id="{1A1D5DDF-9A1E-4665-9B52-FF279AAA79AF}"/>
                  </a:ext>
                </a:extLst>
              </p:cNvPr>
              <p:cNvSpPr>
                <a:spLocks/>
              </p:cNvSpPr>
              <p:nvPr/>
            </p:nvSpPr>
            <p:spPr bwMode="ltGray">
              <a:xfrm>
                <a:off x="9169108" y="2817966"/>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endParaRPr>
              </a:p>
            </p:txBody>
          </p:sp>
          <p:sp>
            <p:nvSpPr>
              <p:cNvPr id="523" name="Flowchart: Connector 372">
                <a:extLst>
                  <a:ext uri="{FF2B5EF4-FFF2-40B4-BE49-F238E27FC236}">
                    <a16:creationId xmlns:a16="http://schemas.microsoft.com/office/drawing/2014/main" id="{68737C92-84F1-4107-9D7A-1BACD56BA649}"/>
                  </a:ext>
                </a:extLst>
              </p:cNvPr>
              <p:cNvSpPr>
                <a:spLocks/>
              </p:cNvSpPr>
              <p:nvPr/>
            </p:nvSpPr>
            <p:spPr bwMode="black">
              <a:xfrm>
                <a:off x="9023752" y="2732010"/>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sp>
            <p:nvSpPr>
              <p:cNvPr id="524" name="Flowchart: Connector 372">
                <a:extLst>
                  <a:ext uri="{FF2B5EF4-FFF2-40B4-BE49-F238E27FC236}">
                    <a16:creationId xmlns:a16="http://schemas.microsoft.com/office/drawing/2014/main" id="{ACAFB841-C458-4C1C-8B16-DDC5C87F6A65}"/>
                  </a:ext>
                </a:extLst>
              </p:cNvPr>
              <p:cNvSpPr>
                <a:spLocks/>
              </p:cNvSpPr>
              <p:nvPr/>
            </p:nvSpPr>
            <p:spPr bwMode="black">
              <a:xfrm>
                <a:off x="2506270" y="2241349"/>
                <a:ext cx="107766" cy="105622"/>
              </a:xfrm>
              <a:prstGeom prst="flowChartConnector">
                <a:avLst/>
              </a:prstGeom>
              <a:solidFill>
                <a:schemeClr val="accent2"/>
              </a:solidFill>
              <a:ln w="25400" cap="flat" cmpd="sng" algn="ctr">
                <a:noFill/>
                <a:prstDash val="solid"/>
              </a:ln>
              <a:effectLst/>
            </p:spPr>
            <p:txBody>
              <a:bodyPr rtlCol="0" anchor="ctr"/>
              <a:lstStyle/>
              <a:p>
                <a:pPr algn="ctr" defTabSz="1218560">
                  <a:defRPr/>
                </a:pPr>
                <a:endParaRPr lang="en-US" sz="1400" kern="0">
                  <a:solidFill>
                    <a:srgbClr val="444444"/>
                  </a:solidFill>
                  <a:latin typeface="+mj-lt"/>
                  <a:cs typeface="Gotham Rounded Book"/>
                </a:endParaRPr>
              </a:p>
            </p:txBody>
          </p:sp>
        </p:grpSp>
        <p:grpSp>
          <p:nvGrpSpPr>
            <p:cNvPr id="818" name="Group 817">
              <a:extLst>
                <a:ext uri="{FF2B5EF4-FFF2-40B4-BE49-F238E27FC236}">
                  <a16:creationId xmlns:a16="http://schemas.microsoft.com/office/drawing/2014/main" id="{A17FAB0B-3F04-41FE-AD7A-3AC595B84A8D}"/>
                </a:ext>
              </a:extLst>
            </p:cNvPr>
            <p:cNvGrpSpPr/>
            <p:nvPr/>
          </p:nvGrpSpPr>
          <p:grpSpPr>
            <a:xfrm>
              <a:off x="1758531" y="2650545"/>
              <a:ext cx="9877090" cy="3081612"/>
              <a:chOff x="689870" y="2526137"/>
              <a:chExt cx="11191161" cy="2851067"/>
            </a:xfrm>
          </p:grpSpPr>
          <p:sp>
            <p:nvSpPr>
              <p:cNvPr id="819" name="TextBox 818">
                <a:extLst>
                  <a:ext uri="{FF2B5EF4-FFF2-40B4-BE49-F238E27FC236}">
                    <a16:creationId xmlns:a16="http://schemas.microsoft.com/office/drawing/2014/main" id="{D8C8F93E-EED7-48E3-927F-38EB6EE6B3B8}"/>
                  </a:ext>
                </a:extLst>
              </p:cNvPr>
              <p:cNvSpPr txBox="1"/>
              <p:nvPr/>
            </p:nvSpPr>
            <p:spPr>
              <a:xfrm>
                <a:off x="2672658" y="3048615"/>
                <a:ext cx="1146235"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pPr algn="l"/>
                <a:r>
                  <a:rPr lang="en-US" sz="1000">
                    <a:solidFill>
                      <a:schemeClr val="tx2"/>
                    </a:solidFill>
                  </a:rPr>
                  <a:t>Durham</a:t>
                </a:r>
              </a:p>
            </p:txBody>
          </p:sp>
          <p:sp>
            <p:nvSpPr>
              <p:cNvPr id="820" name="TextBox 819">
                <a:extLst>
                  <a:ext uri="{FF2B5EF4-FFF2-40B4-BE49-F238E27FC236}">
                    <a16:creationId xmlns:a16="http://schemas.microsoft.com/office/drawing/2014/main" id="{29EEB35B-0AC1-40A9-A31B-8D56C689404B}"/>
                  </a:ext>
                </a:extLst>
              </p:cNvPr>
              <p:cNvSpPr txBox="1"/>
              <p:nvPr/>
            </p:nvSpPr>
            <p:spPr>
              <a:xfrm>
                <a:off x="3934770" y="2545552"/>
                <a:ext cx="1569568"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r>
                  <a:rPr lang="en-US" sz="1000">
                    <a:solidFill>
                      <a:schemeClr val="tx2"/>
                    </a:solidFill>
                  </a:rPr>
                  <a:t>Amsterdam</a:t>
                </a:r>
              </a:p>
            </p:txBody>
          </p:sp>
          <p:sp>
            <p:nvSpPr>
              <p:cNvPr id="821" name="5-Point Star 386">
                <a:extLst>
                  <a:ext uri="{FF2B5EF4-FFF2-40B4-BE49-F238E27FC236}">
                    <a16:creationId xmlns:a16="http://schemas.microsoft.com/office/drawing/2014/main" id="{6F534F42-2A06-4613-8DA6-8DB28DA3EA0B}"/>
                  </a:ext>
                </a:extLst>
              </p:cNvPr>
              <p:cNvSpPr/>
              <p:nvPr/>
            </p:nvSpPr>
            <p:spPr bwMode="ltGray">
              <a:xfrm>
                <a:off x="5444560" y="2526137"/>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2" name="5-Point Star 387">
                <a:extLst>
                  <a:ext uri="{FF2B5EF4-FFF2-40B4-BE49-F238E27FC236}">
                    <a16:creationId xmlns:a16="http://schemas.microsoft.com/office/drawing/2014/main" id="{6A0575CC-0C9A-4E38-BE21-2EA06DDB7980}"/>
                  </a:ext>
                </a:extLst>
              </p:cNvPr>
              <p:cNvSpPr/>
              <p:nvPr/>
            </p:nvSpPr>
            <p:spPr bwMode="ltGray">
              <a:xfrm>
                <a:off x="2444922" y="3030512"/>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3" name="5-Point Star 389">
                <a:extLst>
                  <a:ext uri="{FF2B5EF4-FFF2-40B4-BE49-F238E27FC236}">
                    <a16:creationId xmlns:a16="http://schemas.microsoft.com/office/drawing/2014/main" id="{4E648C30-9069-49D7-AE75-B072923B38C8}"/>
                  </a:ext>
                </a:extLst>
              </p:cNvPr>
              <p:cNvSpPr/>
              <p:nvPr/>
            </p:nvSpPr>
            <p:spPr bwMode="ltGray">
              <a:xfrm>
                <a:off x="1145943" y="2998522"/>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4" name="TextBox 823">
                <a:extLst>
                  <a:ext uri="{FF2B5EF4-FFF2-40B4-BE49-F238E27FC236}">
                    <a16:creationId xmlns:a16="http://schemas.microsoft.com/office/drawing/2014/main" id="{486A4DFD-3372-4B78-8CD3-BE2C75150496}"/>
                  </a:ext>
                </a:extLst>
              </p:cNvPr>
              <p:cNvSpPr txBox="1"/>
              <p:nvPr/>
            </p:nvSpPr>
            <p:spPr>
              <a:xfrm>
                <a:off x="689870" y="3251351"/>
                <a:ext cx="828658" cy="407101"/>
              </a:xfrm>
              <a:prstGeom prst="rect">
                <a:avLst/>
              </a:prstGeom>
              <a:noFill/>
            </p:spPr>
            <p:txBody>
              <a:bodyPr wrap="square" rtlCol="0" anchor="ctr">
                <a:spAutoFit/>
              </a:bodyPr>
              <a:lstStyle/>
              <a:p>
                <a:pPr algn="r"/>
                <a:r>
                  <a:rPr lang="en-US" sz="1000">
                    <a:solidFill>
                      <a:schemeClr val="tx2"/>
                    </a:solidFill>
                    <a:latin typeface="Gotham Medium" panose="02000604030000020004" pitchFamily="50" charset="0"/>
                    <a:cs typeface="Gotham Rounded Book"/>
                  </a:rPr>
                  <a:t>San Jose</a:t>
                </a:r>
              </a:p>
            </p:txBody>
          </p:sp>
          <p:sp>
            <p:nvSpPr>
              <p:cNvPr id="825" name="5-Point Star 391">
                <a:extLst>
                  <a:ext uri="{FF2B5EF4-FFF2-40B4-BE49-F238E27FC236}">
                    <a16:creationId xmlns:a16="http://schemas.microsoft.com/office/drawing/2014/main" id="{7D69DDFB-4E4E-4EFD-9952-8957CABD2B4E}"/>
                  </a:ext>
                </a:extLst>
              </p:cNvPr>
              <p:cNvSpPr/>
              <p:nvPr/>
            </p:nvSpPr>
            <p:spPr bwMode="ltGray">
              <a:xfrm>
                <a:off x="10527141" y="5121501"/>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6" name="TextBox 825">
                <a:extLst>
                  <a:ext uri="{FF2B5EF4-FFF2-40B4-BE49-F238E27FC236}">
                    <a16:creationId xmlns:a16="http://schemas.microsoft.com/office/drawing/2014/main" id="{6348351D-F0BE-4D65-856B-393E74506D96}"/>
                  </a:ext>
                </a:extLst>
              </p:cNvPr>
              <p:cNvSpPr txBox="1"/>
              <p:nvPr/>
            </p:nvSpPr>
            <p:spPr>
              <a:xfrm>
                <a:off x="10763107" y="5076024"/>
                <a:ext cx="1117924"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pPr algn="l"/>
                <a:r>
                  <a:rPr lang="en-US" sz="1000">
                    <a:solidFill>
                      <a:schemeClr val="tx2"/>
                    </a:solidFill>
                  </a:rPr>
                  <a:t>Sydney</a:t>
                </a:r>
              </a:p>
            </p:txBody>
          </p:sp>
          <p:sp>
            <p:nvSpPr>
              <p:cNvPr id="827" name="5-Point Star 704">
                <a:extLst>
                  <a:ext uri="{FF2B5EF4-FFF2-40B4-BE49-F238E27FC236}">
                    <a16:creationId xmlns:a16="http://schemas.microsoft.com/office/drawing/2014/main" id="{D610248E-1867-4860-A049-A7864EA289B2}"/>
                  </a:ext>
                </a:extLst>
              </p:cNvPr>
              <p:cNvSpPr/>
              <p:nvPr/>
            </p:nvSpPr>
            <p:spPr bwMode="ltGray">
              <a:xfrm>
                <a:off x="10211768" y="2984866"/>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28" name="5-Point Star 705">
                <a:extLst>
                  <a:ext uri="{FF2B5EF4-FFF2-40B4-BE49-F238E27FC236}">
                    <a16:creationId xmlns:a16="http://schemas.microsoft.com/office/drawing/2014/main" id="{5590F7F5-3963-451B-A37D-3C9EC835F753}"/>
                  </a:ext>
                </a:extLst>
              </p:cNvPr>
              <p:cNvSpPr/>
              <p:nvPr/>
            </p:nvSpPr>
            <p:spPr>
              <a:xfrm>
                <a:off x="8121207" y="3597098"/>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a:latin typeface="+mj-lt"/>
                  <a:cs typeface="Gotham Rounded Book"/>
                </a:endParaRPr>
              </a:p>
            </p:txBody>
          </p:sp>
          <p:sp>
            <p:nvSpPr>
              <p:cNvPr id="829" name="TextBox 828">
                <a:extLst>
                  <a:ext uri="{FF2B5EF4-FFF2-40B4-BE49-F238E27FC236}">
                    <a16:creationId xmlns:a16="http://schemas.microsoft.com/office/drawing/2014/main" id="{FCF5FB48-320C-40FD-A1B1-68921A68F00C}"/>
                  </a:ext>
                </a:extLst>
              </p:cNvPr>
              <p:cNvSpPr txBox="1"/>
              <p:nvPr/>
            </p:nvSpPr>
            <p:spPr>
              <a:xfrm>
                <a:off x="6717379" y="3613212"/>
                <a:ext cx="1466542"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r>
                  <a:rPr lang="en-US" sz="1000">
                    <a:solidFill>
                      <a:schemeClr val="tx2"/>
                    </a:solidFill>
                  </a:rPr>
                  <a:t>Bangalore</a:t>
                </a:r>
              </a:p>
            </p:txBody>
          </p:sp>
          <p:sp>
            <p:nvSpPr>
              <p:cNvPr id="830" name="TextBox 829">
                <a:extLst>
                  <a:ext uri="{FF2B5EF4-FFF2-40B4-BE49-F238E27FC236}">
                    <a16:creationId xmlns:a16="http://schemas.microsoft.com/office/drawing/2014/main" id="{3806681F-8083-48D4-A096-7903C7F63F62}"/>
                  </a:ext>
                </a:extLst>
              </p:cNvPr>
              <p:cNvSpPr txBox="1"/>
              <p:nvPr/>
            </p:nvSpPr>
            <p:spPr>
              <a:xfrm>
                <a:off x="10469358" y="2965344"/>
                <a:ext cx="1031276"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pPr algn="l"/>
                <a:r>
                  <a:rPr lang="en-US" sz="1000">
                    <a:solidFill>
                      <a:schemeClr val="tx2"/>
                    </a:solidFill>
                  </a:rPr>
                  <a:t>Tokyo</a:t>
                </a:r>
              </a:p>
            </p:txBody>
          </p:sp>
          <p:sp>
            <p:nvSpPr>
              <p:cNvPr id="831" name="5-Point Star 724">
                <a:extLst>
                  <a:ext uri="{FF2B5EF4-FFF2-40B4-BE49-F238E27FC236}">
                    <a16:creationId xmlns:a16="http://schemas.microsoft.com/office/drawing/2014/main" id="{048D66DE-1D9E-4618-A942-A1BA7A809C02}"/>
                  </a:ext>
                </a:extLst>
              </p:cNvPr>
              <p:cNvSpPr/>
              <p:nvPr/>
            </p:nvSpPr>
            <p:spPr bwMode="ltGray">
              <a:xfrm>
                <a:off x="9305071" y="2824741"/>
                <a:ext cx="305257" cy="255703"/>
              </a:xfrm>
              <a:prstGeom prst="star5">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latin typeface="+mj-lt"/>
                </a:endParaRPr>
              </a:p>
            </p:txBody>
          </p:sp>
          <p:sp>
            <p:nvSpPr>
              <p:cNvPr id="832" name="TextBox 831">
                <a:extLst>
                  <a:ext uri="{FF2B5EF4-FFF2-40B4-BE49-F238E27FC236}">
                    <a16:creationId xmlns:a16="http://schemas.microsoft.com/office/drawing/2014/main" id="{9950C260-130A-4E02-9439-7A58477A0912}"/>
                  </a:ext>
                </a:extLst>
              </p:cNvPr>
              <p:cNvSpPr txBox="1"/>
              <p:nvPr/>
            </p:nvSpPr>
            <p:spPr>
              <a:xfrm>
                <a:off x="9332799" y="2647702"/>
                <a:ext cx="1031276" cy="250523"/>
              </a:xfrm>
              <a:prstGeom prst="rect">
                <a:avLst/>
              </a:prstGeom>
              <a:noFill/>
            </p:spPr>
            <p:txBody>
              <a:bodyPr wrap="square" rtlCol="0" anchor="ctr">
                <a:spAutoFit/>
              </a:bodyPr>
              <a:lstStyle>
                <a:defPPr>
                  <a:defRPr lang="en-US"/>
                </a:defPPr>
                <a:lvl1pPr algn="r">
                  <a:defRPr sz="1499">
                    <a:solidFill>
                      <a:schemeClr val="accent1"/>
                    </a:solidFill>
                    <a:latin typeface="Gotham Medium" panose="02000604030000020004" pitchFamily="50" charset="0"/>
                    <a:cs typeface="Gotham Rounded Book"/>
                  </a:defRPr>
                </a:lvl1pPr>
              </a:lstStyle>
              <a:p>
                <a:r>
                  <a:rPr lang="en-US" sz="1000">
                    <a:solidFill>
                      <a:schemeClr val="tx2"/>
                    </a:solidFill>
                  </a:rPr>
                  <a:t>Beijing</a:t>
                </a:r>
              </a:p>
            </p:txBody>
          </p:sp>
        </p:grpSp>
      </p:grpSp>
      <p:sp>
        <p:nvSpPr>
          <p:cNvPr id="351" name="Rectangle 350"/>
          <p:cNvSpPr/>
          <p:nvPr/>
        </p:nvSpPr>
        <p:spPr>
          <a:xfrm>
            <a:off x="8555348" y="0"/>
            <a:ext cx="3636652" cy="6858000"/>
          </a:xfrm>
          <a:prstGeom prst="rect">
            <a:avLst/>
          </a:prstGeom>
          <a:gradFill>
            <a:gsLst>
              <a:gs pos="50000">
                <a:srgbClr val="0381C2"/>
              </a:gs>
              <a:gs pos="0">
                <a:schemeClr val="bg2"/>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1" name="Title 20"/>
          <p:cNvSpPr>
            <a:spLocks noGrp="1"/>
          </p:cNvSpPr>
          <p:nvPr>
            <p:ph type="title"/>
          </p:nvPr>
        </p:nvSpPr>
        <p:spPr>
          <a:xfrm>
            <a:off x="609600" y="387148"/>
            <a:ext cx="10698480" cy="615553"/>
          </a:xfrm>
        </p:spPr>
        <p:txBody>
          <a:bodyPr/>
          <a:lstStyle/>
          <a:p>
            <a:r>
              <a:rPr lang="en-US"/>
              <a:t>Industry’s Best Support</a:t>
            </a:r>
          </a:p>
        </p:txBody>
      </p:sp>
      <p:sp>
        <p:nvSpPr>
          <p:cNvPr id="20" name="Slide Number Placeholder 19"/>
          <p:cNvSpPr>
            <a:spLocks noGrp="1"/>
          </p:cNvSpPr>
          <p:nvPr>
            <p:ph type="sldNum" sz="quarter" idx="4"/>
          </p:nvPr>
        </p:nvSpPr>
        <p:spPr>
          <a:xfrm>
            <a:off x="11613308" y="393569"/>
            <a:ext cx="184346" cy="123111"/>
          </a:xfrm>
        </p:spPr>
        <p:txBody>
          <a:bodyPr/>
          <a:lstStyle/>
          <a:p>
            <a:r>
              <a:rPr lang="en-US">
                <a:solidFill>
                  <a:schemeClr val="bg1"/>
                </a:solidFill>
              </a:rPr>
              <a:t>| </a:t>
            </a:r>
            <a:fld id="{2C8F94F2-79B1-4F8D-B2F0-3428BA660B51}" type="slidenum">
              <a:rPr lang="en-US" smtClean="0">
                <a:solidFill>
                  <a:schemeClr val="bg1"/>
                </a:solidFill>
              </a:rPr>
              <a:pPr/>
              <a:t>20</a:t>
            </a:fld>
            <a:endParaRPr lang="en-US">
              <a:solidFill>
                <a:schemeClr val="bg1"/>
              </a:solidFill>
            </a:endParaRPr>
          </a:p>
        </p:txBody>
      </p:sp>
      <p:sp>
        <p:nvSpPr>
          <p:cNvPr id="833" name="Oval 832"/>
          <p:cNvSpPr/>
          <p:nvPr/>
        </p:nvSpPr>
        <p:spPr>
          <a:xfrm>
            <a:off x="2252071" y="5955740"/>
            <a:ext cx="123825" cy="123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0" tIns="45720" rIns="91440" bIns="45720" numCol="1" spcCol="0" rtlCol="0" fromWordArt="0" anchor="ctr" anchorCtr="0" forceAA="0" compatLnSpc="1">
            <a:prstTxWarp prst="textNoShape">
              <a:avLst/>
            </a:prstTxWarp>
            <a:noAutofit/>
          </a:bodyPr>
          <a:lstStyle/>
          <a:p>
            <a:r>
              <a:rPr lang="en-IN" sz="1100">
                <a:solidFill>
                  <a:schemeClr val="tx2"/>
                </a:solidFill>
                <a:latin typeface="Gotham Medium" panose="02000604030000020004" pitchFamily="50" charset="0"/>
              </a:rPr>
              <a:t>NBD Depots</a:t>
            </a:r>
          </a:p>
        </p:txBody>
      </p:sp>
      <p:sp>
        <p:nvSpPr>
          <p:cNvPr id="834" name="5-Point Star 833"/>
          <p:cNvSpPr/>
          <p:nvPr/>
        </p:nvSpPr>
        <p:spPr>
          <a:xfrm>
            <a:off x="609600" y="5893827"/>
            <a:ext cx="247650" cy="24765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0" tIns="45720" rIns="91440" bIns="45720" numCol="1" spcCol="0" rtlCol="0" fromWordArt="0" anchor="ctr" anchorCtr="0" forceAA="0" compatLnSpc="1">
            <a:prstTxWarp prst="textNoShape">
              <a:avLst/>
            </a:prstTxWarp>
            <a:noAutofit/>
          </a:bodyPr>
          <a:lstStyle/>
          <a:p>
            <a:r>
              <a:rPr lang="en-IN" sz="1100">
                <a:solidFill>
                  <a:schemeClr val="tx2"/>
                </a:solidFill>
                <a:latin typeface="Gotham Medium" panose="02000604030000020004" pitchFamily="50" charset="0"/>
              </a:rPr>
              <a:t>Support </a:t>
            </a:r>
            <a:r>
              <a:rPr lang="en-IN" sz="1100" err="1">
                <a:solidFill>
                  <a:schemeClr val="tx2"/>
                </a:solidFill>
                <a:latin typeface="Gotham Medium" panose="02000604030000020004" pitchFamily="50" charset="0"/>
              </a:rPr>
              <a:t>Centers</a:t>
            </a:r>
            <a:endParaRPr lang="en-IN" sz="1100">
              <a:solidFill>
                <a:schemeClr val="tx2"/>
              </a:solidFill>
              <a:latin typeface="Gotham Medium" panose="02000604030000020004" pitchFamily="50" charset="0"/>
            </a:endParaRPr>
          </a:p>
        </p:txBody>
      </p:sp>
      <p:sp>
        <p:nvSpPr>
          <p:cNvPr id="836" name="Content Placeholder 6"/>
          <p:cNvSpPr txBox="1">
            <a:spLocks/>
          </p:cNvSpPr>
          <p:nvPr/>
        </p:nvSpPr>
        <p:spPr>
          <a:xfrm>
            <a:off x="8724297" y="894360"/>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US">
                <a:solidFill>
                  <a:schemeClr val="bg1"/>
                </a:solidFill>
                <a:latin typeface="+mn-lt"/>
              </a:rPr>
              <a:t>Over </a:t>
            </a:r>
            <a:r>
              <a:rPr lang="en-US" sz="2800">
                <a:solidFill>
                  <a:schemeClr val="bg1"/>
                </a:solidFill>
                <a:cs typeface="Gotham Medium" pitchFamily="50" charset="0"/>
              </a:rPr>
              <a:t>100</a:t>
            </a:r>
            <a:r>
              <a:rPr lang="en-US" sz="1800">
                <a:solidFill>
                  <a:schemeClr val="bg1"/>
                </a:solidFill>
                <a:latin typeface="+mn-lt"/>
              </a:rPr>
              <a:t> </a:t>
            </a:r>
            <a:r>
              <a:rPr lang="en-US">
                <a:solidFill>
                  <a:schemeClr val="bg1"/>
                </a:solidFill>
                <a:latin typeface="+mn-lt"/>
              </a:rPr>
              <a:t>Countries</a:t>
            </a:r>
          </a:p>
        </p:txBody>
      </p:sp>
      <p:cxnSp>
        <p:nvCxnSpPr>
          <p:cNvPr id="839" name="Straight Connector 838"/>
          <p:cNvCxnSpPr/>
          <p:nvPr/>
        </p:nvCxnSpPr>
        <p:spPr>
          <a:xfrm>
            <a:off x="8724297" y="1622479"/>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0" name="Straight Connector 839"/>
          <p:cNvCxnSpPr/>
          <p:nvPr/>
        </p:nvCxnSpPr>
        <p:spPr>
          <a:xfrm>
            <a:off x="8724297" y="2345088"/>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1" name="Straight Connector 840"/>
          <p:cNvCxnSpPr/>
          <p:nvPr/>
        </p:nvCxnSpPr>
        <p:spPr>
          <a:xfrm>
            <a:off x="8724297" y="3148824"/>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2" name="Straight Connector 841"/>
          <p:cNvCxnSpPr/>
          <p:nvPr/>
        </p:nvCxnSpPr>
        <p:spPr>
          <a:xfrm>
            <a:off x="8724297" y="3740909"/>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3" name="Straight Connector 842"/>
          <p:cNvCxnSpPr/>
          <p:nvPr/>
        </p:nvCxnSpPr>
        <p:spPr>
          <a:xfrm>
            <a:off x="8724297" y="4559986"/>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844" name="Straight Connector 843"/>
          <p:cNvCxnSpPr/>
          <p:nvPr/>
        </p:nvCxnSpPr>
        <p:spPr>
          <a:xfrm>
            <a:off x="8724297" y="5235524"/>
            <a:ext cx="3588807"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851" name="Content Placeholder 6"/>
          <p:cNvSpPr txBox="1">
            <a:spLocks/>
          </p:cNvSpPr>
          <p:nvPr/>
        </p:nvSpPr>
        <p:spPr>
          <a:xfrm>
            <a:off x="8724297" y="2339578"/>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a:solidFill>
                  <a:schemeClr val="bg1"/>
                </a:solidFill>
                <a:cs typeface="Gotham Medium" pitchFamily="50" charset="0"/>
              </a:rPr>
              <a:t>24x7x365</a:t>
            </a:r>
            <a:r>
              <a:rPr lang="en-IN" sz="2800">
                <a:solidFill>
                  <a:schemeClr val="bg1"/>
                </a:solidFill>
                <a:latin typeface="+mn-lt"/>
              </a:rPr>
              <a:t> </a:t>
            </a:r>
            <a:br>
              <a:rPr lang="en-IN" sz="2800">
                <a:solidFill>
                  <a:schemeClr val="bg1"/>
                </a:solidFill>
                <a:latin typeface="+mn-lt"/>
              </a:rPr>
            </a:br>
            <a:r>
              <a:rPr lang="en-IN">
                <a:solidFill>
                  <a:schemeClr val="bg1"/>
                </a:solidFill>
                <a:latin typeface="+mn-lt"/>
              </a:rPr>
              <a:t>“Follow the Sun” Support</a:t>
            </a:r>
          </a:p>
        </p:txBody>
      </p:sp>
      <p:sp>
        <p:nvSpPr>
          <p:cNvPr id="853" name="Content Placeholder 6"/>
          <p:cNvSpPr txBox="1">
            <a:spLocks/>
          </p:cNvSpPr>
          <p:nvPr/>
        </p:nvSpPr>
        <p:spPr>
          <a:xfrm>
            <a:off x="8724297" y="3062187"/>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US">
                <a:solidFill>
                  <a:schemeClr val="bg1"/>
                </a:solidFill>
                <a:latin typeface="+mn-lt"/>
              </a:rPr>
              <a:t>Proactive Support with</a:t>
            </a:r>
            <a:r>
              <a:rPr lang="en-US" sz="1800">
                <a:solidFill>
                  <a:schemeClr val="bg1"/>
                </a:solidFill>
                <a:latin typeface="+mn-lt"/>
              </a:rPr>
              <a:t> </a:t>
            </a:r>
            <a:r>
              <a:rPr lang="en-US" sz="2800">
                <a:solidFill>
                  <a:schemeClr val="bg1"/>
                </a:solidFill>
                <a:cs typeface="Gotham Medium" pitchFamily="50" charset="0"/>
              </a:rPr>
              <a:t>Pulse</a:t>
            </a:r>
          </a:p>
        </p:txBody>
      </p:sp>
      <p:sp>
        <p:nvSpPr>
          <p:cNvPr id="855" name="Content Placeholder 6"/>
          <p:cNvSpPr txBox="1">
            <a:spLocks/>
          </p:cNvSpPr>
          <p:nvPr/>
        </p:nvSpPr>
        <p:spPr>
          <a:xfrm>
            <a:off x="8724297" y="3784796"/>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a:solidFill>
                  <a:schemeClr val="bg1"/>
                </a:solidFill>
                <a:cs typeface="Gotham Medium" pitchFamily="50" charset="0"/>
              </a:rPr>
              <a:t>&lt;30 min </a:t>
            </a:r>
            <a:r>
              <a:rPr lang="en-IN">
                <a:solidFill>
                  <a:schemeClr val="bg1"/>
                </a:solidFill>
                <a:latin typeface="+mn-lt"/>
              </a:rPr>
              <a:t>Mission Critical Support Response Time</a:t>
            </a:r>
          </a:p>
        </p:txBody>
      </p:sp>
      <p:sp>
        <p:nvSpPr>
          <p:cNvPr id="856" name="Content Placeholder 6"/>
          <p:cNvSpPr txBox="1">
            <a:spLocks/>
          </p:cNvSpPr>
          <p:nvPr/>
        </p:nvSpPr>
        <p:spPr>
          <a:xfrm>
            <a:off x="8724297" y="1616969"/>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a:solidFill>
                  <a:schemeClr val="bg1"/>
                </a:solidFill>
                <a:cs typeface="Gotham Medium" pitchFamily="50" charset="0"/>
              </a:rPr>
              <a:t>7</a:t>
            </a:r>
            <a:r>
              <a:rPr lang="en-IN" sz="2800">
                <a:solidFill>
                  <a:schemeClr val="bg1"/>
                </a:solidFill>
                <a:latin typeface="+mn-lt"/>
              </a:rPr>
              <a:t> </a:t>
            </a:r>
            <a:r>
              <a:rPr lang="en-IN">
                <a:solidFill>
                  <a:schemeClr val="bg1"/>
                </a:solidFill>
                <a:latin typeface="+mn-lt"/>
              </a:rPr>
              <a:t>WW Support </a:t>
            </a:r>
            <a:r>
              <a:rPr lang="en-IN" err="1">
                <a:solidFill>
                  <a:schemeClr val="bg1"/>
                </a:solidFill>
                <a:latin typeface="+mn-lt"/>
              </a:rPr>
              <a:t>Centers</a:t>
            </a:r>
            <a:endParaRPr lang="en-IN">
              <a:solidFill>
                <a:schemeClr val="bg1"/>
              </a:solidFill>
              <a:latin typeface="+mn-lt"/>
            </a:endParaRPr>
          </a:p>
        </p:txBody>
      </p:sp>
      <p:sp>
        <p:nvSpPr>
          <p:cNvPr id="857" name="Content Placeholder 6"/>
          <p:cNvSpPr txBox="1">
            <a:spLocks/>
          </p:cNvSpPr>
          <p:nvPr/>
        </p:nvSpPr>
        <p:spPr>
          <a:xfrm>
            <a:off x="8724297" y="4507405"/>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a:solidFill>
                  <a:schemeClr val="bg1"/>
                </a:solidFill>
                <a:cs typeface="Gotham Medium" pitchFamily="50" charset="0"/>
              </a:rPr>
              <a:t>97% </a:t>
            </a:r>
            <a:r>
              <a:rPr lang="en-IN">
                <a:solidFill>
                  <a:schemeClr val="bg1"/>
                </a:solidFill>
                <a:latin typeface="+mn-lt"/>
              </a:rPr>
              <a:t>Customer Satisfaction</a:t>
            </a:r>
          </a:p>
        </p:txBody>
      </p:sp>
      <p:sp>
        <p:nvSpPr>
          <p:cNvPr id="858" name="Content Placeholder 6"/>
          <p:cNvSpPr txBox="1">
            <a:spLocks/>
          </p:cNvSpPr>
          <p:nvPr/>
        </p:nvSpPr>
        <p:spPr>
          <a:xfrm>
            <a:off x="8724297" y="5230012"/>
            <a:ext cx="3380641" cy="733629"/>
          </a:xfrm>
          <a:prstGeom prst="rect">
            <a:avLst/>
          </a:prstGeom>
          <a:noFill/>
        </p:spPr>
        <p:txBody>
          <a:bodyPr vert="horz" wrap="square" lIns="0" tIns="0" rIns="0" bIns="0" rtlCol="0" anchor="ctr">
            <a:no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en-IN" sz="2800">
                <a:solidFill>
                  <a:schemeClr val="bg1"/>
                </a:solidFill>
                <a:cs typeface="Gotham Medium" pitchFamily="50" charset="0"/>
              </a:rPr>
              <a:t>+90 </a:t>
            </a:r>
            <a:r>
              <a:rPr lang="en-IN">
                <a:solidFill>
                  <a:schemeClr val="bg1"/>
                </a:solidFill>
                <a:latin typeface="+mn-lt"/>
              </a:rPr>
              <a:t>Net Promoter Score </a:t>
            </a:r>
            <a:br>
              <a:rPr lang="en-IN">
                <a:solidFill>
                  <a:schemeClr val="bg1"/>
                </a:solidFill>
                <a:latin typeface="+mn-lt"/>
              </a:rPr>
            </a:br>
            <a:r>
              <a:rPr lang="en-IN">
                <a:solidFill>
                  <a:schemeClr val="bg1"/>
                </a:solidFill>
                <a:latin typeface="+mn-lt"/>
              </a:rPr>
              <a:t>for &gt; 4 Years</a:t>
            </a:r>
          </a:p>
        </p:txBody>
      </p:sp>
      <p:grpSp>
        <p:nvGrpSpPr>
          <p:cNvPr id="352" name="Group 351">
            <a:extLst>
              <a:ext uri="{FF2B5EF4-FFF2-40B4-BE49-F238E27FC236}">
                <a16:creationId xmlns:a16="http://schemas.microsoft.com/office/drawing/2014/main" id="{F8BBCE42-BFBB-E546-A838-9E83EE260B73}"/>
              </a:ext>
            </a:extLst>
          </p:cNvPr>
          <p:cNvGrpSpPr>
            <a:grpSpLocks noChangeAspect="1"/>
          </p:cNvGrpSpPr>
          <p:nvPr/>
        </p:nvGrpSpPr>
        <p:grpSpPr>
          <a:xfrm>
            <a:off x="11236799" y="6273000"/>
            <a:ext cx="365289" cy="255600"/>
            <a:chOff x="6935788" y="3157538"/>
            <a:chExt cx="1136650" cy="795337"/>
          </a:xfrm>
          <a:solidFill>
            <a:schemeClr val="bg1"/>
          </a:solidFill>
        </p:grpSpPr>
        <p:sp>
          <p:nvSpPr>
            <p:cNvPr id="353"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4"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5"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377700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25E1-18A1-784E-8278-D2EEB135CAE0}"/>
              </a:ext>
            </a:extLst>
          </p:cNvPr>
          <p:cNvSpPr>
            <a:spLocks noGrp="1"/>
          </p:cNvSpPr>
          <p:nvPr>
            <p:ph type="title"/>
          </p:nvPr>
        </p:nvSpPr>
        <p:spPr/>
        <p:txBody>
          <a:bodyPr/>
          <a:lstStyle/>
          <a:p>
            <a:r>
              <a:rPr lang="en-US"/>
              <a:t>Solutions for Remote and Branch Offices</a:t>
            </a:r>
          </a:p>
        </p:txBody>
      </p:sp>
      <p:sp>
        <p:nvSpPr>
          <p:cNvPr id="36" name="Content Placeholder 35">
            <a:extLst>
              <a:ext uri="{FF2B5EF4-FFF2-40B4-BE49-F238E27FC236}">
                <a16:creationId xmlns:a16="http://schemas.microsoft.com/office/drawing/2014/main" id="{FBF110E4-F13A-401D-B2B7-857E2ADAE6F8}"/>
              </a:ext>
            </a:extLst>
          </p:cNvPr>
          <p:cNvSpPr>
            <a:spLocks noGrp="1"/>
          </p:cNvSpPr>
          <p:nvPr>
            <p:ph idx="13"/>
          </p:nvPr>
        </p:nvSpPr>
        <p:spPr>
          <a:xfrm>
            <a:off x="430876" y="3920058"/>
            <a:ext cx="2811088" cy="566309"/>
          </a:xfrm>
        </p:spPr>
        <p:txBody>
          <a:bodyPr/>
          <a:lstStyle/>
          <a:p>
            <a:r>
              <a:rPr lang="en-US" sz="1600">
                <a:solidFill>
                  <a:schemeClr val="bg2"/>
                </a:solidFill>
                <a:cs typeface="Gotham Medium" pitchFamily="50" charset="0"/>
              </a:rPr>
              <a:t>Deliver Multiple Services</a:t>
            </a:r>
          </a:p>
        </p:txBody>
      </p:sp>
      <p:sp>
        <p:nvSpPr>
          <p:cNvPr id="37" name="Content Placeholder 36">
            <a:extLst>
              <a:ext uri="{FF2B5EF4-FFF2-40B4-BE49-F238E27FC236}">
                <a16:creationId xmlns:a16="http://schemas.microsoft.com/office/drawing/2014/main" id="{EB23660A-82D0-4EC1-ABB0-A0D5BAA249AE}"/>
              </a:ext>
            </a:extLst>
          </p:cNvPr>
          <p:cNvSpPr>
            <a:spLocks noGrp="1"/>
          </p:cNvSpPr>
          <p:nvPr>
            <p:ph idx="14"/>
          </p:nvPr>
        </p:nvSpPr>
        <p:spPr>
          <a:xfrm>
            <a:off x="609600" y="4468818"/>
            <a:ext cx="2453640" cy="1679056"/>
          </a:xfrm>
        </p:spPr>
        <p:txBody>
          <a:bodyPr/>
          <a:lstStyle/>
          <a:p>
            <a:pPr marL="285750" indent="-285750" algn="l">
              <a:lnSpc>
                <a:spcPct val="100000"/>
              </a:lnSpc>
              <a:buFont typeface="Arial" panose="020B0604020202020204" pitchFamily="34" charset="0"/>
              <a:buChar char="•"/>
            </a:pPr>
            <a:r>
              <a:rPr lang="en-US"/>
              <a:t>Single platform for all workloads</a:t>
            </a:r>
          </a:p>
          <a:p>
            <a:pPr marL="285750" indent="-285750" algn="l">
              <a:lnSpc>
                <a:spcPct val="100000"/>
              </a:lnSpc>
              <a:buFont typeface="Arial" panose="020B0604020202020204" pitchFamily="34" charset="0"/>
              <a:buChar char="•"/>
            </a:pPr>
            <a:r>
              <a:rPr lang="en-US"/>
              <a:t>High performance</a:t>
            </a:r>
          </a:p>
          <a:p>
            <a:pPr marL="285750" indent="-285750" algn="l">
              <a:lnSpc>
                <a:spcPct val="100000"/>
              </a:lnSpc>
              <a:buFont typeface="Arial" panose="020B0604020202020204" pitchFamily="34" charset="0"/>
              <a:buChar char="•"/>
            </a:pPr>
            <a:endParaRPr lang="en-US"/>
          </a:p>
          <a:p>
            <a:pPr marL="285750" indent="-285750" algn="l">
              <a:lnSpc>
                <a:spcPct val="100000"/>
              </a:lnSpc>
              <a:buFont typeface="Arial" panose="020B0604020202020204" pitchFamily="34" charset="0"/>
              <a:buChar char="•"/>
            </a:pPr>
            <a:endParaRPr lang="en-US"/>
          </a:p>
          <a:p>
            <a:pPr marL="285750" indent="-285750" algn="l">
              <a:lnSpc>
                <a:spcPct val="100000"/>
              </a:lnSpc>
              <a:buFont typeface="Arial" panose="020B0604020202020204" pitchFamily="34" charset="0"/>
              <a:buChar char="•"/>
            </a:pPr>
            <a:endParaRPr lang="en-US"/>
          </a:p>
        </p:txBody>
      </p:sp>
      <p:sp>
        <p:nvSpPr>
          <p:cNvPr id="38" name="Content Placeholder 37">
            <a:extLst>
              <a:ext uri="{FF2B5EF4-FFF2-40B4-BE49-F238E27FC236}">
                <a16:creationId xmlns:a16="http://schemas.microsoft.com/office/drawing/2014/main" id="{B56B2209-0A9C-43D1-BD06-354A8C8F4C25}"/>
              </a:ext>
            </a:extLst>
          </p:cNvPr>
          <p:cNvSpPr>
            <a:spLocks noGrp="1"/>
          </p:cNvSpPr>
          <p:nvPr>
            <p:ph idx="15"/>
          </p:nvPr>
        </p:nvSpPr>
        <p:spPr>
          <a:xfrm>
            <a:off x="3449320" y="3920058"/>
            <a:ext cx="2453640" cy="720197"/>
          </a:xfrm>
        </p:spPr>
        <p:txBody>
          <a:bodyPr/>
          <a:lstStyle/>
          <a:p>
            <a:r>
              <a:rPr lang="en-US" sz="1600">
                <a:solidFill>
                  <a:schemeClr val="bg2"/>
                </a:solidFill>
                <a:cs typeface="Gotham Medium" pitchFamily="50" charset="0"/>
              </a:rPr>
              <a:t>Physical Footprint</a:t>
            </a:r>
          </a:p>
          <a:p>
            <a:endParaRPr lang="en-US" sz="1600">
              <a:solidFill>
                <a:schemeClr val="bg2"/>
              </a:solidFill>
              <a:cs typeface="Gotham Medium" pitchFamily="50" charset="0"/>
            </a:endParaRPr>
          </a:p>
        </p:txBody>
      </p:sp>
      <p:sp>
        <p:nvSpPr>
          <p:cNvPr id="39" name="Content Placeholder 38">
            <a:extLst>
              <a:ext uri="{FF2B5EF4-FFF2-40B4-BE49-F238E27FC236}">
                <a16:creationId xmlns:a16="http://schemas.microsoft.com/office/drawing/2014/main" id="{8AA99196-EC5E-411B-96C5-63EA4717FE30}"/>
              </a:ext>
            </a:extLst>
          </p:cNvPr>
          <p:cNvSpPr>
            <a:spLocks noGrp="1"/>
          </p:cNvSpPr>
          <p:nvPr>
            <p:ph idx="16"/>
          </p:nvPr>
        </p:nvSpPr>
        <p:spPr>
          <a:xfrm>
            <a:off x="3449320" y="4468818"/>
            <a:ext cx="2453640" cy="1679056"/>
          </a:xfrm>
        </p:spPr>
        <p:txBody>
          <a:bodyPr/>
          <a:lstStyle/>
          <a:p>
            <a:pPr marL="285750" indent="-285750" algn="l">
              <a:lnSpc>
                <a:spcPct val="100000"/>
              </a:lnSpc>
              <a:buFont typeface="Arial" panose="020B0604020202020204" pitchFamily="34" charset="0"/>
              <a:buChar char="•"/>
            </a:pPr>
            <a:r>
              <a:rPr lang="en-US"/>
              <a:t>1, 2, 3, …n node deployment options</a:t>
            </a:r>
          </a:p>
          <a:p>
            <a:pPr marL="285750" indent="-285750" algn="l">
              <a:lnSpc>
                <a:spcPct val="100000"/>
              </a:lnSpc>
              <a:buFont typeface="Arial" panose="020B0604020202020204" pitchFamily="34" charset="0"/>
              <a:buChar char="•"/>
            </a:pPr>
            <a:r>
              <a:rPr lang="en-US"/>
              <a:t>Hardware choice</a:t>
            </a:r>
          </a:p>
        </p:txBody>
      </p:sp>
      <p:sp>
        <p:nvSpPr>
          <p:cNvPr id="40" name="Content Placeholder 39">
            <a:extLst>
              <a:ext uri="{FF2B5EF4-FFF2-40B4-BE49-F238E27FC236}">
                <a16:creationId xmlns:a16="http://schemas.microsoft.com/office/drawing/2014/main" id="{E4B6D762-A8F6-4E91-811B-D349E046F02E}"/>
              </a:ext>
            </a:extLst>
          </p:cNvPr>
          <p:cNvSpPr>
            <a:spLocks noGrp="1"/>
          </p:cNvSpPr>
          <p:nvPr>
            <p:ph idx="17"/>
          </p:nvPr>
        </p:nvSpPr>
        <p:spPr>
          <a:xfrm>
            <a:off x="9128760" y="3920058"/>
            <a:ext cx="2453640" cy="270843"/>
          </a:xfrm>
        </p:spPr>
        <p:txBody>
          <a:bodyPr/>
          <a:lstStyle/>
          <a:p>
            <a:r>
              <a:rPr lang="en-US" sz="1600">
                <a:solidFill>
                  <a:schemeClr val="bg2"/>
                </a:solidFill>
                <a:cs typeface="Gotham Medium" pitchFamily="50" charset="0"/>
              </a:rPr>
              <a:t>Management</a:t>
            </a:r>
          </a:p>
        </p:txBody>
      </p:sp>
      <p:sp>
        <p:nvSpPr>
          <p:cNvPr id="41" name="Content Placeholder 40">
            <a:extLst>
              <a:ext uri="{FF2B5EF4-FFF2-40B4-BE49-F238E27FC236}">
                <a16:creationId xmlns:a16="http://schemas.microsoft.com/office/drawing/2014/main" id="{137B11FC-7802-43DD-B632-36C9E7271A0B}"/>
              </a:ext>
            </a:extLst>
          </p:cNvPr>
          <p:cNvSpPr>
            <a:spLocks noGrp="1"/>
          </p:cNvSpPr>
          <p:nvPr>
            <p:ph idx="18"/>
          </p:nvPr>
        </p:nvSpPr>
        <p:spPr>
          <a:xfrm>
            <a:off x="9128760" y="4468818"/>
            <a:ext cx="2668894" cy="1679056"/>
          </a:xfrm>
        </p:spPr>
        <p:txBody>
          <a:bodyPr/>
          <a:lstStyle/>
          <a:p>
            <a:pPr marL="285750" indent="-285750" algn="l">
              <a:lnSpc>
                <a:spcPct val="100000"/>
              </a:lnSpc>
              <a:buFont typeface="Arial" panose="020B0604020202020204" pitchFamily="34" charset="0"/>
              <a:buChar char="•"/>
            </a:pPr>
            <a:r>
              <a:rPr lang="en-US"/>
              <a:t>Centralized management for all sites</a:t>
            </a:r>
          </a:p>
          <a:p>
            <a:pPr marL="285750" indent="-285750" algn="l">
              <a:lnSpc>
                <a:spcPct val="100000"/>
              </a:lnSpc>
              <a:buFont typeface="Arial" panose="020B0604020202020204" pitchFamily="34" charset="0"/>
              <a:buChar char="•"/>
            </a:pPr>
            <a:r>
              <a:rPr lang="en-US"/>
              <a:t>One-click, scheduled upgrades</a:t>
            </a:r>
          </a:p>
          <a:p>
            <a:pPr marL="285750" indent="-285750" algn="l">
              <a:lnSpc>
                <a:spcPct val="100000"/>
              </a:lnSpc>
              <a:buFont typeface="Arial" panose="020B0604020202020204" pitchFamily="34" charset="0"/>
              <a:buChar char="•"/>
            </a:pPr>
            <a:r>
              <a:rPr lang="en-US"/>
              <a:t>Common datacenter and ROBO administration</a:t>
            </a:r>
          </a:p>
          <a:p>
            <a:pPr marL="285750" indent="-285750" algn="l">
              <a:lnSpc>
                <a:spcPct val="100000"/>
              </a:lnSpc>
              <a:buFont typeface="Arial" panose="020B0604020202020204" pitchFamily="34" charset="0"/>
              <a:buChar char="•"/>
            </a:pPr>
            <a:endParaRPr lang="en-US"/>
          </a:p>
        </p:txBody>
      </p:sp>
      <p:sp>
        <p:nvSpPr>
          <p:cNvPr id="45" name="Content Placeholder 44">
            <a:extLst>
              <a:ext uri="{FF2B5EF4-FFF2-40B4-BE49-F238E27FC236}">
                <a16:creationId xmlns:a16="http://schemas.microsoft.com/office/drawing/2014/main" id="{B2AB29CE-CFF1-48E1-8545-F7B64B44A775}"/>
              </a:ext>
            </a:extLst>
          </p:cNvPr>
          <p:cNvSpPr>
            <a:spLocks noGrp="1"/>
          </p:cNvSpPr>
          <p:nvPr>
            <p:ph idx="22"/>
          </p:nvPr>
        </p:nvSpPr>
        <p:spPr>
          <a:xfrm>
            <a:off x="6289040" y="3920058"/>
            <a:ext cx="2453640" cy="720197"/>
          </a:xfrm>
        </p:spPr>
        <p:txBody>
          <a:bodyPr/>
          <a:lstStyle/>
          <a:p>
            <a:r>
              <a:rPr lang="en-US" sz="1600">
                <a:solidFill>
                  <a:schemeClr val="bg2"/>
                </a:solidFill>
                <a:cs typeface="Gotham Medium" pitchFamily="50" charset="0"/>
              </a:rPr>
              <a:t>Backup</a:t>
            </a:r>
          </a:p>
          <a:p>
            <a:endParaRPr lang="en-US" sz="1600">
              <a:solidFill>
                <a:schemeClr val="bg2"/>
              </a:solidFill>
              <a:cs typeface="Gotham Medium" pitchFamily="50" charset="0"/>
            </a:endParaRPr>
          </a:p>
        </p:txBody>
      </p:sp>
      <p:sp>
        <p:nvSpPr>
          <p:cNvPr id="46" name="Content Placeholder 45">
            <a:extLst>
              <a:ext uri="{FF2B5EF4-FFF2-40B4-BE49-F238E27FC236}">
                <a16:creationId xmlns:a16="http://schemas.microsoft.com/office/drawing/2014/main" id="{9EFF84B0-86D4-4EE3-872E-B145916F6EB3}"/>
              </a:ext>
            </a:extLst>
          </p:cNvPr>
          <p:cNvSpPr>
            <a:spLocks noGrp="1"/>
          </p:cNvSpPr>
          <p:nvPr>
            <p:ph idx="23"/>
          </p:nvPr>
        </p:nvSpPr>
        <p:spPr>
          <a:xfrm>
            <a:off x="6289040" y="4468818"/>
            <a:ext cx="2453640" cy="1679056"/>
          </a:xfrm>
        </p:spPr>
        <p:txBody>
          <a:bodyPr/>
          <a:lstStyle/>
          <a:p>
            <a:pPr marL="285750" indent="-285750" algn="l">
              <a:lnSpc>
                <a:spcPct val="100000"/>
              </a:lnSpc>
              <a:buFont typeface="Arial" panose="020B0604020202020204" pitchFamily="34" charset="0"/>
              <a:buChar char="•"/>
            </a:pPr>
            <a:r>
              <a:rPr lang="en-US"/>
              <a:t>Built-in replication</a:t>
            </a:r>
          </a:p>
          <a:p>
            <a:pPr marL="285750" indent="-285750" algn="l">
              <a:lnSpc>
                <a:spcPct val="100000"/>
              </a:lnSpc>
              <a:buFont typeface="Arial" panose="020B0604020202020204" pitchFamily="34" charset="0"/>
              <a:buChar char="•"/>
            </a:pPr>
            <a:r>
              <a:rPr lang="en-US"/>
              <a:t>One-node back-up option</a:t>
            </a:r>
          </a:p>
          <a:p>
            <a:pPr marL="285750" indent="-285750" algn="l">
              <a:lnSpc>
                <a:spcPct val="100000"/>
              </a:lnSpc>
              <a:buFont typeface="Arial" panose="020B0604020202020204" pitchFamily="34" charset="0"/>
              <a:buChar char="•"/>
            </a:pPr>
            <a:r>
              <a:rPr lang="en-US"/>
              <a:t>Cross-hypervisor DR</a:t>
            </a:r>
          </a:p>
        </p:txBody>
      </p:sp>
      <p:sp>
        <p:nvSpPr>
          <p:cNvPr id="4" name="Slide Number Placeholder 3">
            <a:extLst>
              <a:ext uri="{FF2B5EF4-FFF2-40B4-BE49-F238E27FC236}">
                <a16:creationId xmlns:a16="http://schemas.microsoft.com/office/drawing/2014/main" id="{45193194-4B43-C744-AB26-4DD57CB9BE1A}"/>
              </a:ext>
            </a:extLst>
          </p:cNvPr>
          <p:cNvSpPr>
            <a:spLocks noGrp="1"/>
          </p:cNvSpPr>
          <p:nvPr>
            <p:ph type="sldNum" sz="quarter" idx="4"/>
          </p:nvPr>
        </p:nvSpPr>
        <p:spPr/>
        <p:txBody>
          <a:bodyPr/>
          <a:lstStyle/>
          <a:p>
            <a:r>
              <a:rPr lang="en-US"/>
              <a:t>| </a:t>
            </a:r>
            <a:fld id="{2C8F94F2-79B1-4F8D-B2F0-3428BA660B51}" type="slidenum">
              <a:rPr lang="en-US" smtClean="0"/>
              <a:pPr/>
              <a:t>21</a:t>
            </a:fld>
            <a:endParaRPr lang="en-US"/>
          </a:p>
        </p:txBody>
      </p:sp>
      <p:sp>
        <p:nvSpPr>
          <p:cNvPr id="7" name="Rectangle 6">
            <a:extLst>
              <a:ext uri="{FF2B5EF4-FFF2-40B4-BE49-F238E27FC236}">
                <a16:creationId xmlns:a16="http://schemas.microsoft.com/office/drawing/2014/main" id="{8F7C49A3-A7D0-4961-8FEB-5146C8C7A2DD}"/>
              </a:ext>
            </a:extLst>
          </p:cNvPr>
          <p:cNvSpPr/>
          <p:nvPr/>
        </p:nvSpPr>
        <p:spPr>
          <a:xfrm>
            <a:off x="1001483" y="2133324"/>
            <a:ext cx="1654807" cy="1415858"/>
          </a:xfrm>
          <a:prstGeom prst="rect">
            <a:avLst/>
          </a:prstGeom>
          <a:blipFill dpi="0" rotWithShape="1">
            <a:blip r:embed="rId2">
              <a:extLst>
                <a:ext uri="{28A0092B-C50C-407E-A947-70E740481C1C}">
                  <a14:useLocalDpi xmlns:a14="http://schemas.microsoft.com/office/drawing/2010/main" val="0"/>
                </a:ext>
              </a:extLst>
            </a:blip>
            <a:srcRect/>
            <a:stretch>
              <a:fillRect t="10843" b="10843"/>
            </a:stretch>
          </a:blip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045F24F9-4C6F-4C8F-8577-CF10ED80537E}"/>
              </a:ext>
            </a:extLst>
          </p:cNvPr>
          <p:cNvSpPr/>
          <p:nvPr/>
        </p:nvSpPr>
        <p:spPr>
          <a:xfrm>
            <a:off x="3848737" y="2311709"/>
            <a:ext cx="1654807" cy="1415858"/>
          </a:xfrm>
          <a:prstGeom prst="rect">
            <a:avLst/>
          </a:prstGeom>
          <a:blipFill dpi="0" rotWithShape="1">
            <a:blip r:embed="rId3">
              <a:extLst>
                <a:ext uri="{28A0092B-C50C-407E-A947-70E740481C1C}">
                  <a14:useLocalDpi xmlns:a14="http://schemas.microsoft.com/office/drawing/2010/main" val="0"/>
                </a:ext>
              </a:extLst>
            </a:blip>
            <a:srcRect/>
            <a:stretch>
              <a:fillRect t="32832" b="32832"/>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 name="Rectangle 14">
            <a:extLst>
              <a:ext uri="{FF2B5EF4-FFF2-40B4-BE49-F238E27FC236}">
                <a16:creationId xmlns:a16="http://schemas.microsoft.com/office/drawing/2014/main" id="{C3FCADA7-25D0-4038-8A6E-2AB0018052A4}"/>
              </a:ext>
            </a:extLst>
          </p:cNvPr>
          <p:cNvSpPr/>
          <p:nvPr/>
        </p:nvSpPr>
        <p:spPr>
          <a:xfrm>
            <a:off x="6729162" y="2120590"/>
            <a:ext cx="1654807" cy="1415858"/>
          </a:xfrm>
          <a:prstGeom prst="rect">
            <a:avLst/>
          </a:prstGeom>
          <a:blipFill dpi="0" rotWithShape="1">
            <a:blip r:embed="rId4">
              <a:extLst>
                <a:ext uri="{28A0092B-C50C-407E-A947-70E740481C1C}">
                  <a14:useLocalDpi xmlns:a14="http://schemas.microsoft.com/office/drawing/2010/main" val="0"/>
                </a:ext>
              </a:extLst>
            </a:blip>
            <a:srcRect/>
            <a:stretch>
              <a:fillRect l="5405" r="5405"/>
            </a:stretch>
          </a:blip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9" name="Rectangle 18">
            <a:extLst>
              <a:ext uri="{FF2B5EF4-FFF2-40B4-BE49-F238E27FC236}">
                <a16:creationId xmlns:a16="http://schemas.microsoft.com/office/drawing/2014/main" id="{C3D76BF7-31D4-4439-ADF6-05E5BA6C2E60}"/>
              </a:ext>
            </a:extLst>
          </p:cNvPr>
          <p:cNvSpPr/>
          <p:nvPr/>
        </p:nvSpPr>
        <p:spPr>
          <a:xfrm>
            <a:off x="9528177" y="2181533"/>
            <a:ext cx="1654807" cy="1415858"/>
          </a:xfrm>
          <a:prstGeom prst="rect">
            <a:avLst/>
          </a:prstGeom>
          <a:blipFill dpi="0" rotWithShape="1">
            <a:blip r:embed="rId5">
              <a:extLst>
                <a:ext uri="{28A0092B-C50C-407E-A947-70E740481C1C}">
                  <a14:useLocalDpi xmlns:a14="http://schemas.microsoft.com/office/drawing/2010/main" val="0"/>
                </a:ext>
              </a:extLst>
            </a:blip>
            <a:srcRect/>
            <a:stretch>
              <a:fillRect l="19746" r="19746"/>
            </a:stretch>
          </a:blipFill>
          <a:ln>
            <a:no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4085230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 9"/>
          <p:cNvGrpSpPr/>
          <p:nvPr/>
        </p:nvGrpSpPr>
        <p:grpSpPr>
          <a:xfrm>
            <a:off x="-1730477" y="460273"/>
            <a:ext cx="5594554" cy="5594554"/>
            <a:chOff x="-1295400" y="1066800"/>
            <a:chExt cx="4724400" cy="4724400"/>
          </a:xfrm>
        </p:grpSpPr>
        <p:sp>
          <p:nvSpPr>
            <p:cNvPr id="4" name="Oval 3"/>
            <p:cNvSpPr/>
            <p:nvPr/>
          </p:nvSpPr>
          <p:spPr>
            <a:xfrm>
              <a:off x="-1295400" y="1066800"/>
              <a:ext cx="4724400" cy="4724400"/>
            </a:xfrm>
            <a:prstGeom prst="ellipse">
              <a:avLst/>
            </a:prstGeom>
            <a:noFill/>
            <a:ln w="19050" cap="rnd" cmpd="sng">
              <a:solidFill>
                <a:schemeClr val="accent1"/>
              </a:solidFill>
              <a:prstDash val="sysDot"/>
              <a:round/>
              <a:headEnd type="triangle" w="lg" len="lg"/>
              <a:tailEnd type="none" w="sm" len="sm"/>
            </a:ln>
          </p:spPr>
          <p:txBody>
            <a:bodyPr spcFirstLastPara="1" wrap="square" lIns="91377" tIns="45676" rIns="91377" bIns="45676" anchor="ctr" anchorCtr="0">
              <a:noAutofit/>
            </a:bodyPr>
            <a:lstStyle/>
            <a:p>
              <a:pPr algn="ctr">
                <a:lnSpc>
                  <a:spcPct val="90000"/>
                </a:lnSpc>
              </a:pPr>
              <a:endParaRPr lang="en-US" sz="1799" err="1">
                <a:solidFill>
                  <a:srgbClr val="000000"/>
                </a:solidFill>
                <a:latin typeface="Arial"/>
                <a:ea typeface="Arial"/>
                <a:cs typeface="Arial"/>
              </a:endParaRPr>
            </a:p>
          </p:txBody>
        </p:sp>
        <p:sp>
          <p:nvSpPr>
            <p:cNvPr id="44" name="Oval 43"/>
            <p:cNvSpPr/>
            <p:nvPr/>
          </p:nvSpPr>
          <p:spPr>
            <a:xfrm>
              <a:off x="-1104900" y="1257300"/>
              <a:ext cx="4343400" cy="434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grpSp>
      <p:cxnSp>
        <p:nvCxnSpPr>
          <p:cNvPr id="6" name="Straight Arrow Connector 5"/>
          <p:cNvCxnSpPr/>
          <p:nvPr/>
        </p:nvCxnSpPr>
        <p:spPr>
          <a:xfrm flipH="1">
            <a:off x="3864077" y="3254443"/>
            <a:ext cx="7718323" cy="0"/>
          </a:xfrm>
          <a:prstGeom prst="straightConnector1">
            <a:avLst/>
          </a:prstGeom>
          <a:noFill/>
          <a:ln w="19050" cap="rnd" cmpd="sng">
            <a:solidFill>
              <a:schemeClr val="accent1"/>
            </a:solidFill>
            <a:prstDash val="sysDot"/>
            <a:round/>
            <a:headEnd type="triangle" w="lg" len="lg"/>
            <a:tailEnd type="none" w="sm" len="sm"/>
          </a:ln>
        </p:spPr>
      </p:cxnSp>
      <p:cxnSp>
        <p:nvCxnSpPr>
          <p:cNvPr id="57" name="Straight Arrow Connector 56"/>
          <p:cNvCxnSpPr/>
          <p:nvPr/>
        </p:nvCxnSpPr>
        <p:spPr>
          <a:xfrm flipH="1">
            <a:off x="3009900" y="1251086"/>
            <a:ext cx="8592188" cy="0"/>
          </a:xfrm>
          <a:prstGeom prst="straightConnector1">
            <a:avLst/>
          </a:prstGeom>
          <a:noFill/>
          <a:ln w="19050" cap="rnd" cmpd="sng">
            <a:solidFill>
              <a:schemeClr val="accent1"/>
            </a:solidFill>
            <a:prstDash val="sysDot"/>
            <a:round/>
            <a:headEnd type="triangle" w="lg" len="lg"/>
            <a:tailEnd type="none" w="sm" len="sm"/>
          </a:ln>
        </p:spPr>
      </p:cxnSp>
      <p:sp>
        <p:nvSpPr>
          <p:cNvPr id="59" name="Content Placeholder 6"/>
          <p:cNvSpPr txBox="1">
            <a:spLocks/>
          </p:cNvSpPr>
          <p:nvPr/>
        </p:nvSpPr>
        <p:spPr>
          <a:xfrm>
            <a:off x="3907484" y="977921"/>
            <a:ext cx="1463040" cy="553998"/>
          </a:xfrm>
          <a:prstGeom prst="rect">
            <a:avLst/>
          </a:prstGeom>
          <a:solidFill>
            <a:schemeClr val="bg1"/>
          </a:solidFill>
        </p:spPr>
        <p:txBody>
          <a:bodyPr vert="horz" wrap="square" lIns="91440" tIns="0" rIns="91440" bIns="0" rtlCol="0" anchor="t">
            <a:sp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lnSpc>
                <a:spcPct val="100000"/>
              </a:lnSpc>
            </a:pPr>
            <a:r>
              <a:rPr lang="en-US" sz="1800">
                <a:latin typeface="+mn-lt"/>
              </a:rPr>
              <a:t>Hypervisor Choice</a:t>
            </a:r>
          </a:p>
        </p:txBody>
      </p:sp>
      <p:sp>
        <p:nvSpPr>
          <p:cNvPr id="60" name="Content Placeholder 6"/>
          <p:cNvSpPr txBox="1">
            <a:spLocks/>
          </p:cNvSpPr>
          <p:nvPr/>
        </p:nvSpPr>
        <p:spPr>
          <a:xfrm>
            <a:off x="3907484" y="2984386"/>
            <a:ext cx="1463040" cy="553998"/>
          </a:xfrm>
          <a:prstGeom prst="rect">
            <a:avLst/>
          </a:prstGeom>
          <a:solidFill>
            <a:schemeClr val="bg1"/>
          </a:solidFill>
        </p:spPr>
        <p:txBody>
          <a:bodyPr vert="horz" wrap="square" lIns="91440" tIns="0" rIns="91440" bIns="0" rtlCol="0" anchor="t">
            <a:sp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lnSpc>
                <a:spcPct val="100000"/>
              </a:lnSpc>
            </a:pPr>
            <a:r>
              <a:rPr lang="en-US" sz="1800">
                <a:latin typeface="+mn-lt"/>
              </a:rPr>
              <a:t>Platform Choice</a:t>
            </a:r>
          </a:p>
        </p:txBody>
      </p:sp>
      <p:sp>
        <p:nvSpPr>
          <p:cNvPr id="15" name="Title 14"/>
          <p:cNvSpPr>
            <a:spLocks noGrp="1"/>
          </p:cNvSpPr>
          <p:nvPr>
            <p:ph type="title"/>
          </p:nvPr>
        </p:nvSpPr>
        <p:spPr>
          <a:xfrm>
            <a:off x="609600" y="2716930"/>
            <a:ext cx="2628900" cy="1231106"/>
          </a:xfrm>
        </p:spPr>
        <p:txBody>
          <a:bodyPr/>
          <a:lstStyle/>
          <a:p>
            <a:r>
              <a:rPr lang="en-US">
                <a:solidFill>
                  <a:schemeClr val="bg1"/>
                </a:solidFill>
              </a:rPr>
              <a:t>Freedom to Choose</a:t>
            </a:r>
          </a:p>
        </p:txBody>
      </p:sp>
      <p:sp>
        <p:nvSpPr>
          <p:cNvPr id="16" name="Oval 15"/>
          <p:cNvSpPr/>
          <p:nvPr/>
        </p:nvSpPr>
        <p:spPr>
          <a:xfrm>
            <a:off x="5831209" y="1165360"/>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68" name="Oval 67"/>
          <p:cNvSpPr/>
          <p:nvPr/>
        </p:nvSpPr>
        <p:spPr>
          <a:xfrm>
            <a:off x="8126166" y="1148368"/>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69" name="Oval 68"/>
          <p:cNvSpPr/>
          <p:nvPr/>
        </p:nvSpPr>
        <p:spPr>
          <a:xfrm>
            <a:off x="10422199" y="1157272"/>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71" name="Content Placeholder 6"/>
          <p:cNvSpPr txBox="1">
            <a:spLocks/>
          </p:cNvSpPr>
          <p:nvPr/>
        </p:nvSpPr>
        <p:spPr>
          <a:xfrm>
            <a:off x="5227860" y="2178898"/>
            <a:ext cx="1378148" cy="221599"/>
          </a:xfrm>
          <a:prstGeom prst="rect">
            <a:avLst/>
          </a:prstGeom>
        </p:spPr>
        <p:txBody>
          <a:bodyPr vert="horz" wrap="square" lIns="0" tIns="0" rIns="0" bIns="0" rtlCol="0" anchor="t">
            <a:spAutoFit/>
          </a:bodyPr>
          <a:lstStyle>
            <a:lvl1pPr indent="0" algn="ctr">
              <a:lnSpc>
                <a:spcPct val="120000"/>
              </a:lnSpc>
              <a:spcBef>
                <a:spcPts val="1200"/>
              </a:spcBef>
              <a:buClr>
                <a:schemeClr val="accent1"/>
              </a:buClr>
              <a:buFont typeface="Arial" panose="020B0604020202020204" pitchFamily="34" charset="0"/>
              <a:buNone/>
              <a:defRPr sz="1600" baseline="0">
                <a:solidFill>
                  <a:srgbClr val="76787A"/>
                </a:solidFill>
                <a:latin typeface="Gotham Medium" panose="02000604030000020004" pitchFamily="50" charset="0"/>
              </a:defRPr>
            </a:lvl1pPr>
            <a:lvl2pPr indent="0">
              <a:lnSpc>
                <a:spcPct val="120000"/>
              </a:lnSpc>
              <a:spcBef>
                <a:spcPts val="600"/>
              </a:spcBef>
              <a:buClrTx/>
              <a:buFont typeface="Avenir Book" panose="02000503020000020003" pitchFamily="2" charset="0"/>
              <a:buNone/>
              <a:defRPr sz="1400">
                <a:solidFill>
                  <a:schemeClr val="tx2"/>
                </a:solidFill>
              </a:defRPr>
            </a:lvl2pPr>
            <a:lvl3pPr indent="0">
              <a:lnSpc>
                <a:spcPct val="120000"/>
              </a:lnSpc>
              <a:spcBef>
                <a:spcPts val="600"/>
              </a:spcBef>
              <a:buClrTx/>
              <a:buFont typeface="Wingdings" panose="05000000000000000000" pitchFamily="2" charset="2"/>
              <a:buNone/>
              <a:defRPr sz="1400">
                <a:solidFill>
                  <a:schemeClr val="tx2"/>
                </a:solidFill>
              </a:defRPr>
            </a:lvl3pPr>
            <a:lvl4pPr indent="0">
              <a:lnSpc>
                <a:spcPct val="120000"/>
              </a:lnSpc>
              <a:spcBef>
                <a:spcPts val="600"/>
              </a:spcBef>
              <a:buClrTx/>
              <a:buFont typeface="Courier New" panose="02070309020205020404" pitchFamily="49" charset="0"/>
              <a:buNone/>
              <a:defRPr sz="1400">
                <a:solidFill>
                  <a:schemeClr val="tx2"/>
                </a:solidFill>
              </a:defRPr>
            </a:lvl4pPr>
            <a:lvl5pPr indent="0">
              <a:lnSpc>
                <a:spcPct val="120000"/>
              </a:lnSpc>
              <a:spcBef>
                <a:spcPts val="600"/>
              </a:spcBef>
              <a:buClrTx/>
              <a:buFont typeface="Wingdings" panose="05000000000000000000" pitchFamily="2" charset="2"/>
              <a:buNone/>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err="1"/>
              <a:t>Nutanix</a:t>
            </a:r>
            <a:r>
              <a:rPr lang="en-US" sz="1200"/>
              <a:t> AHV</a:t>
            </a:r>
          </a:p>
        </p:txBody>
      </p:sp>
      <p:pic>
        <p:nvPicPr>
          <p:cNvPr id="72" name="Picture 71"/>
          <p:cNvPicPr>
            <a:picLocks noChangeAspect="1"/>
          </p:cNvPicPr>
          <p:nvPr/>
        </p:nvPicPr>
        <p:blipFill>
          <a:blip r:embed="rId3"/>
          <a:stretch>
            <a:fillRect/>
          </a:stretch>
        </p:blipFill>
        <p:spPr>
          <a:xfrm>
            <a:off x="5600586" y="1482815"/>
            <a:ext cx="632696" cy="631841"/>
          </a:xfrm>
          <a:prstGeom prst="rect">
            <a:avLst/>
          </a:prstGeom>
        </p:spPr>
      </p:pic>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868" y="1482815"/>
            <a:ext cx="1184045" cy="356920"/>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7266" y="1449231"/>
            <a:ext cx="1250829" cy="356641"/>
          </a:xfrm>
          <a:prstGeom prst="rect">
            <a:avLst/>
          </a:prstGeom>
        </p:spPr>
      </p:pic>
      <p:sp>
        <p:nvSpPr>
          <p:cNvPr id="76" name="Oval 75"/>
          <p:cNvSpPr/>
          <p:nvPr/>
        </p:nvSpPr>
        <p:spPr>
          <a:xfrm>
            <a:off x="5831209" y="3171825"/>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77" name="Oval 76"/>
          <p:cNvSpPr/>
          <p:nvPr/>
        </p:nvSpPr>
        <p:spPr>
          <a:xfrm>
            <a:off x="7738725"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78" name="Oval 77"/>
          <p:cNvSpPr/>
          <p:nvPr/>
        </p:nvSpPr>
        <p:spPr>
          <a:xfrm>
            <a:off x="9519241"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79" name="Oval 78"/>
          <p:cNvSpPr/>
          <p:nvPr/>
        </p:nvSpPr>
        <p:spPr>
          <a:xfrm>
            <a:off x="10422199"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80" name="Oval 79"/>
          <p:cNvSpPr/>
          <p:nvPr/>
        </p:nvSpPr>
        <p:spPr>
          <a:xfrm>
            <a:off x="6823067"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81" name="Oval 80"/>
          <p:cNvSpPr/>
          <p:nvPr/>
        </p:nvSpPr>
        <p:spPr>
          <a:xfrm>
            <a:off x="8603583"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grpSp>
        <p:nvGrpSpPr>
          <p:cNvPr id="82" name="Group 81"/>
          <p:cNvGrpSpPr/>
          <p:nvPr/>
        </p:nvGrpSpPr>
        <p:grpSpPr>
          <a:xfrm>
            <a:off x="5371818" y="3529994"/>
            <a:ext cx="994275" cy="122699"/>
            <a:chOff x="2623312" y="1938395"/>
            <a:chExt cx="2578078" cy="318148"/>
          </a:xfrm>
          <a:solidFill>
            <a:srgbClr val="024DA1"/>
          </a:solidFill>
        </p:grpSpPr>
        <p:sp>
          <p:nvSpPr>
            <p:cNvPr id="83" name="Freeform 5"/>
            <p:cNvSpPr>
              <a:spLocks/>
            </p:cNvSpPr>
            <p:nvPr/>
          </p:nvSpPr>
          <p:spPr bwMode="auto">
            <a:xfrm>
              <a:off x="4638758" y="1938395"/>
              <a:ext cx="282100" cy="316580"/>
            </a:xfrm>
            <a:custGeom>
              <a:avLst/>
              <a:gdLst>
                <a:gd name="T0" fmla="*/ 120 w 328"/>
                <a:gd name="T1" fmla="*/ 365 h 367"/>
                <a:gd name="T2" fmla="*/ 115 w 328"/>
                <a:gd name="T3" fmla="*/ 367 h 367"/>
                <a:gd name="T4" fmla="*/ 10 w 328"/>
                <a:gd name="T5" fmla="*/ 367 h 367"/>
                <a:gd name="T6" fmla="*/ 2 w 328"/>
                <a:gd name="T7" fmla="*/ 362 h 367"/>
                <a:gd name="T8" fmla="*/ 4 w 328"/>
                <a:gd name="T9" fmla="*/ 352 h 367"/>
                <a:gd name="T10" fmla="*/ 195 w 328"/>
                <a:gd name="T11" fmla="*/ 191 h 367"/>
                <a:gd name="T12" fmla="*/ 195 w 328"/>
                <a:gd name="T13" fmla="*/ 177 h 367"/>
                <a:gd name="T14" fmla="*/ 4 w 328"/>
                <a:gd name="T15" fmla="*/ 15 h 367"/>
                <a:gd name="T16" fmla="*/ 1 w 328"/>
                <a:gd name="T17" fmla="*/ 7 h 367"/>
                <a:gd name="T18" fmla="*/ 9 w 328"/>
                <a:gd name="T19" fmla="*/ 0 h 367"/>
                <a:gd name="T20" fmla="*/ 110 w 328"/>
                <a:gd name="T21" fmla="*/ 0 h 367"/>
                <a:gd name="T22" fmla="*/ 115 w 328"/>
                <a:gd name="T23" fmla="*/ 2 h 367"/>
                <a:gd name="T24" fmla="*/ 323 w 328"/>
                <a:gd name="T25" fmla="*/ 177 h 367"/>
                <a:gd name="T26" fmla="*/ 325 w 328"/>
                <a:gd name="T27" fmla="*/ 179 h 367"/>
                <a:gd name="T28" fmla="*/ 325 w 328"/>
                <a:gd name="T29" fmla="*/ 189 h 367"/>
                <a:gd name="T30" fmla="*/ 323 w 328"/>
                <a:gd name="T31" fmla="*/ 191 h 367"/>
                <a:gd name="T32" fmla="*/ 120 w 328"/>
                <a:gd name="T33" fmla="*/ 365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 h="367">
                  <a:moveTo>
                    <a:pt x="120" y="365"/>
                  </a:moveTo>
                  <a:cubicBezTo>
                    <a:pt x="119" y="366"/>
                    <a:pt x="117" y="367"/>
                    <a:pt x="115" y="367"/>
                  </a:cubicBezTo>
                  <a:cubicBezTo>
                    <a:pt x="10" y="367"/>
                    <a:pt x="10" y="367"/>
                    <a:pt x="10" y="367"/>
                  </a:cubicBezTo>
                  <a:cubicBezTo>
                    <a:pt x="7" y="367"/>
                    <a:pt x="3" y="365"/>
                    <a:pt x="2" y="362"/>
                  </a:cubicBezTo>
                  <a:cubicBezTo>
                    <a:pt x="0" y="359"/>
                    <a:pt x="1" y="354"/>
                    <a:pt x="4" y="352"/>
                  </a:cubicBezTo>
                  <a:cubicBezTo>
                    <a:pt x="195" y="191"/>
                    <a:pt x="195" y="191"/>
                    <a:pt x="195" y="191"/>
                  </a:cubicBezTo>
                  <a:cubicBezTo>
                    <a:pt x="199" y="187"/>
                    <a:pt x="199" y="181"/>
                    <a:pt x="195" y="177"/>
                  </a:cubicBezTo>
                  <a:cubicBezTo>
                    <a:pt x="4" y="15"/>
                    <a:pt x="4" y="15"/>
                    <a:pt x="4" y="15"/>
                  </a:cubicBezTo>
                  <a:cubicBezTo>
                    <a:pt x="2" y="13"/>
                    <a:pt x="0" y="10"/>
                    <a:pt x="1" y="7"/>
                  </a:cubicBezTo>
                  <a:cubicBezTo>
                    <a:pt x="2" y="3"/>
                    <a:pt x="5" y="0"/>
                    <a:pt x="9" y="0"/>
                  </a:cubicBezTo>
                  <a:cubicBezTo>
                    <a:pt x="110" y="0"/>
                    <a:pt x="110" y="0"/>
                    <a:pt x="110" y="0"/>
                  </a:cubicBezTo>
                  <a:cubicBezTo>
                    <a:pt x="112" y="0"/>
                    <a:pt x="114" y="1"/>
                    <a:pt x="115" y="2"/>
                  </a:cubicBezTo>
                  <a:cubicBezTo>
                    <a:pt x="323" y="177"/>
                    <a:pt x="323" y="177"/>
                    <a:pt x="323" y="177"/>
                  </a:cubicBezTo>
                  <a:cubicBezTo>
                    <a:pt x="325" y="179"/>
                    <a:pt x="325" y="179"/>
                    <a:pt x="325" y="179"/>
                  </a:cubicBezTo>
                  <a:cubicBezTo>
                    <a:pt x="328" y="182"/>
                    <a:pt x="328" y="187"/>
                    <a:pt x="325" y="189"/>
                  </a:cubicBezTo>
                  <a:cubicBezTo>
                    <a:pt x="323" y="191"/>
                    <a:pt x="323" y="191"/>
                    <a:pt x="323" y="191"/>
                  </a:cubicBezTo>
                  <a:lnTo>
                    <a:pt x="120" y="3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4" name="Freeform 6"/>
            <p:cNvSpPr>
              <a:spLocks/>
            </p:cNvSpPr>
            <p:nvPr/>
          </p:nvSpPr>
          <p:spPr bwMode="auto">
            <a:xfrm>
              <a:off x="2623312" y="1938395"/>
              <a:ext cx="372999" cy="318148"/>
            </a:xfrm>
            <a:custGeom>
              <a:avLst/>
              <a:gdLst>
                <a:gd name="T0" fmla="*/ 420 w 434"/>
                <a:gd name="T1" fmla="*/ 2 h 367"/>
                <a:gd name="T2" fmla="*/ 356 w 434"/>
                <a:gd name="T3" fmla="*/ 2 h 367"/>
                <a:gd name="T4" fmla="*/ 342 w 434"/>
                <a:gd name="T5" fmla="*/ 16 h 367"/>
                <a:gd name="T6" fmla="*/ 342 w 434"/>
                <a:gd name="T7" fmla="*/ 223 h 367"/>
                <a:gd name="T8" fmla="*/ 333 w 434"/>
                <a:gd name="T9" fmla="*/ 227 h 367"/>
                <a:gd name="T10" fmla="*/ 96 w 434"/>
                <a:gd name="T11" fmla="*/ 21 h 367"/>
                <a:gd name="T12" fmla="*/ 44 w 434"/>
                <a:gd name="T13" fmla="*/ 0 h 367"/>
                <a:gd name="T14" fmla="*/ 0 w 434"/>
                <a:gd name="T15" fmla="*/ 51 h 367"/>
                <a:gd name="T16" fmla="*/ 0 w 434"/>
                <a:gd name="T17" fmla="*/ 350 h 367"/>
                <a:gd name="T18" fmla="*/ 14 w 434"/>
                <a:gd name="T19" fmla="*/ 364 h 367"/>
                <a:gd name="T20" fmla="*/ 78 w 434"/>
                <a:gd name="T21" fmla="*/ 364 h 367"/>
                <a:gd name="T22" fmla="*/ 92 w 434"/>
                <a:gd name="T23" fmla="*/ 350 h 367"/>
                <a:gd name="T24" fmla="*/ 92 w 434"/>
                <a:gd name="T25" fmla="*/ 142 h 367"/>
                <a:gd name="T26" fmla="*/ 101 w 434"/>
                <a:gd name="T27" fmla="*/ 138 h 367"/>
                <a:gd name="T28" fmla="*/ 340 w 434"/>
                <a:gd name="T29" fmla="*/ 347 h 367"/>
                <a:gd name="T30" fmla="*/ 388 w 434"/>
                <a:gd name="T31" fmla="*/ 367 h 367"/>
                <a:gd name="T32" fmla="*/ 434 w 434"/>
                <a:gd name="T33" fmla="*/ 313 h 367"/>
                <a:gd name="T34" fmla="*/ 434 w 434"/>
                <a:gd name="T35" fmla="*/ 16 h 367"/>
                <a:gd name="T36" fmla="*/ 420 w 434"/>
                <a:gd name="T37" fmla="*/ 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 h="367">
                  <a:moveTo>
                    <a:pt x="420" y="2"/>
                  </a:moveTo>
                  <a:cubicBezTo>
                    <a:pt x="356" y="2"/>
                    <a:pt x="356" y="2"/>
                    <a:pt x="356" y="2"/>
                  </a:cubicBezTo>
                  <a:cubicBezTo>
                    <a:pt x="348" y="2"/>
                    <a:pt x="342" y="8"/>
                    <a:pt x="342" y="16"/>
                  </a:cubicBezTo>
                  <a:cubicBezTo>
                    <a:pt x="342" y="223"/>
                    <a:pt x="342" y="223"/>
                    <a:pt x="342" y="223"/>
                  </a:cubicBezTo>
                  <a:cubicBezTo>
                    <a:pt x="342" y="228"/>
                    <a:pt x="336" y="230"/>
                    <a:pt x="333" y="227"/>
                  </a:cubicBezTo>
                  <a:cubicBezTo>
                    <a:pt x="96" y="21"/>
                    <a:pt x="96" y="21"/>
                    <a:pt x="96" y="21"/>
                  </a:cubicBezTo>
                  <a:cubicBezTo>
                    <a:pt x="80" y="7"/>
                    <a:pt x="62" y="0"/>
                    <a:pt x="44" y="0"/>
                  </a:cubicBezTo>
                  <a:cubicBezTo>
                    <a:pt x="28" y="0"/>
                    <a:pt x="0" y="7"/>
                    <a:pt x="0" y="51"/>
                  </a:cubicBezTo>
                  <a:cubicBezTo>
                    <a:pt x="0" y="350"/>
                    <a:pt x="0" y="350"/>
                    <a:pt x="0" y="350"/>
                  </a:cubicBezTo>
                  <a:cubicBezTo>
                    <a:pt x="0" y="358"/>
                    <a:pt x="6" y="364"/>
                    <a:pt x="14" y="364"/>
                  </a:cubicBezTo>
                  <a:cubicBezTo>
                    <a:pt x="78" y="364"/>
                    <a:pt x="78" y="364"/>
                    <a:pt x="78" y="364"/>
                  </a:cubicBezTo>
                  <a:cubicBezTo>
                    <a:pt x="86" y="364"/>
                    <a:pt x="92" y="358"/>
                    <a:pt x="92" y="350"/>
                  </a:cubicBezTo>
                  <a:cubicBezTo>
                    <a:pt x="92" y="142"/>
                    <a:pt x="92" y="142"/>
                    <a:pt x="92" y="142"/>
                  </a:cubicBezTo>
                  <a:cubicBezTo>
                    <a:pt x="92" y="137"/>
                    <a:pt x="98" y="135"/>
                    <a:pt x="101" y="138"/>
                  </a:cubicBezTo>
                  <a:cubicBezTo>
                    <a:pt x="340" y="347"/>
                    <a:pt x="340" y="347"/>
                    <a:pt x="340" y="347"/>
                  </a:cubicBezTo>
                  <a:cubicBezTo>
                    <a:pt x="355" y="360"/>
                    <a:pt x="371" y="367"/>
                    <a:pt x="388" y="367"/>
                  </a:cubicBezTo>
                  <a:cubicBezTo>
                    <a:pt x="405" y="367"/>
                    <a:pt x="434" y="360"/>
                    <a:pt x="434" y="313"/>
                  </a:cubicBezTo>
                  <a:cubicBezTo>
                    <a:pt x="434" y="16"/>
                    <a:pt x="434" y="16"/>
                    <a:pt x="434" y="16"/>
                  </a:cubicBezTo>
                  <a:cubicBezTo>
                    <a:pt x="434" y="8"/>
                    <a:pt x="427" y="2"/>
                    <a:pt x="420" y="2"/>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5" name="Freeform 7"/>
            <p:cNvSpPr>
              <a:spLocks/>
            </p:cNvSpPr>
            <p:nvPr/>
          </p:nvSpPr>
          <p:spPr bwMode="auto">
            <a:xfrm>
              <a:off x="3021386" y="1939962"/>
              <a:ext cx="372999" cy="313446"/>
            </a:xfrm>
            <a:custGeom>
              <a:avLst/>
              <a:gdLst>
                <a:gd name="T0" fmla="*/ 423 w 432"/>
                <a:gd name="T1" fmla="*/ 0 h 362"/>
                <a:gd name="T2" fmla="*/ 349 w 432"/>
                <a:gd name="T3" fmla="*/ 0 h 362"/>
                <a:gd name="T4" fmla="*/ 341 w 432"/>
                <a:gd name="T5" fmla="*/ 8 h 362"/>
                <a:gd name="T6" fmla="*/ 341 w 432"/>
                <a:gd name="T7" fmla="*/ 250 h 362"/>
                <a:gd name="T8" fmla="*/ 267 w 432"/>
                <a:gd name="T9" fmla="*/ 280 h 362"/>
                <a:gd name="T10" fmla="*/ 166 w 432"/>
                <a:gd name="T11" fmla="*/ 280 h 362"/>
                <a:gd name="T12" fmla="*/ 91 w 432"/>
                <a:gd name="T13" fmla="*/ 250 h 362"/>
                <a:gd name="T14" fmla="*/ 91 w 432"/>
                <a:gd name="T15" fmla="*/ 8 h 362"/>
                <a:gd name="T16" fmla="*/ 83 w 432"/>
                <a:gd name="T17" fmla="*/ 0 h 362"/>
                <a:gd name="T18" fmla="*/ 8 w 432"/>
                <a:gd name="T19" fmla="*/ 0 h 362"/>
                <a:gd name="T20" fmla="*/ 0 w 432"/>
                <a:gd name="T21" fmla="*/ 8 h 362"/>
                <a:gd name="T22" fmla="*/ 0 w 432"/>
                <a:gd name="T23" fmla="*/ 254 h 362"/>
                <a:gd name="T24" fmla="*/ 8 w 432"/>
                <a:gd name="T25" fmla="*/ 298 h 362"/>
                <a:gd name="T26" fmla="*/ 31 w 432"/>
                <a:gd name="T27" fmla="*/ 328 h 362"/>
                <a:gd name="T28" fmla="*/ 63 w 432"/>
                <a:gd name="T29" fmla="*/ 347 h 362"/>
                <a:gd name="T30" fmla="*/ 100 w 432"/>
                <a:gd name="T31" fmla="*/ 357 h 362"/>
                <a:gd name="T32" fmla="*/ 139 w 432"/>
                <a:gd name="T33" fmla="*/ 361 h 362"/>
                <a:gd name="T34" fmla="*/ 175 w 432"/>
                <a:gd name="T35" fmla="*/ 362 h 362"/>
                <a:gd name="T36" fmla="*/ 257 w 432"/>
                <a:gd name="T37" fmla="*/ 362 h 362"/>
                <a:gd name="T38" fmla="*/ 388 w 432"/>
                <a:gd name="T39" fmla="*/ 337 h 362"/>
                <a:gd name="T40" fmla="*/ 432 w 432"/>
                <a:gd name="T41" fmla="*/ 255 h 362"/>
                <a:gd name="T42" fmla="*/ 432 w 432"/>
                <a:gd name="T43" fmla="*/ 8 h 362"/>
                <a:gd name="T44" fmla="*/ 423 w 432"/>
                <a:gd name="T4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362">
                  <a:moveTo>
                    <a:pt x="423" y="0"/>
                  </a:moveTo>
                  <a:cubicBezTo>
                    <a:pt x="349" y="0"/>
                    <a:pt x="349" y="0"/>
                    <a:pt x="349" y="0"/>
                  </a:cubicBezTo>
                  <a:cubicBezTo>
                    <a:pt x="344" y="0"/>
                    <a:pt x="341" y="4"/>
                    <a:pt x="341" y="8"/>
                  </a:cubicBezTo>
                  <a:cubicBezTo>
                    <a:pt x="341" y="250"/>
                    <a:pt x="341" y="250"/>
                    <a:pt x="341" y="250"/>
                  </a:cubicBezTo>
                  <a:cubicBezTo>
                    <a:pt x="341" y="270"/>
                    <a:pt x="316" y="280"/>
                    <a:pt x="267" y="280"/>
                  </a:cubicBezTo>
                  <a:cubicBezTo>
                    <a:pt x="166" y="280"/>
                    <a:pt x="166" y="280"/>
                    <a:pt x="166" y="280"/>
                  </a:cubicBezTo>
                  <a:cubicBezTo>
                    <a:pt x="116" y="280"/>
                    <a:pt x="91" y="270"/>
                    <a:pt x="91" y="250"/>
                  </a:cubicBezTo>
                  <a:cubicBezTo>
                    <a:pt x="91" y="8"/>
                    <a:pt x="91" y="8"/>
                    <a:pt x="91" y="8"/>
                  </a:cubicBezTo>
                  <a:cubicBezTo>
                    <a:pt x="91" y="3"/>
                    <a:pt x="87" y="0"/>
                    <a:pt x="83" y="0"/>
                  </a:cubicBezTo>
                  <a:cubicBezTo>
                    <a:pt x="8" y="0"/>
                    <a:pt x="8" y="0"/>
                    <a:pt x="8" y="0"/>
                  </a:cubicBezTo>
                  <a:cubicBezTo>
                    <a:pt x="3" y="0"/>
                    <a:pt x="0" y="4"/>
                    <a:pt x="0" y="8"/>
                  </a:cubicBezTo>
                  <a:cubicBezTo>
                    <a:pt x="0" y="254"/>
                    <a:pt x="0" y="254"/>
                    <a:pt x="0" y="254"/>
                  </a:cubicBezTo>
                  <a:cubicBezTo>
                    <a:pt x="0" y="271"/>
                    <a:pt x="3" y="286"/>
                    <a:pt x="8" y="298"/>
                  </a:cubicBezTo>
                  <a:cubicBezTo>
                    <a:pt x="14" y="310"/>
                    <a:pt x="21" y="320"/>
                    <a:pt x="31" y="328"/>
                  </a:cubicBezTo>
                  <a:cubicBezTo>
                    <a:pt x="40" y="336"/>
                    <a:pt x="51" y="342"/>
                    <a:pt x="63" y="347"/>
                  </a:cubicBezTo>
                  <a:cubicBezTo>
                    <a:pt x="75" y="351"/>
                    <a:pt x="87" y="355"/>
                    <a:pt x="100" y="357"/>
                  </a:cubicBezTo>
                  <a:cubicBezTo>
                    <a:pt x="113" y="359"/>
                    <a:pt x="126" y="361"/>
                    <a:pt x="139" y="361"/>
                  </a:cubicBezTo>
                  <a:cubicBezTo>
                    <a:pt x="152" y="361"/>
                    <a:pt x="164" y="362"/>
                    <a:pt x="175" y="362"/>
                  </a:cubicBezTo>
                  <a:cubicBezTo>
                    <a:pt x="257" y="362"/>
                    <a:pt x="257" y="362"/>
                    <a:pt x="257" y="362"/>
                  </a:cubicBezTo>
                  <a:cubicBezTo>
                    <a:pt x="317" y="362"/>
                    <a:pt x="360" y="354"/>
                    <a:pt x="388" y="337"/>
                  </a:cubicBezTo>
                  <a:cubicBezTo>
                    <a:pt x="417" y="319"/>
                    <a:pt x="432" y="292"/>
                    <a:pt x="432" y="255"/>
                  </a:cubicBezTo>
                  <a:cubicBezTo>
                    <a:pt x="432" y="8"/>
                    <a:pt x="432" y="8"/>
                    <a:pt x="432" y="8"/>
                  </a:cubicBezTo>
                  <a:cubicBezTo>
                    <a:pt x="432" y="4"/>
                    <a:pt x="428" y="0"/>
                    <a:pt x="423" y="0"/>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6" name="Freeform 8"/>
            <p:cNvSpPr>
              <a:spLocks/>
            </p:cNvSpPr>
            <p:nvPr/>
          </p:nvSpPr>
          <p:spPr bwMode="auto">
            <a:xfrm>
              <a:off x="3419460" y="1939962"/>
              <a:ext cx="340087" cy="313446"/>
            </a:xfrm>
            <a:custGeom>
              <a:avLst/>
              <a:gdLst>
                <a:gd name="T0" fmla="*/ 396 w 396"/>
                <a:gd name="T1" fmla="*/ 65 h 363"/>
                <a:gd name="T2" fmla="*/ 396 w 396"/>
                <a:gd name="T3" fmla="*/ 17 h 363"/>
                <a:gd name="T4" fmla="*/ 379 w 396"/>
                <a:gd name="T5" fmla="*/ 0 h 363"/>
                <a:gd name="T6" fmla="*/ 17 w 396"/>
                <a:gd name="T7" fmla="*/ 0 h 363"/>
                <a:gd name="T8" fmla="*/ 0 w 396"/>
                <a:gd name="T9" fmla="*/ 17 h 363"/>
                <a:gd name="T10" fmla="*/ 0 w 396"/>
                <a:gd name="T11" fmla="*/ 65 h 363"/>
                <a:gd name="T12" fmla="*/ 17 w 396"/>
                <a:gd name="T13" fmla="*/ 82 h 363"/>
                <a:gd name="T14" fmla="*/ 144 w 396"/>
                <a:gd name="T15" fmla="*/ 82 h 363"/>
                <a:gd name="T16" fmla="*/ 152 w 396"/>
                <a:gd name="T17" fmla="*/ 90 h 363"/>
                <a:gd name="T18" fmla="*/ 152 w 396"/>
                <a:gd name="T19" fmla="*/ 346 h 363"/>
                <a:gd name="T20" fmla="*/ 169 w 396"/>
                <a:gd name="T21" fmla="*/ 363 h 363"/>
                <a:gd name="T22" fmla="*/ 227 w 396"/>
                <a:gd name="T23" fmla="*/ 363 h 363"/>
                <a:gd name="T24" fmla="*/ 244 w 396"/>
                <a:gd name="T25" fmla="*/ 346 h 363"/>
                <a:gd name="T26" fmla="*/ 244 w 396"/>
                <a:gd name="T27" fmla="*/ 90 h 363"/>
                <a:gd name="T28" fmla="*/ 252 w 396"/>
                <a:gd name="T29" fmla="*/ 82 h 363"/>
                <a:gd name="T30" fmla="*/ 380 w 396"/>
                <a:gd name="T31" fmla="*/ 82 h 363"/>
                <a:gd name="T32" fmla="*/ 396 w 396"/>
                <a:gd name="T33" fmla="*/ 6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6" h="363">
                  <a:moveTo>
                    <a:pt x="396" y="65"/>
                  </a:moveTo>
                  <a:cubicBezTo>
                    <a:pt x="396" y="17"/>
                    <a:pt x="396" y="17"/>
                    <a:pt x="396" y="17"/>
                  </a:cubicBezTo>
                  <a:cubicBezTo>
                    <a:pt x="396" y="8"/>
                    <a:pt x="389" y="0"/>
                    <a:pt x="379" y="0"/>
                  </a:cubicBezTo>
                  <a:cubicBezTo>
                    <a:pt x="17" y="0"/>
                    <a:pt x="17" y="0"/>
                    <a:pt x="17" y="0"/>
                  </a:cubicBezTo>
                  <a:cubicBezTo>
                    <a:pt x="8" y="0"/>
                    <a:pt x="0" y="7"/>
                    <a:pt x="0" y="17"/>
                  </a:cubicBezTo>
                  <a:cubicBezTo>
                    <a:pt x="0" y="65"/>
                    <a:pt x="0" y="65"/>
                    <a:pt x="0" y="65"/>
                  </a:cubicBezTo>
                  <a:cubicBezTo>
                    <a:pt x="0" y="74"/>
                    <a:pt x="7" y="82"/>
                    <a:pt x="17" y="82"/>
                  </a:cubicBezTo>
                  <a:cubicBezTo>
                    <a:pt x="144" y="82"/>
                    <a:pt x="144" y="82"/>
                    <a:pt x="144" y="82"/>
                  </a:cubicBezTo>
                  <a:cubicBezTo>
                    <a:pt x="149" y="82"/>
                    <a:pt x="152" y="86"/>
                    <a:pt x="152" y="90"/>
                  </a:cubicBezTo>
                  <a:cubicBezTo>
                    <a:pt x="152" y="346"/>
                    <a:pt x="152" y="346"/>
                    <a:pt x="152" y="346"/>
                  </a:cubicBezTo>
                  <a:cubicBezTo>
                    <a:pt x="152" y="355"/>
                    <a:pt x="159" y="363"/>
                    <a:pt x="169" y="363"/>
                  </a:cubicBezTo>
                  <a:cubicBezTo>
                    <a:pt x="227" y="363"/>
                    <a:pt x="227" y="363"/>
                    <a:pt x="227" y="363"/>
                  </a:cubicBezTo>
                  <a:cubicBezTo>
                    <a:pt x="236" y="363"/>
                    <a:pt x="244" y="356"/>
                    <a:pt x="244" y="346"/>
                  </a:cubicBezTo>
                  <a:cubicBezTo>
                    <a:pt x="244" y="90"/>
                    <a:pt x="244" y="90"/>
                    <a:pt x="244" y="90"/>
                  </a:cubicBezTo>
                  <a:cubicBezTo>
                    <a:pt x="244" y="85"/>
                    <a:pt x="248" y="82"/>
                    <a:pt x="252" y="82"/>
                  </a:cubicBezTo>
                  <a:cubicBezTo>
                    <a:pt x="380" y="82"/>
                    <a:pt x="380" y="82"/>
                    <a:pt x="380" y="82"/>
                  </a:cubicBezTo>
                  <a:cubicBezTo>
                    <a:pt x="389" y="81"/>
                    <a:pt x="396" y="74"/>
                    <a:pt x="396" y="65"/>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7" name="Freeform 9"/>
            <p:cNvSpPr>
              <a:spLocks noEditPoints="1"/>
            </p:cNvSpPr>
            <p:nvPr/>
          </p:nvSpPr>
          <p:spPr bwMode="auto">
            <a:xfrm>
              <a:off x="3651409" y="1938395"/>
              <a:ext cx="470166" cy="315014"/>
            </a:xfrm>
            <a:custGeom>
              <a:avLst/>
              <a:gdLst>
                <a:gd name="T0" fmla="*/ 324 w 547"/>
                <a:gd name="T1" fmla="*/ 26 h 364"/>
                <a:gd name="T2" fmla="*/ 275 w 547"/>
                <a:gd name="T3" fmla="*/ 0 h 364"/>
                <a:gd name="T4" fmla="*/ 226 w 547"/>
                <a:gd name="T5" fmla="*/ 27 h 364"/>
                <a:gd name="T6" fmla="*/ 2 w 547"/>
                <a:gd name="T7" fmla="*/ 351 h 364"/>
                <a:gd name="T8" fmla="*/ 3 w 547"/>
                <a:gd name="T9" fmla="*/ 361 h 364"/>
                <a:gd name="T10" fmla="*/ 10 w 547"/>
                <a:gd name="T11" fmla="*/ 364 h 364"/>
                <a:gd name="T12" fmla="*/ 98 w 547"/>
                <a:gd name="T13" fmla="*/ 364 h 364"/>
                <a:gd name="T14" fmla="*/ 105 w 547"/>
                <a:gd name="T15" fmla="*/ 360 h 364"/>
                <a:gd name="T16" fmla="*/ 161 w 547"/>
                <a:gd name="T17" fmla="*/ 273 h 364"/>
                <a:gd name="T18" fmla="*/ 167 w 547"/>
                <a:gd name="T19" fmla="*/ 270 h 364"/>
                <a:gd name="T20" fmla="*/ 383 w 547"/>
                <a:gd name="T21" fmla="*/ 270 h 364"/>
                <a:gd name="T22" fmla="*/ 389 w 547"/>
                <a:gd name="T23" fmla="*/ 273 h 364"/>
                <a:gd name="T24" fmla="*/ 447 w 547"/>
                <a:gd name="T25" fmla="*/ 360 h 364"/>
                <a:gd name="T26" fmla="*/ 454 w 547"/>
                <a:gd name="T27" fmla="*/ 364 h 364"/>
                <a:gd name="T28" fmla="*/ 539 w 547"/>
                <a:gd name="T29" fmla="*/ 364 h 364"/>
                <a:gd name="T30" fmla="*/ 546 w 547"/>
                <a:gd name="T31" fmla="*/ 360 h 364"/>
                <a:gd name="T32" fmla="*/ 546 w 547"/>
                <a:gd name="T33" fmla="*/ 351 h 364"/>
                <a:gd name="T34" fmla="*/ 324 w 547"/>
                <a:gd name="T35" fmla="*/ 26 h 364"/>
                <a:gd name="T36" fmla="*/ 222 w 547"/>
                <a:gd name="T37" fmla="*/ 182 h 364"/>
                <a:gd name="T38" fmla="*/ 269 w 547"/>
                <a:gd name="T39" fmla="*/ 115 h 364"/>
                <a:gd name="T40" fmla="*/ 278 w 547"/>
                <a:gd name="T41" fmla="*/ 115 h 364"/>
                <a:gd name="T42" fmla="*/ 325 w 547"/>
                <a:gd name="T43" fmla="*/ 181 h 364"/>
                <a:gd name="T44" fmla="*/ 321 w 547"/>
                <a:gd name="T45" fmla="*/ 188 h 364"/>
                <a:gd name="T46" fmla="*/ 226 w 547"/>
                <a:gd name="T47" fmla="*/ 188 h 364"/>
                <a:gd name="T48" fmla="*/ 222 w 547"/>
                <a:gd name="T49" fmla="*/ 18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7" h="364">
                  <a:moveTo>
                    <a:pt x="324" y="26"/>
                  </a:moveTo>
                  <a:cubicBezTo>
                    <a:pt x="311" y="9"/>
                    <a:pt x="295" y="0"/>
                    <a:pt x="275" y="0"/>
                  </a:cubicBezTo>
                  <a:cubicBezTo>
                    <a:pt x="255" y="0"/>
                    <a:pt x="239" y="9"/>
                    <a:pt x="226" y="27"/>
                  </a:cubicBezTo>
                  <a:cubicBezTo>
                    <a:pt x="2" y="351"/>
                    <a:pt x="2" y="351"/>
                    <a:pt x="2" y="351"/>
                  </a:cubicBezTo>
                  <a:cubicBezTo>
                    <a:pt x="0" y="354"/>
                    <a:pt x="0" y="358"/>
                    <a:pt x="3" y="361"/>
                  </a:cubicBezTo>
                  <a:cubicBezTo>
                    <a:pt x="5" y="363"/>
                    <a:pt x="7" y="364"/>
                    <a:pt x="10" y="364"/>
                  </a:cubicBezTo>
                  <a:cubicBezTo>
                    <a:pt x="98" y="364"/>
                    <a:pt x="98" y="364"/>
                    <a:pt x="98" y="364"/>
                  </a:cubicBezTo>
                  <a:cubicBezTo>
                    <a:pt x="101" y="364"/>
                    <a:pt x="103" y="363"/>
                    <a:pt x="105" y="360"/>
                  </a:cubicBezTo>
                  <a:cubicBezTo>
                    <a:pt x="161" y="273"/>
                    <a:pt x="161" y="273"/>
                    <a:pt x="161" y="273"/>
                  </a:cubicBezTo>
                  <a:cubicBezTo>
                    <a:pt x="162" y="271"/>
                    <a:pt x="164" y="270"/>
                    <a:pt x="167" y="270"/>
                  </a:cubicBezTo>
                  <a:cubicBezTo>
                    <a:pt x="167" y="270"/>
                    <a:pt x="355" y="270"/>
                    <a:pt x="383" y="270"/>
                  </a:cubicBezTo>
                  <a:cubicBezTo>
                    <a:pt x="385" y="270"/>
                    <a:pt x="387" y="271"/>
                    <a:pt x="389" y="273"/>
                  </a:cubicBezTo>
                  <a:cubicBezTo>
                    <a:pt x="447" y="360"/>
                    <a:pt x="447" y="360"/>
                    <a:pt x="447" y="360"/>
                  </a:cubicBezTo>
                  <a:cubicBezTo>
                    <a:pt x="449" y="362"/>
                    <a:pt x="451" y="364"/>
                    <a:pt x="454" y="364"/>
                  </a:cubicBezTo>
                  <a:cubicBezTo>
                    <a:pt x="539" y="364"/>
                    <a:pt x="539" y="364"/>
                    <a:pt x="539" y="364"/>
                  </a:cubicBezTo>
                  <a:cubicBezTo>
                    <a:pt x="542" y="364"/>
                    <a:pt x="545" y="362"/>
                    <a:pt x="546" y="360"/>
                  </a:cubicBezTo>
                  <a:cubicBezTo>
                    <a:pt x="547" y="357"/>
                    <a:pt x="547" y="354"/>
                    <a:pt x="546" y="351"/>
                  </a:cubicBezTo>
                  <a:lnTo>
                    <a:pt x="324" y="26"/>
                  </a:lnTo>
                  <a:close/>
                  <a:moveTo>
                    <a:pt x="222" y="182"/>
                  </a:moveTo>
                  <a:cubicBezTo>
                    <a:pt x="269" y="115"/>
                    <a:pt x="269" y="115"/>
                    <a:pt x="269" y="115"/>
                  </a:cubicBezTo>
                  <a:cubicBezTo>
                    <a:pt x="271" y="112"/>
                    <a:pt x="276" y="112"/>
                    <a:pt x="278" y="115"/>
                  </a:cubicBezTo>
                  <a:cubicBezTo>
                    <a:pt x="325" y="181"/>
                    <a:pt x="325" y="181"/>
                    <a:pt x="325" y="181"/>
                  </a:cubicBezTo>
                  <a:cubicBezTo>
                    <a:pt x="327" y="184"/>
                    <a:pt x="325" y="188"/>
                    <a:pt x="321" y="188"/>
                  </a:cubicBezTo>
                  <a:cubicBezTo>
                    <a:pt x="226" y="188"/>
                    <a:pt x="226" y="188"/>
                    <a:pt x="226" y="188"/>
                  </a:cubicBezTo>
                  <a:cubicBezTo>
                    <a:pt x="222" y="189"/>
                    <a:pt x="220" y="185"/>
                    <a:pt x="222" y="182"/>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8" name="Freeform 10"/>
            <p:cNvSpPr>
              <a:spLocks/>
            </p:cNvSpPr>
            <p:nvPr/>
          </p:nvSpPr>
          <p:spPr bwMode="auto">
            <a:xfrm>
              <a:off x="4137247" y="1938395"/>
              <a:ext cx="372999" cy="318148"/>
            </a:xfrm>
            <a:custGeom>
              <a:avLst/>
              <a:gdLst>
                <a:gd name="T0" fmla="*/ 421 w 434"/>
                <a:gd name="T1" fmla="*/ 2 h 367"/>
                <a:gd name="T2" fmla="*/ 355 w 434"/>
                <a:gd name="T3" fmla="*/ 2 h 367"/>
                <a:gd name="T4" fmla="*/ 342 w 434"/>
                <a:gd name="T5" fmla="*/ 15 h 367"/>
                <a:gd name="T6" fmla="*/ 342 w 434"/>
                <a:gd name="T7" fmla="*/ 224 h 367"/>
                <a:gd name="T8" fmla="*/ 334 w 434"/>
                <a:gd name="T9" fmla="*/ 228 h 367"/>
                <a:gd name="T10" fmla="*/ 96 w 434"/>
                <a:gd name="T11" fmla="*/ 21 h 367"/>
                <a:gd name="T12" fmla="*/ 44 w 434"/>
                <a:gd name="T13" fmla="*/ 0 h 367"/>
                <a:gd name="T14" fmla="*/ 0 w 434"/>
                <a:gd name="T15" fmla="*/ 51 h 367"/>
                <a:gd name="T16" fmla="*/ 0 w 434"/>
                <a:gd name="T17" fmla="*/ 351 h 367"/>
                <a:gd name="T18" fmla="*/ 13 w 434"/>
                <a:gd name="T19" fmla="*/ 364 h 367"/>
                <a:gd name="T20" fmla="*/ 79 w 434"/>
                <a:gd name="T21" fmla="*/ 364 h 367"/>
                <a:gd name="T22" fmla="*/ 92 w 434"/>
                <a:gd name="T23" fmla="*/ 351 h 367"/>
                <a:gd name="T24" fmla="*/ 92 w 434"/>
                <a:gd name="T25" fmla="*/ 141 h 367"/>
                <a:gd name="T26" fmla="*/ 100 w 434"/>
                <a:gd name="T27" fmla="*/ 137 h 367"/>
                <a:gd name="T28" fmla="*/ 340 w 434"/>
                <a:gd name="T29" fmla="*/ 347 h 367"/>
                <a:gd name="T30" fmla="*/ 388 w 434"/>
                <a:gd name="T31" fmla="*/ 367 h 367"/>
                <a:gd name="T32" fmla="*/ 434 w 434"/>
                <a:gd name="T33" fmla="*/ 313 h 367"/>
                <a:gd name="T34" fmla="*/ 434 w 434"/>
                <a:gd name="T35" fmla="*/ 15 h 367"/>
                <a:gd name="T36" fmla="*/ 421 w 434"/>
                <a:gd name="T37" fmla="*/ 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 h="367">
                  <a:moveTo>
                    <a:pt x="421" y="2"/>
                  </a:moveTo>
                  <a:cubicBezTo>
                    <a:pt x="355" y="2"/>
                    <a:pt x="355" y="2"/>
                    <a:pt x="355" y="2"/>
                  </a:cubicBezTo>
                  <a:cubicBezTo>
                    <a:pt x="348" y="2"/>
                    <a:pt x="342" y="8"/>
                    <a:pt x="342" y="15"/>
                  </a:cubicBezTo>
                  <a:cubicBezTo>
                    <a:pt x="342" y="224"/>
                    <a:pt x="342" y="224"/>
                    <a:pt x="342" y="224"/>
                  </a:cubicBezTo>
                  <a:cubicBezTo>
                    <a:pt x="342" y="228"/>
                    <a:pt x="337" y="230"/>
                    <a:pt x="334" y="228"/>
                  </a:cubicBezTo>
                  <a:cubicBezTo>
                    <a:pt x="96" y="21"/>
                    <a:pt x="96" y="21"/>
                    <a:pt x="96" y="21"/>
                  </a:cubicBezTo>
                  <a:cubicBezTo>
                    <a:pt x="80" y="7"/>
                    <a:pt x="62" y="0"/>
                    <a:pt x="44" y="0"/>
                  </a:cubicBezTo>
                  <a:cubicBezTo>
                    <a:pt x="28" y="0"/>
                    <a:pt x="0" y="7"/>
                    <a:pt x="0" y="51"/>
                  </a:cubicBezTo>
                  <a:cubicBezTo>
                    <a:pt x="0" y="351"/>
                    <a:pt x="0" y="351"/>
                    <a:pt x="0" y="351"/>
                  </a:cubicBezTo>
                  <a:cubicBezTo>
                    <a:pt x="0" y="358"/>
                    <a:pt x="6" y="364"/>
                    <a:pt x="13" y="364"/>
                  </a:cubicBezTo>
                  <a:cubicBezTo>
                    <a:pt x="79" y="364"/>
                    <a:pt x="79" y="364"/>
                    <a:pt x="79" y="364"/>
                  </a:cubicBezTo>
                  <a:cubicBezTo>
                    <a:pt x="86" y="364"/>
                    <a:pt x="92" y="358"/>
                    <a:pt x="92" y="351"/>
                  </a:cubicBezTo>
                  <a:cubicBezTo>
                    <a:pt x="92" y="141"/>
                    <a:pt x="92" y="141"/>
                    <a:pt x="92" y="141"/>
                  </a:cubicBezTo>
                  <a:cubicBezTo>
                    <a:pt x="92" y="137"/>
                    <a:pt x="97" y="135"/>
                    <a:pt x="100" y="137"/>
                  </a:cubicBezTo>
                  <a:cubicBezTo>
                    <a:pt x="340" y="347"/>
                    <a:pt x="340" y="347"/>
                    <a:pt x="340" y="347"/>
                  </a:cubicBezTo>
                  <a:cubicBezTo>
                    <a:pt x="355" y="360"/>
                    <a:pt x="371" y="367"/>
                    <a:pt x="388" y="367"/>
                  </a:cubicBezTo>
                  <a:cubicBezTo>
                    <a:pt x="405" y="367"/>
                    <a:pt x="434" y="360"/>
                    <a:pt x="434" y="313"/>
                  </a:cubicBezTo>
                  <a:cubicBezTo>
                    <a:pt x="434" y="15"/>
                    <a:pt x="434" y="15"/>
                    <a:pt x="434" y="15"/>
                  </a:cubicBezTo>
                  <a:cubicBezTo>
                    <a:pt x="434" y="8"/>
                    <a:pt x="428" y="2"/>
                    <a:pt x="421" y="2"/>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89" name="Freeform 11"/>
            <p:cNvSpPr>
              <a:spLocks/>
            </p:cNvSpPr>
            <p:nvPr/>
          </p:nvSpPr>
          <p:spPr bwMode="auto">
            <a:xfrm>
              <a:off x="4535322" y="1939962"/>
              <a:ext cx="78361" cy="313446"/>
            </a:xfrm>
            <a:custGeom>
              <a:avLst/>
              <a:gdLst>
                <a:gd name="T0" fmla="*/ 83 w 91"/>
                <a:gd name="T1" fmla="*/ 0 h 361"/>
                <a:gd name="T2" fmla="*/ 8 w 91"/>
                <a:gd name="T3" fmla="*/ 0 h 361"/>
                <a:gd name="T4" fmla="*/ 0 w 91"/>
                <a:gd name="T5" fmla="*/ 8 h 361"/>
                <a:gd name="T6" fmla="*/ 0 w 91"/>
                <a:gd name="T7" fmla="*/ 353 h 361"/>
                <a:gd name="T8" fmla="*/ 8 w 91"/>
                <a:gd name="T9" fmla="*/ 361 h 361"/>
                <a:gd name="T10" fmla="*/ 83 w 91"/>
                <a:gd name="T11" fmla="*/ 361 h 361"/>
                <a:gd name="T12" fmla="*/ 91 w 91"/>
                <a:gd name="T13" fmla="*/ 353 h 361"/>
                <a:gd name="T14" fmla="*/ 91 w 91"/>
                <a:gd name="T15" fmla="*/ 8 h 361"/>
                <a:gd name="T16" fmla="*/ 83 w 91"/>
                <a:gd name="T17"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61">
                  <a:moveTo>
                    <a:pt x="83" y="0"/>
                  </a:moveTo>
                  <a:cubicBezTo>
                    <a:pt x="8" y="0"/>
                    <a:pt x="8" y="0"/>
                    <a:pt x="8" y="0"/>
                  </a:cubicBezTo>
                  <a:cubicBezTo>
                    <a:pt x="3" y="0"/>
                    <a:pt x="0" y="4"/>
                    <a:pt x="0" y="8"/>
                  </a:cubicBezTo>
                  <a:cubicBezTo>
                    <a:pt x="0" y="353"/>
                    <a:pt x="0" y="353"/>
                    <a:pt x="0" y="353"/>
                  </a:cubicBezTo>
                  <a:cubicBezTo>
                    <a:pt x="0" y="358"/>
                    <a:pt x="4" y="361"/>
                    <a:pt x="8" y="361"/>
                  </a:cubicBezTo>
                  <a:cubicBezTo>
                    <a:pt x="83" y="361"/>
                    <a:pt x="83" y="361"/>
                    <a:pt x="83" y="361"/>
                  </a:cubicBezTo>
                  <a:cubicBezTo>
                    <a:pt x="88" y="361"/>
                    <a:pt x="91" y="357"/>
                    <a:pt x="91" y="353"/>
                  </a:cubicBezTo>
                  <a:cubicBezTo>
                    <a:pt x="91" y="8"/>
                    <a:pt x="91" y="8"/>
                    <a:pt x="91" y="8"/>
                  </a:cubicBezTo>
                  <a:cubicBezTo>
                    <a:pt x="91" y="4"/>
                    <a:pt x="87" y="0"/>
                    <a:pt x="83" y="0"/>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0" name="Freeform 12"/>
            <p:cNvSpPr>
              <a:spLocks/>
            </p:cNvSpPr>
            <p:nvPr/>
          </p:nvSpPr>
          <p:spPr bwMode="auto">
            <a:xfrm>
              <a:off x="4898917" y="1938395"/>
              <a:ext cx="203739" cy="134782"/>
            </a:xfrm>
            <a:custGeom>
              <a:avLst/>
              <a:gdLst>
                <a:gd name="T0" fmla="*/ 54 w 237"/>
                <a:gd name="T1" fmla="*/ 154 h 157"/>
                <a:gd name="T2" fmla="*/ 66 w 237"/>
                <a:gd name="T3" fmla="*/ 154 h 157"/>
                <a:gd name="T4" fmla="*/ 233 w 237"/>
                <a:gd name="T5" fmla="*/ 15 h 157"/>
                <a:gd name="T6" fmla="*/ 236 w 237"/>
                <a:gd name="T7" fmla="*/ 7 h 157"/>
                <a:gd name="T8" fmla="*/ 228 w 237"/>
                <a:gd name="T9" fmla="*/ 0 h 157"/>
                <a:gd name="T10" fmla="*/ 127 w 237"/>
                <a:gd name="T11" fmla="*/ 0 h 157"/>
                <a:gd name="T12" fmla="*/ 122 w 237"/>
                <a:gd name="T13" fmla="*/ 2 h 157"/>
                <a:gd name="T14" fmla="*/ 4 w 237"/>
                <a:gd name="T15" fmla="*/ 98 h 157"/>
                <a:gd name="T16" fmla="*/ 4 w 237"/>
                <a:gd name="T17" fmla="*/ 112 h 157"/>
                <a:gd name="T18" fmla="*/ 54 w 237"/>
                <a:gd name="T19" fmla="*/ 15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57">
                  <a:moveTo>
                    <a:pt x="54" y="154"/>
                  </a:moveTo>
                  <a:cubicBezTo>
                    <a:pt x="57" y="157"/>
                    <a:pt x="62" y="157"/>
                    <a:pt x="66" y="154"/>
                  </a:cubicBezTo>
                  <a:cubicBezTo>
                    <a:pt x="233" y="15"/>
                    <a:pt x="233" y="15"/>
                    <a:pt x="233" y="15"/>
                  </a:cubicBezTo>
                  <a:cubicBezTo>
                    <a:pt x="235" y="13"/>
                    <a:pt x="237" y="10"/>
                    <a:pt x="236" y="7"/>
                  </a:cubicBezTo>
                  <a:cubicBezTo>
                    <a:pt x="235" y="3"/>
                    <a:pt x="232" y="0"/>
                    <a:pt x="228" y="0"/>
                  </a:cubicBezTo>
                  <a:cubicBezTo>
                    <a:pt x="127" y="0"/>
                    <a:pt x="127" y="0"/>
                    <a:pt x="127" y="0"/>
                  </a:cubicBezTo>
                  <a:cubicBezTo>
                    <a:pt x="125" y="0"/>
                    <a:pt x="123" y="1"/>
                    <a:pt x="122" y="2"/>
                  </a:cubicBezTo>
                  <a:cubicBezTo>
                    <a:pt x="4" y="98"/>
                    <a:pt x="4" y="98"/>
                    <a:pt x="4" y="98"/>
                  </a:cubicBezTo>
                  <a:cubicBezTo>
                    <a:pt x="0" y="102"/>
                    <a:pt x="0" y="108"/>
                    <a:pt x="4" y="112"/>
                  </a:cubicBezTo>
                  <a:lnTo>
                    <a:pt x="54" y="154"/>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1" name="Freeform 13"/>
            <p:cNvSpPr>
              <a:spLocks/>
            </p:cNvSpPr>
            <p:nvPr/>
          </p:nvSpPr>
          <p:spPr bwMode="auto">
            <a:xfrm>
              <a:off x="4900484" y="2120194"/>
              <a:ext cx="202172" cy="134782"/>
            </a:xfrm>
            <a:custGeom>
              <a:avLst/>
              <a:gdLst>
                <a:gd name="T0" fmla="*/ 50 w 235"/>
                <a:gd name="T1" fmla="*/ 3 h 156"/>
                <a:gd name="T2" fmla="*/ 62 w 235"/>
                <a:gd name="T3" fmla="*/ 3 h 156"/>
                <a:gd name="T4" fmla="*/ 231 w 235"/>
                <a:gd name="T5" fmla="*/ 141 h 156"/>
                <a:gd name="T6" fmla="*/ 234 w 235"/>
                <a:gd name="T7" fmla="*/ 149 h 156"/>
                <a:gd name="T8" fmla="*/ 226 w 235"/>
                <a:gd name="T9" fmla="*/ 156 h 156"/>
                <a:gd name="T10" fmla="*/ 125 w 235"/>
                <a:gd name="T11" fmla="*/ 156 h 156"/>
                <a:gd name="T12" fmla="*/ 120 w 235"/>
                <a:gd name="T13" fmla="*/ 154 h 156"/>
                <a:gd name="T14" fmla="*/ 4 w 235"/>
                <a:gd name="T15" fmla="*/ 57 h 156"/>
                <a:gd name="T16" fmla="*/ 4 w 235"/>
                <a:gd name="T17" fmla="*/ 43 h 156"/>
                <a:gd name="T18" fmla="*/ 50 w 235"/>
                <a:gd name="T19" fmla="*/ 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156">
                  <a:moveTo>
                    <a:pt x="50" y="3"/>
                  </a:moveTo>
                  <a:cubicBezTo>
                    <a:pt x="53" y="0"/>
                    <a:pt x="58" y="0"/>
                    <a:pt x="62" y="3"/>
                  </a:cubicBezTo>
                  <a:cubicBezTo>
                    <a:pt x="231" y="141"/>
                    <a:pt x="231" y="141"/>
                    <a:pt x="231" y="141"/>
                  </a:cubicBezTo>
                  <a:cubicBezTo>
                    <a:pt x="233" y="143"/>
                    <a:pt x="235" y="146"/>
                    <a:pt x="234" y="149"/>
                  </a:cubicBezTo>
                  <a:cubicBezTo>
                    <a:pt x="233" y="153"/>
                    <a:pt x="230" y="156"/>
                    <a:pt x="226" y="156"/>
                  </a:cubicBezTo>
                  <a:cubicBezTo>
                    <a:pt x="125" y="156"/>
                    <a:pt x="125" y="156"/>
                    <a:pt x="125" y="156"/>
                  </a:cubicBezTo>
                  <a:cubicBezTo>
                    <a:pt x="123" y="156"/>
                    <a:pt x="121" y="155"/>
                    <a:pt x="120" y="154"/>
                  </a:cubicBezTo>
                  <a:cubicBezTo>
                    <a:pt x="4" y="57"/>
                    <a:pt x="4" y="57"/>
                    <a:pt x="4" y="57"/>
                  </a:cubicBezTo>
                  <a:cubicBezTo>
                    <a:pt x="0" y="53"/>
                    <a:pt x="0" y="47"/>
                    <a:pt x="4" y="43"/>
                  </a:cubicBezTo>
                  <a:lnTo>
                    <a:pt x="50" y="3"/>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2" name="Freeform 14"/>
            <p:cNvSpPr>
              <a:spLocks/>
            </p:cNvSpPr>
            <p:nvPr/>
          </p:nvSpPr>
          <p:spPr bwMode="auto">
            <a:xfrm>
              <a:off x="5101088" y="2203256"/>
              <a:ext cx="42315" cy="51719"/>
            </a:xfrm>
            <a:custGeom>
              <a:avLst/>
              <a:gdLst>
                <a:gd name="T0" fmla="*/ 19 w 49"/>
                <a:gd name="T1" fmla="*/ 10 h 59"/>
                <a:gd name="T2" fmla="*/ 5 w 49"/>
                <a:gd name="T3" fmla="*/ 10 h 59"/>
                <a:gd name="T4" fmla="*/ 0 w 49"/>
                <a:gd name="T5" fmla="*/ 5 h 59"/>
                <a:gd name="T6" fmla="*/ 5 w 49"/>
                <a:gd name="T7" fmla="*/ 0 h 59"/>
                <a:gd name="T8" fmla="*/ 44 w 49"/>
                <a:gd name="T9" fmla="*/ 0 h 59"/>
                <a:gd name="T10" fmla="*/ 49 w 49"/>
                <a:gd name="T11" fmla="*/ 5 h 59"/>
                <a:gd name="T12" fmla="*/ 44 w 49"/>
                <a:gd name="T13" fmla="*/ 10 h 59"/>
                <a:gd name="T14" fmla="*/ 30 w 49"/>
                <a:gd name="T15" fmla="*/ 10 h 59"/>
                <a:gd name="T16" fmla="*/ 30 w 49"/>
                <a:gd name="T17" fmla="*/ 54 h 59"/>
                <a:gd name="T18" fmla="*/ 25 w 49"/>
                <a:gd name="T19" fmla="*/ 59 h 59"/>
                <a:gd name="T20" fmla="*/ 20 w 49"/>
                <a:gd name="T21" fmla="*/ 54 h 59"/>
                <a:gd name="T22" fmla="*/ 20 w 49"/>
                <a:gd name="T23" fmla="*/ 10 h 59"/>
                <a:gd name="T24" fmla="*/ 19 w 49"/>
                <a:gd name="T25"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9">
                  <a:moveTo>
                    <a:pt x="19" y="10"/>
                  </a:moveTo>
                  <a:cubicBezTo>
                    <a:pt x="5" y="10"/>
                    <a:pt x="5" y="10"/>
                    <a:pt x="5" y="10"/>
                  </a:cubicBezTo>
                  <a:cubicBezTo>
                    <a:pt x="2" y="10"/>
                    <a:pt x="0" y="8"/>
                    <a:pt x="0" y="5"/>
                  </a:cubicBezTo>
                  <a:cubicBezTo>
                    <a:pt x="0" y="2"/>
                    <a:pt x="2" y="0"/>
                    <a:pt x="5" y="0"/>
                  </a:cubicBezTo>
                  <a:cubicBezTo>
                    <a:pt x="44" y="0"/>
                    <a:pt x="44" y="0"/>
                    <a:pt x="44" y="0"/>
                  </a:cubicBezTo>
                  <a:cubicBezTo>
                    <a:pt x="47" y="0"/>
                    <a:pt x="49" y="2"/>
                    <a:pt x="49" y="5"/>
                  </a:cubicBezTo>
                  <a:cubicBezTo>
                    <a:pt x="49" y="8"/>
                    <a:pt x="47" y="10"/>
                    <a:pt x="44" y="10"/>
                  </a:cubicBezTo>
                  <a:cubicBezTo>
                    <a:pt x="30" y="10"/>
                    <a:pt x="30" y="10"/>
                    <a:pt x="30" y="10"/>
                  </a:cubicBezTo>
                  <a:cubicBezTo>
                    <a:pt x="30" y="54"/>
                    <a:pt x="30" y="54"/>
                    <a:pt x="30" y="54"/>
                  </a:cubicBezTo>
                  <a:cubicBezTo>
                    <a:pt x="30" y="57"/>
                    <a:pt x="28" y="59"/>
                    <a:pt x="25" y="59"/>
                  </a:cubicBezTo>
                  <a:cubicBezTo>
                    <a:pt x="22" y="59"/>
                    <a:pt x="20" y="57"/>
                    <a:pt x="20" y="54"/>
                  </a:cubicBezTo>
                  <a:cubicBezTo>
                    <a:pt x="20" y="10"/>
                    <a:pt x="20" y="10"/>
                    <a:pt x="20" y="10"/>
                  </a:cubicBezTo>
                  <a:lnTo>
                    <a:pt x="19" y="10"/>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sp>
          <p:nvSpPr>
            <p:cNvPr id="93" name="Freeform 15"/>
            <p:cNvSpPr>
              <a:spLocks/>
            </p:cNvSpPr>
            <p:nvPr/>
          </p:nvSpPr>
          <p:spPr bwMode="auto">
            <a:xfrm>
              <a:off x="5151239" y="2203256"/>
              <a:ext cx="50151" cy="51719"/>
            </a:xfrm>
            <a:custGeom>
              <a:avLst/>
              <a:gdLst>
                <a:gd name="T0" fmla="*/ 0 w 58"/>
                <a:gd name="T1" fmla="*/ 5 h 60"/>
                <a:gd name="T2" fmla="*/ 5 w 58"/>
                <a:gd name="T3" fmla="*/ 0 h 60"/>
                <a:gd name="T4" fmla="*/ 6 w 58"/>
                <a:gd name="T5" fmla="*/ 0 h 60"/>
                <a:gd name="T6" fmla="*/ 11 w 58"/>
                <a:gd name="T7" fmla="*/ 3 h 60"/>
                <a:gd name="T8" fmla="*/ 29 w 58"/>
                <a:gd name="T9" fmla="*/ 31 h 60"/>
                <a:gd name="T10" fmla="*/ 47 w 58"/>
                <a:gd name="T11" fmla="*/ 3 h 60"/>
                <a:gd name="T12" fmla="*/ 52 w 58"/>
                <a:gd name="T13" fmla="*/ 0 h 60"/>
                <a:gd name="T14" fmla="*/ 53 w 58"/>
                <a:gd name="T15" fmla="*/ 0 h 60"/>
                <a:gd name="T16" fmla="*/ 58 w 58"/>
                <a:gd name="T17" fmla="*/ 5 h 60"/>
                <a:gd name="T18" fmla="*/ 58 w 58"/>
                <a:gd name="T19" fmla="*/ 54 h 60"/>
                <a:gd name="T20" fmla="*/ 53 w 58"/>
                <a:gd name="T21" fmla="*/ 59 h 60"/>
                <a:gd name="T22" fmla="*/ 48 w 58"/>
                <a:gd name="T23" fmla="*/ 54 h 60"/>
                <a:gd name="T24" fmla="*/ 48 w 58"/>
                <a:gd name="T25" fmla="*/ 19 h 60"/>
                <a:gd name="T26" fmla="*/ 34 w 58"/>
                <a:gd name="T27" fmla="*/ 41 h 60"/>
                <a:gd name="T28" fmla="*/ 30 w 58"/>
                <a:gd name="T29" fmla="*/ 44 h 60"/>
                <a:gd name="T30" fmla="*/ 26 w 58"/>
                <a:gd name="T31" fmla="*/ 41 h 60"/>
                <a:gd name="T32" fmla="*/ 12 w 58"/>
                <a:gd name="T33" fmla="*/ 20 h 60"/>
                <a:gd name="T34" fmla="*/ 12 w 58"/>
                <a:gd name="T35" fmla="*/ 55 h 60"/>
                <a:gd name="T36" fmla="*/ 7 w 58"/>
                <a:gd name="T37" fmla="*/ 60 h 60"/>
                <a:gd name="T38" fmla="*/ 2 w 58"/>
                <a:gd name="T39" fmla="*/ 55 h 60"/>
                <a:gd name="T40" fmla="*/ 2 w 58"/>
                <a:gd name="T41" fmla="*/ 5 h 60"/>
                <a:gd name="T42" fmla="*/ 0 w 58"/>
                <a:gd name="T43"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60">
                  <a:moveTo>
                    <a:pt x="0" y="5"/>
                  </a:moveTo>
                  <a:cubicBezTo>
                    <a:pt x="0" y="2"/>
                    <a:pt x="2" y="0"/>
                    <a:pt x="5" y="0"/>
                  </a:cubicBezTo>
                  <a:cubicBezTo>
                    <a:pt x="6" y="0"/>
                    <a:pt x="6" y="0"/>
                    <a:pt x="6" y="0"/>
                  </a:cubicBezTo>
                  <a:cubicBezTo>
                    <a:pt x="8" y="0"/>
                    <a:pt x="10" y="1"/>
                    <a:pt x="11" y="3"/>
                  </a:cubicBezTo>
                  <a:cubicBezTo>
                    <a:pt x="29" y="31"/>
                    <a:pt x="29" y="31"/>
                    <a:pt x="29" y="31"/>
                  </a:cubicBezTo>
                  <a:cubicBezTo>
                    <a:pt x="47" y="3"/>
                    <a:pt x="47" y="3"/>
                    <a:pt x="47" y="3"/>
                  </a:cubicBezTo>
                  <a:cubicBezTo>
                    <a:pt x="48" y="1"/>
                    <a:pt x="50" y="0"/>
                    <a:pt x="52" y="0"/>
                  </a:cubicBezTo>
                  <a:cubicBezTo>
                    <a:pt x="53" y="0"/>
                    <a:pt x="53" y="0"/>
                    <a:pt x="53" y="0"/>
                  </a:cubicBezTo>
                  <a:cubicBezTo>
                    <a:pt x="56" y="0"/>
                    <a:pt x="58" y="2"/>
                    <a:pt x="58" y="5"/>
                  </a:cubicBezTo>
                  <a:cubicBezTo>
                    <a:pt x="58" y="54"/>
                    <a:pt x="58" y="54"/>
                    <a:pt x="58" y="54"/>
                  </a:cubicBezTo>
                  <a:cubicBezTo>
                    <a:pt x="58" y="57"/>
                    <a:pt x="56" y="59"/>
                    <a:pt x="53" y="59"/>
                  </a:cubicBezTo>
                  <a:cubicBezTo>
                    <a:pt x="50" y="59"/>
                    <a:pt x="48" y="57"/>
                    <a:pt x="48" y="54"/>
                  </a:cubicBezTo>
                  <a:cubicBezTo>
                    <a:pt x="48" y="19"/>
                    <a:pt x="48" y="19"/>
                    <a:pt x="48" y="19"/>
                  </a:cubicBezTo>
                  <a:cubicBezTo>
                    <a:pt x="34" y="41"/>
                    <a:pt x="34" y="41"/>
                    <a:pt x="34" y="41"/>
                  </a:cubicBezTo>
                  <a:cubicBezTo>
                    <a:pt x="33" y="43"/>
                    <a:pt x="32" y="44"/>
                    <a:pt x="30" y="44"/>
                  </a:cubicBezTo>
                  <a:cubicBezTo>
                    <a:pt x="28" y="44"/>
                    <a:pt x="27" y="43"/>
                    <a:pt x="26" y="41"/>
                  </a:cubicBezTo>
                  <a:cubicBezTo>
                    <a:pt x="12" y="20"/>
                    <a:pt x="12" y="20"/>
                    <a:pt x="12" y="20"/>
                  </a:cubicBezTo>
                  <a:cubicBezTo>
                    <a:pt x="12" y="55"/>
                    <a:pt x="12" y="55"/>
                    <a:pt x="12" y="55"/>
                  </a:cubicBezTo>
                  <a:cubicBezTo>
                    <a:pt x="12" y="58"/>
                    <a:pt x="10" y="60"/>
                    <a:pt x="7" y="60"/>
                  </a:cubicBezTo>
                  <a:cubicBezTo>
                    <a:pt x="4" y="60"/>
                    <a:pt x="2" y="58"/>
                    <a:pt x="2" y="55"/>
                  </a:cubicBezTo>
                  <a:cubicBezTo>
                    <a:pt x="2" y="5"/>
                    <a:pt x="2" y="5"/>
                    <a:pt x="2" y="5"/>
                  </a:cubicBezTo>
                  <a:lnTo>
                    <a:pt x="0" y="5"/>
                  </a:lnTo>
                  <a:close/>
                </a:path>
              </a:pathLst>
            </a:custGeom>
            <a:grpFill/>
            <a:ln>
              <a:noFill/>
            </a:ln>
          </p:spPr>
          <p:txBody>
            <a:bodyPr vert="horz" wrap="square" lIns="91440" tIns="45720" rIns="91440" bIns="45720" numCol="1" anchor="t" anchorCtr="0" compatLnSpc="1">
              <a:prstTxWarp prst="textNoShape">
                <a:avLst/>
              </a:prstTxWarp>
            </a:bodyPr>
            <a:lstStyle/>
            <a:p>
              <a:pPr defTabSz="914377" fontAlgn="auto">
                <a:spcBef>
                  <a:spcPts val="0"/>
                </a:spcBef>
                <a:spcAft>
                  <a:spcPts val="0"/>
                </a:spcAft>
              </a:pPr>
              <a:endParaRPr lang="en-US">
                <a:solidFill>
                  <a:srgbClr val="4C4C4E"/>
                </a:solidFill>
                <a:latin typeface="Gotham Medium"/>
                <a:ea typeface="+mn-ea"/>
                <a:cs typeface="+mn-cs"/>
              </a:endParaRPr>
            </a:p>
          </p:txBody>
        </p:sp>
      </p:grpSp>
      <p:sp>
        <p:nvSpPr>
          <p:cNvPr id="94" name="TextBox 93"/>
          <p:cNvSpPr txBox="1"/>
          <p:nvPr/>
        </p:nvSpPr>
        <p:spPr>
          <a:xfrm>
            <a:off x="11089693" y="3473262"/>
            <a:ext cx="388375" cy="221599"/>
          </a:xfrm>
          <a:prstGeom prst="rect">
            <a:avLst/>
          </a:prstGeom>
          <a:noFill/>
        </p:spPr>
        <p:txBody>
          <a:bodyPr wrap="none" lIns="0" tIns="0" rIns="0" bIns="0" rtlCol="0">
            <a:spAutoFit/>
          </a:bodyPr>
          <a:lstStyle/>
          <a:p>
            <a:pPr algn="ctr" fontAlgn="auto">
              <a:lnSpc>
                <a:spcPct val="120000"/>
              </a:lnSpc>
              <a:spcBef>
                <a:spcPts val="1200"/>
              </a:spcBef>
              <a:spcAft>
                <a:spcPts val="0"/>
              </a:spcAft>
              <a:buClr>
                <a:schemeClr val="accent1"/>
              </a:buClr>
            </a:pPr>
            <a:r>
              <a:rPr lang="en-US" sz="1200">
                <a:solidFill>
                  <a:srgbClr val="76787A"/>
                </a:solidFill>
                <a:latin typeface="Gotham Medium" panose="02000604030000020004" pitchFamily="50" charset="0"/>
              </a:rPr>
              <a:t>More</a:t>
            </a:r>
          </a:p>
        </p:txBody>
      </p:sp>
      <p:pic>
        <p:nvPicPr>
          <p:cNvPr id="97" name="Picture 3">
            <a:extLst>
              <a:ext uri="{FF2B5EF4-FFF2-40B4-BE49-F238E27FC236}">
                <a16:creationId xmlns:a16="http://schemas.microsoft.com/office/drawing/2014/main" id="{598AAD2B-078A-4FB8-9C1A-DB968AA455A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421698" y="3500668"/>
            <a:ext cx="539689" cy="28495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FB13EFC7-14B3-429F-9429-D5C9EC50A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9166" y="3479981"/>
            <a:ext cx="527030" cy="210812"/>
          </a:xfrm>
          <a:prstGeom prst="rect">
            <a:avLst/>
          </a:prstGeom>
        </p:spPr>
      </p:pic>
      <p:pic>
        <p:nvPicPr>
          <p:cNvPr id="99" name="Picture 98">
            <a:extLst>
              <a:ext uri="{FF2B5EF4-FFF2-40B4-BE49-F238E27FC236}">
                <a16:creationId xmlns:a16="http://schemas.microsoft.com/office/drawing/2014/main" id="{ACF57915-8649-4CDD-B534-B7074D49F3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5951" y="3435461"/>
            <a:ext cx="678029" cy="282737"/>
          </a:xfrm>
          <a:prstGeom prst="rect">
            <a:avLst/>
          </a:prstGeom>
        </p:spPr>
      </p:pic>
      <p:sp>
        <p:nvSpPr>
          <p:cNvPr id="100" name="Oval 99"/>
          <p:cNvSpPr/>
          <p:nvPr/>
        </p:nvSpPr>
        <p:spPr>
          <a:xfrm>
            <a:off x="11198157" y="3171825"/>
            <a:ext cx="171450" cy="171450"/>
          </a:xfrm>
          <a:prstGeom prst="ellipse">
            <a:avLst/>
          </a:prstGeom>
          <a:solidFill>
            <a:schemeClr val="bg1"/>
          </a:solidFill>
          <a:ln w="19050" cap="rnd" cmpd="sng">
            <a:solidFill>
              <a:schemeClr val="accent1"/>
            </a:solidFill>
            <a:prstDash val="sysDot"/>
            <a:round/>
            <a:headEnd type="triangle" w="lg" len="lg"/>
            <a:tailEnd type="none" w="sm" len="sm"/>
          </a:ln>
        </p:spPr>
        <p:txBody>
          <a:bodyPr rtlCol="0" anchor="ctr"/>
          <a:lstStyle/>
          <a:p>
            <a:pPr algn="ctr"/>
            <a:endParaRPr lang="en-US" err="1">
              <a:solidFill>
                <a:schemeClr val="bg1"/>
              </a:solidFill>
            </a:endParaRPr>
          </a:p>
        </p:txBody>
      </p:sp>
      <p:sp>
        <p:nvSpPr>
          <p:cNvPr id="61" name="Slide Number Placeholder 3">
            <a:extLst>
              <a:ext uri="{FF2B5EF4-FFF2-40B4-BE49-F238E27FC236}">
                <a16:creationId xmlns:a16="http://schemas.microsoft.com/office/drawing/2014/main" id="{6240918E-3037-8F4C-ADCA-CE1201EFC7E0}"/>
              </a:ext>
            </a:extLst>
          </p:cNvPr>
          <p:cNvSpPr>
            <a:spLocks noGrp="1"/>
          </p:cNvSpPr>
          <p:nvPr>
            <p:ph type="sldNum" sz="quarter" idx="4"/>
          </p:nvPr>
        </p:nvSpPr>
        <p:spPr>
          <a:xfrm>
            <a:off x="11602088" y="393569"/>
            <a:ext cx="195566" cy="123111"/>
          </a:xfrm>
        </p:spPr>
        <p:txBody>
          <a:bodyPr/>
          <a:lstStyle/>
          <a:p>
            <a:r>
              <a:rPr lang="en-US"/>
              <a:t>| </a:t>
            </a:r>
            <a:fld id="{2C8F94F2-79B1-4F8D-B2F0-3428BA660B51}" type="slidenum">
              <a:rPr lang="en-US" smtClean="0"/>
              <a:pPr/>
              <a:t>22</a:t>
            </a:fld>
            <a:endParaRPr lang="en-US"/>
          </a:p>
        </p:txBody>
      </p:sp>
      <p:pic>
        <p:nvPicPr>
          <p:cNvPr id="5" name="Picture 4">
            <a:extLst>
              <a:ext uri="{FF2B5EF4-FFF2-40B4-BE49-F238E27FC236}">
                <a16:creationId xmlns:a16="http://schemas.microsoft.com/office/drawing/2014/main" id="{0F5C1F76-F3BF-BE45-B420-7CA821A3353F}"/>
              </a:ext>
            </a:extLst>
          </p:cNvPr>
          <p:cNvPicPr>
            <a:picLocks noChangeAspect="1"/>
          </p:cNvPicPr>
          <p:nvPr/>
        </p:nvPicPr>
        <p:blipFill>
          <a:blip r:embed="rId9"/>
          <a:stretch>
            <a:fillRect/>
          </a:stretch>
        </p:blipFill>
        <p:spPr>
          <a:xfrm>
            <a:off x="6492612" y="3515832"/>
            <a:ext cx="826265" cy="137160"/>
          </a:xfrm>
          <a:prstGeom prst="rect">
            <a:avLst/>
          </a:prstGeom>
        </p:spPr>
      </p:pic>
      <p:pic>
        <p:nvPicPr>
          <p:cNvPr id="7" name="Picture 6">
            <a:extLst>
              <a:ext uri="{FF2B5EF4-FFF2-40B4-BE49-F238E27FC236}">
                <a16:creationId xmlns:a16="http://schemas.microsoft.com/office/drawing/2014/main" id="{1EB978D2-792F-8440-ADEB-AF5E160C0F4F}"/>
              </a:ext>
            </a:extLst>
          </p:cNvPr>
          <p:cNvPicPr>
            <a:picLocks noChangeAspect="1"/>
          </p:cNvPicPr>
          <p:nvPr/>
        </p:nvPicPr>
        <p:blipFill>
          <a:blip r:embed="rId10"/>
          <a:stretch>
            <a:fillRect/>
          </a:stretch>
        </p:blipFill>
        <p:spPr>
          <a:xfrm>
            <a:off x="7441869" y="3477331"/>
            <a:ext cx="770022" cy="256032"/>
          </a:xfrm>
          <a:prstGeom prst="rect">
            <a:avLst/>
          </a:prstGeom>
        </p:spPr>
      </p:pic>
    </p:spTree>
    <p:extLst>
      <p:ext uri="{BB962C8B-B14F-4D97-AF65-F5344CB8AC3E}">
        <p14:creationId xmlns:p14="http://schemas.microsoft.com/office/powerpoint/2010/main" val="371984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err="1"/>
              <a:t>Nutanix</a:t>
            </a:r>
            <a:r>
              <a:rPr lang="en-US"/>
              <a:t> Beats Three-Tier Architectures</a:t>
            </a:r>
          </a:p>
        </p:txBody>
      </p:sp>
      <p:sp>
        <p:nvSpPr>
          <p:cNvPr id="23" name="Content Placeholder 8"/>
          <p:cNvSpPr>
            <a:spLocks noGrp="1"/>
          </p:cNvSpPr>
          <p:nvPr>
            <p:ph idx="1"/>
          </p:nvPr>
        </p:nvSpPr>
        <p:spPr>
          <a:xfrm>
            <a:off x="619444" y="6190802"/>
            <a:ext cx="10972800" cy="723900"/>
          </a:xfrm>
        </p:spPr>
        <p:txBody>
          <a:bodyPr/>
          <a:lstStyle/>
          <a:p>
            <a:r>
              <a:rPr lang="en-IN" sz="1200">
                <a:solidFill>
                  <a:schemeClr val="tx2"/>
                </a:solidFill>
              </a:rPr>
              <a:t>Source: IDC White Paper, sponsored by Nutanix, Nutanix Delivering Strong Value as a Cost-Effective, Efficient, Scalable Platform for Enterprise Applications, August 2017</a:t>
            </a:r>
          </a:p>
        </p:txBody>
      </p:sp>
      <p:sp>
        <p:nvSpPr>
          <p:cNvPr id="8" name="Content Placeholder 7"/>
          <p:cNvSpPr>
            <a:spLocks noGrp="1"/>
          </p:cNvSpPr>
          <p:nvPr>
            <p:ph idx="13"/>
          </p:nvPr>
        </p:nvSpPr>
        <p:spPr>
          <a:xfrm>
            <a:off x="609600" y="2996801"/>
            <a:ext cx="1828800" cy="473976"/>
          </a:xfrm>
        </p:spPr>
        <p:txBody>
          <a:bodyPr/>
          <a:lstStyle/>
          <a:p>
            <a:r>
              <a:rPr lang="en-IN" sz="2800">
                <a:solidFill>
                  <a:schemeClr val="bg2"/>
                </a:solidFill>
              </a:rPr>
              <a:t>60%</a:t>
            </a:r>
            <a:endParaRPr lang="en-US" sz="2800">
              <a:solidFill>
                <a:schemeClr val="bg2"/>
              </a:solidFill>
            </a:endParaRPr>
          </a:p>
        </p:txBody>
      </p:sp>
      <p:sp>
        <p:nvSpPr>
          <p:cNvPr id="9" name="Content Placeholder 8"/>
          <p:cNvSpPr>
            <a:spLocks noGrp="1"/>
          </p:cNvSpPr>
          <p:nvPr>
            <p:ph idx="14"/>
          </p:nvPr>
        </p:nvSpPr>
        <p:spPr>
          <a:xfrm>
            <a:off x="609600" y="3500038"/>
            <a:ext cx="1828800" cy="1679056"/>
          </a:xfrm>
        </p:spPr>
        <p:txBody>
          <a:bodyPr/>
          <a:lstStyle/>
          <a:p>
            <a:r>
              <a:rPr lang="en-US" sz="1800"/>
              <a:t>lower TCO</a:t>
            </a:r>
          </a:p>
        </p:txBody>
      </p:sp>
      <p:sp>
        <p:nvSpPr>
          <p:cNvPr id="10" name="Content Placeholder 9"/>
          <p:cNvSpPr>
            <a:spLocks noGrp="1"/>
          </p:cNvSpPr>
          <p:nvPr>
            <p:ph idx="15"/>
          </p:nvPr>
        </p:nvSpPr>
        <p:spPr>
          <a:xfrm>
            <a:off x="2895600" y="2996801"/>
            <a:ext cx="1828800" cy="473976"/>
          </a:xfrm>
        </p:spPr>
        <p:txBody>
          <a:bodyPr/>
          <a:lstStyle/>
          <a:p>
            <a:r>
              <a:rPr lang="en-IN" sz="2800">
                <a:solidFill>
                  <a:schemeClr val="bg2"/>
                </a:solidFill>
              </a:rPr>
              <a:t>97%</a:t>
            </a:r>
            <a:endParaRPr lang="en-US" sz="2800">
              <a:solidFill>
                <a:schemeClr val="bg2"/>
              </a:solidFill>
            </a:endParaRPr>
          </a:p>
        </p:txBody>
      </p:sp>
      <p:sp>
        <p:nvSpPr>
          <p:cNvPr id="11" name="Content Placeholder 10"/>
          <p:cNvSpPr>
            <a:spLocks noGrp="1"/>
          </p:cNvSpPr>
          <p:nvPr>
            <p:ph idx="16"/>
          </p:nvPr>
        </p:nvSpPr>
        <p:spPr>
          <a:xfrm>
            <a:off x="2895600" y="3500038"/>
            <a:ext cx="1828800" cy="1679056"/>
          </a:xfrm>
        </p:spPr>
        <p:txBody>
          <a:bodyPr/>
          <a:lstStyle/>
          <a:p>
            <a:r>
              <a:rPr lang="en-US" sz="1800"/>
              <a:t>fewer unplanned outages</a:t>
            </a:r>
          </a:p>
        </p:txBody>
      </p:sp>
      <p:sp>
        <p:nvSpPr>
          <p:cNvPr id="12" name="Content Placeholder 11"/>
          <p:cNvSpPr>
            <a:spLocks noGrp="1"/>
          </p:cNvSpPr>
          <p:nvPr>
            <p:ph idx="17"/>
          </p:nvPr>
        </p:nvSpPr>
        <p:spPr>
          <a:xfrm>
            <a:off x="7467600" y="2996801"/>
            <a:ext cx="1828800" cy="473976"/>
          </a:xfrm>
        </p:spPr>
        <p:txBody>
          <a:bodyPr/>
          <a:lstStyle/>
          <a:p>
            <a:r>
              <a:rPr lang="en-IN" sz="2800">
                <a:solidFill>
                  <a:schemeClr val="bg2"/>
                </a:solidFill>
              </a:rPr>
              <a:t>7</a:t>
            </a:r>
            <a:endParaRPr lang="en-US" sz="2800">
              <a:solidFill>
                <a:schemeClr val="bg2"/>
              </a:solidFill>
            </a:endParaRPr>
          </a:p>
        </p:txBody>
      </p:sp>
      <p:sp>
        <p:nvSpPr>
          <p:cNvPr id="13" name="Content Placeholder 12"/>
          <p:cNvSpPr>
            <a:spLocks noGrp="1"/>
          </p:cNvSpPr>
          <p:nvPr>
            <p:ph idx="18"/>
          </p:nvPr>
        </p:nvSpPr>
        <p:spPr>
          <a:xfrm>
            <a:off x="7467600" y="3500038"/>
            <a:ext cx="1828800" cy="1679056"/>
          </a:xfrm>
        </p:spPr>
        <p:txBody>
          <a:bodyPr/>
          <a:lstStyle/>
          <a:p>
            <a:r>
              <a:rPr lang="en-US" sz="1800"/>
              <a:t>months to payback</a:t>
            </a:r>
          </a:p>
        </p:txBody>
      </p:sp>
      <p:sp>
        <p:nvSpPr>
          <p:cNvPr id="17" name="Content Placeholder 16"/>
          <p:cNvSpPr>
            <a:spLocks noGrp="1"/>
          </p:cNvSpPr>
          <p:nvPr>
            <p:ph idx="22"/>
          </p:nvPr>
        </p:nvSpPr>
        <p:spPr>
          <a:xfrm>
            <a:off x="5181600" y="2996801"/>
            <a:ext cx="1828800" cy="473976"/>
          </a:xfrm>
        </p:spPr>
        <p:txBody>
          <a:bodyPr/>
          <a:lstStyle/>
          <a:p>
            <a:r>
              <a:rPr lang="en-IN" sz="2800">
                <a:solidFill>
                  <a:schemeClr val="bg2"/>
                </a:solidFill>
              </a:rPr>
              <a:t>534%</a:t>
            </a:r>
            <a:endParaRPr lang="en-US" sz="2800">
              <a:solidFill>
                <a:schemeClr val="bg2"/>
              </a:solidFill>
            </a:endParaRPr>
          </a:p>
        </p:txBody>
      </p:sp>
      <p:sp>
        <p:nvSpPr>
          <p:cNvPr id="18" name="Content Placeholder 17"/>
          <p:cNvSpPr>
            <a:spLocks noGrp="1"/>
          </p:cNvSpPr>
          <p:nvPr>
            <p:ph idx="23"/>
          </p:nvPr>
        </p:nvSpPr>
        <p:spPr>
          <a:xfrm>
            <a:off x="5181600" y="3500038"/>
            <a:ext cx="1828800" cy="1679056"/>
          </a:xfrm>
        </p:spPr>
        <p:txBody>
          <a:bodyPr/>
          <a:lstStyle/>
          <a:p>
            <a:r>
              <a:rPr lang="en-US" sz="1800"/>
              <a:t>five-year ROI</a:t>
            </a:r>
          </a:p>
        </p:txBody>
      </p:sp>
      <p:sp>
        <p:nvSpPr>
          <p:cNvPr id="20" name="Content Placeholder 19"/>
          <p:cNvSpPr>
            <a:spLocks noGrp="1"/>
          </p:cNvSpPr>
          <p:nvPr>
            <p:ph idx="25"/>
          </p:nvPr>
        </p:nvSpPr>
        <p:spPr>
          <a:xfrm>
            <a:off x="9753600" y="2996801"/>
            <a:ext cx="1828800" cy="473976"/>
          </a:xfrm>
        </p:spPr>
        <p:txBody>
          <a:bodyPr/>
          <a:lstStyle/>
          <a:p>
            <a:r>
              <a:rPr lang="en-IN" sz="2800">
                <a:solidFill>
                  <a:schemeClr val="bg2"/>
                </a:solidFill>
              </a:rPr>
              <a:t>$10.56M</a:t>
            </a:r>
            <a:endParaRPr lang="en-US" sz="2800">
              <a:solidFill>
                <a:schemeClr val="bg2"/>
              </a:solidFill>
            </a:endParaRPr>
          </a:p>
        </p:txBody>
      </p:sp>
      <p:sp>
        <p:nvSpPr>
          <p:cNvPr id="21" name="Content Placeholder 20"/>
          <p:cNvSpPr>
            <a:spLocks noGrp="1"/>
          </p:cNvSpPr>
          <p:nvPr>
            <p:ph idx="26"/>
          </p:nvPr>
        </p:nvSpPr>
        <p:spPr>
          <a:xfrm>
            <a:off x="9753600" y="3500038"/>
            <a:ext cx="1828800" cy="1679056"/>
          </a:xfrm>
        </p:spPr>
        <p:txBody>
          <a:bodyPr/>
          <a:lstStyle/>
          <a:p>
            <a:r>
              <a:rPr lang="en-US" sz="1800"/>
              <a:t>additional revenue per year</a:t>
            </a:r>
          </a:p>
        </p:txBody>
      </p:sp>
      <p:sp>
        <p:nvSpPr>
          <p:cNvPr id="5" name="Slide Number Placeholder 4"/>
          <p:cNvSpPr>
            <a:spLocks noGrp="1"/>
          </p:cNvSpPr>
          <p:nvPr>
            <p:ph type="sldNum" sz="quarter" idx="4"/>
          </p:nvPr>
        </p:nvSpPr>
        <p:spPr/>
        <p:txBody>
          <a:bodyPr/>
          <a:lstStyle/>
          <a:p>
            <a:r>
              <a:rPr lang="en-US"/>
              <a:t>| </a:t>
            </a:r>
            <a:fld id="{2C8F94F2-79B1-4F8D-B2F0-3428BA660B51}" type="slidenum">
              <a:rPr lang="en-US" smtClean="0"/>
              <a:pPr/>
              <a:t>23</a:t>
            </a:fld>
            <a:endParaRPr lang="en-US"/>
          </a:p>
        </p:txBody>
      </p:sp>
      <p:cxnSp>
        <p:nvCxnSpPr>
          <p:cNvPr id="49" name="Straight Connector 48"/>
          <p:cNvCxnSpPr/>
          <p:nvPr/>
        </p:nvCxnSpPr>
        <p:spPr>
          <a:xfrm>
            <a:off x="609600" y="4565913"/>
            <a:ext cx="10992488"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09600" y="5651763"/>
            <a:ext cx="10992488"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243" y="4742706"/>
            <a:ext cx="2743202" cy="732264"/>
          </a:xfrm>
          <a:prstGeom prst="rect">
            <a:avLst/>
          </a:prstGeom>
        </p:spPr>
      </p:pic>
      <p:pic>
        <p:nvPicPr>
          <p:cNvPr id="81" name="Picture 80">
            <a:extLst>
              <a:ext uri="{FF2B5EF4-FFF2-40B4-BE49-F238E27FC236}">
                <a16:creationId xmlns:a16="http://schemas.microsoft.com/office/drawing/2014/main" id="{EACED65F-2830-4C6F-9B7E-527B4F644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54" y="1745762"/>
            <a:ext cx="1295073" cy="1005840"/>
          </a:xfrm>
          <a:prstGeom prst="rect">
            <a:avLst/>
          </a:prstGeom>
        </p:spPr>
      </p:pic>
      <p:pic>
        <p:nvPicPr>
          <p:cNvPr id="82" name="Picture 81">
            <a:extLst>
              <a:ext uri="{FF2B5EF4-FFF2-40B4-BE49-F238E27FC236}">
                <a16:creationId xmlns:a16="http://schemas.microsoft.com/office/drawing/2014/main" id="{D6409293-11D9-436D-B591-93F32FA87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462" y="1732606"/>
            <a:ext cx="905077" cy="914400"/>
          </a:xfrm>
          <a:prstGeom prst="rect">
            <a:avLst/>
          </a:prstGeom>
        </p:spPr>
      </p:pic>
      <p:grpSp>
        <p:nvGrpSpPr>
          <p:cNvPr id="83" name="Group 82">
            <a:extLst>
              <a:ext uri="{FF2B5EF4-FFF2-40B4-BE49-F238E27FC236}">
                <a16:creationId xmlns:a16="http://schemas.microsoft.com/office/drawing/2014/main" id="{1047A459-C5D1-4514-84F8-CD6261F3BAB1}"/>
              </a:ext>
            </a:extLst>
          </p:cNvPr>
          <p:cNvGrpSpPr/>
          <p:nvPr/>
        </p:nvGrpSpPr>
        <p:grpSpPr>
          <a:xfrm>
            <a:off x="10075949" y="1732606"/>
            <a:ext cx="1184102" cy="914400"/>
            <a:chOff x="6754845" y="4339735"/>
            <a:chExt cx="1160420" cy="896112"/>
          </a:xfrm>
        </p:grpSpPr>
        <p:sp>
          <p:nvSpPr>
            <p:cNvPr id="84" name="Freeform 42">
              <a:extLst>
                <a:ext uri="{FF2B5EF4-FFF2-40B4-BE49-F238E27FC236}">
                  <a16:creationId xmlns:a16="http://schemas.microsoft.com/office/drawing/2014/main" id="{4B7C9318-A8F6-4714-8D69-06EFF6CCDBA4}"/>
                </a:ext>
              </a:extLst>
            </p:cNvPr>
            <p:cNvSpPr/>
            <p:nvPr/>
          </p:nvSpPr>
          <p:spPr>
            <a:xfrm>
              <a:off x="6754845" y="4357688"/>
              <a:ext cx="1160420" cy="623887"/>
            </a:xfrm>
            <a:custGeom>
              <a:avLst/>
              <a:gdLst>
                <a:gd name="connsiteX0" fmla="*/ 188494 w 1160420"/>
                <a:gd name="connsiteY0" fmla="*/ 85725 h 623887"/>
                <a:gd name="connsiteX1" fmla="*/ 103960 w 1160420"/>
                <a:gd name="connsiteY1" fmla="*/ 170259 h 623887"/>
                <a:gd name="connsiteX2" fmla="*/ 103960 w 1160420"/>
                <a:gd name="connsiteY2" fmla="*/ 465535 h 623887"/>
                <a:gd name="connsiteX3" fmla="*/ 188494 w 1160420"/>
                <a:gd name="connsiteY3" fmla="*/ 550069 h 623887"/>
                <a:gd name="connsiteX4" fmla="*/ 975884 w 1160420"/>
                <a:gd name="connsiteY4" fmla="*/ 550069 h 623887"/>
                <a:gd name="connsiteX5" fmla="*/ 1060418 w 1160420"/>
                <a:gd name="connsiteY5" fmla="*/ 465535 h 623887"/>
                <a:gd name="connsiteX6" fmla="*/ 1060418 w 1160420"/>
                <a:gd name="connsiteY6" fmla="*/ 170259 h 623887"/>
                <a:gd name="connsiteX7" fmla="*/ 975884 w 1160420"/>
                <a:gd name="connsiteY7" fmla="*/ 85725 h 623887"/>
                <a:gd name="connsiteX8" fmla="*/ 75409 w 1160420"/>
                <a:gd name="connsiteY8" fmla="*/ 0 h 623887"/>
                <a:gd name="connsiteX9" fmla="*/ 1085011 w 1160420"/>
                <a:gd name="connsiteY9" fmla="*/ 0 h 623887"/>
                <a:gd name="connsiteX10" fmla="*/ 1160420 w 1160420"/>
                <a:gd name="connsiteY10" fmla="*/ 75409 h 623887"/>
                <a:gd name="connsiteX11" fmla="*/ 1160420 w 1160420"/>
                <a:gd name="connsiteY11" fmla="*/ 548478 h 623887"/>
                <a:gd name="connsiteX12" fmla="*/ 1085011 w 1160420"/>
                <a:gd name="connsiteY12" fmla="*/ 623887 h 623887"/>
                <a:gd name="connsiteX13" fmla="*/ 75409 w 1160420"/>
                <a:gd name="connsiteY13" fmla="*/ 623887 h 623887"/>
                <a:gd name="connsiteX14" fmla="*/ 0 w 1160420"/>
                <a:gd name="connsiteY14" fmla="*/ 548478 h 623887"/>
                <a:gd name="connsiteX15" fmla="*/ 0 w 1160420"/>
                <a:gd name="connsiteY15" fmla="*/ 75409 h 623887"/>
                <a:gd name="connsiteX16" fmla="*/ 75409 w 1160420"/>
                <a:gd name="connsiteY16"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420" h="623887">
                  <a:moveTo>
                    <a:pt x="188494" y="85725"/>
                  </a:moveTo>
                  <a:cubicBezTo>
                    <a:pt x="188494" y="132412"/>
                    <a:pt x="150647" y="170259"/>
                    <a:pt x="103960" y="170259"/>
                  </a:cubicBezTo>
                  <a:lnTo>
                    <a:pt x="103960" y="465535"/>
                  </a:lnTo>
                  <a:cubicBezTo>
                    <a:pt x="150647" y="465535"/>
                    <a:pt x="188494" y="503382"/>
                    <a:pt x="188494" y="550069"/>
                  </a:cubicBezTo>
                  <a:lnTo>
                    <a:pt x="975884" y="550069"/>
                  </a:lnTo>
                  <a:cubicBezTo>
                    <a:pt x="975884" y="503382"/>
                    <a:pt x="1013731" y="465535"/>
                    <a:pt x="1060418" y="465535"/>
                  </a:cubicBezTo>
                  <a:lnTo>
                    <a:pt x="1060418" y="170259"/>
                  </a:lnTo>
                  <a:cubicBezTo>
                    <a:pt x="1013731" y="170259"/>
                    <a:pt x="975884" y="132412"/>
                    <a:pt x="975884" y="85725"/>
                  </a:cubicBezTo>
                  <a:close/>
                  <a:moveTo>
                    <a:pt x="75409" y="0"/>
                  </a:moveTo>
                  <a:lnTo>
                    <a:pt x="1085011" y="0"/>
                  </a:lnTo>
                  <a:cubicBezTo>
                    <a:pt x="1126658" y="0"/>
                    <a:pt x="1160420" y="33762"/>
                    <a:pt x="1160420" y="75409"/>
                  </a:cubicBezTo>
                  <a:lnTo>
                    <a:pt x="1160420" y="548478"/>
                  </a:lnTo>
                  <a:cubicBezTo>
                    <a:pt x="1160420" y="590125"/>
                    <a:pt x="1126658" y="623887"/>
                    <a:pt x="1085011" y="623887"/>
                  </a:cubicBezTo>
                  <a:lnTo>
                    <a:pt x="75409" y="623887"/>
                  </a:lnTo>
                  <a:cubicBezTo>
                    <a:pt x="33762" y="623887"/>
                    <a:pt x="0" y="590125"/>
                    <a:pt x="0" y="548478"/>
                  </a:cubicBezTo>
                  <a:lnTo>
                    <a:pt x="0" y="75409"/>
                  </a:lnTo>
                  <a:cubicBezTo>
                    <a:pt x="0" y="33762"/>
                    <a:pt x="33762" y="0"/>
                    <a:pt x="75409" y="0"/>
                  </a:cubicBezTo>
                  <a:close/>
                </a:path>
              </a:pathLst>
            </a:custGeom>
            <a:solidFill>
              <a:srgbClr val="EBEFF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5" name="Freeform 41">
              <a:extLst>
                <a:ext uri="{FF2B5EF4-FFF2-40B4-BE49-F238E27FC236}">
                  <a16:creationId xmlns:a16="http://schemas.microsoft.com/office/drawing/2014/main" id="{7EDE1712-0003-4A5C-9ABD-26EF8FD9E167}"/>
                </a:ext>
              </a:extLst>
            </p:cNvPr>
            <p:cNvSpPr/>
            <p:nvPr/>
          </p:nvSpPr>
          <p:spPr>
            <a:xfrm>
              <a:off x="6924676" y="4533898"/>
              <a:ext cx="252026" cy="278606"/>
            </a:xfrm>
            <a:custGeom>
              <a:avLst/>
              <a:gdLst>
                <a:gd name="connsiteX0" fmla="*/ 139303 w 252026"/>
                <a:gd name="connsiteY0" fmla="*/ 0 h 278606"/>
                <a:gd name="connsiteX1" fmla="*/ 237805 w 252026"/>
                <a:gd name="connsiteY1" fmla="*/ 40801 h 278606"/>
                <a:gd name="connsiteX2" fmla="*/ 252026 w 252026"/>
                <a:gd name="connsiteY2" fmla="*/ 61894 h 278606"/>
                <a:gd name="connsiteX3" fmla="*/ 252026 w 252026"/>
                <a:gd name="connsiteY3" fmla="*/ 216713 h 278606"/>
                <a:gd name="connsiteX4" fmla="*/ 237805 w 252026"/>
                <a:gd name="connsiteY4" fmla="*/ 237805 h 278606"/>
                <a:gd name="connsiteX5" fmla="*/ 139303 w 252026"/>
                <a:gd name="connsiteY5" fmla="*/ 278606 h 278606"/>
                <a:gd name="connsiteX6" fmla="*/ 0 w 252026"/>
                <a:gd name="connsiteY6" fmla="*/ 139303 h 278606"/>
                <a:gd name="connsiteX7" fmla="*/ 139303 w 252026"/>
                <a:gd name="connsiteY7"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26" h="278606">
                  <a:moveTo>
                    <a:pt x="139303" y="0"/>
                  </a:moveTo>
                  <a:cubicBezTo>
                    <a:pt x="177771" y="0"/>
                    <a:pt x="212597" y="15592"/>
                    <a:pt x="237805" y="40801"/>
                  </a:cubicBezTo>
                  <a:lnTo>
                    <a:pt x="252026" y="61894"/>
                  </a:lnTo>
                  <a:lnTo>
                    <a:pt x="252026" y="216713"/>
                  </a:lnTo>
                  <a:lnTo>
                    <a:pt x="237805" y="237805"/>
                  </a:lnTo>
                  <a:cubicBezTo>
                    <a:pt x="212597" y="263014"/>
                    <a:pt x="177771" y="278606"/>
                    <a:pt x="139303" y="278606"/>
                  </a:cubicBezTo>
                  <a:cubicBezTo>
                    <a:pt x="62368" y="278606"/>
                    <a:pt x="0" y="216238"/>
                    <a:pt x="0" y="139303"/>
                  </a:cubicBezTo>
                  <a:cubicBezTo>
                    <a:pt x="0" y="62368"/>
                    <a:pt x="62368" y="0"/>
                    <a:pt x="139303" y="0"/>
                  </a:cubicBezTo>
                  <a:close/>
                </a:path>
              </a:pathLst>
            </a:custGeom>
            <a:solidFill>
              <a:srgbClr val="CFE38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6" name="Freeform 34">
              <a:extLst>
                <a:ext uri="{FF2B5EF4-FFF2-40B4-BE49-F238E27FC236}">
                  <a16:creationId xmlns:a16="http://schemas.microsoft.com/office/drawing/2014/main" id="{C58F11B6-2A3E-4C68-BE36-EC42CEFDC682}"/>
                </a:ext>
              </a:extLst>
            </p:cNvPr>
            <p:cNvSpPr/>
            <p:nvPr/>
          </p:nvSpPr>
          <p:spPr>
            <a:xfrm>
              <a:off x="6754845" y="4906166"/>
              <a:ext cx="1160420" cy="152676"/>
            </a:xfrm>
            <a:custGeom>
              <a:avLst/>
              <a:gdLst>
                <a:gd name="connsiteX0" fmla="*/ 0 w 1160420"/>
                <a:gd name="connsiteY0" fmla="*/ 0 h 152676"/>
                <a:gd name="connsiteX1" fmla="*/ 75409 w 1160420"/>
                <a:gd name="connsiteY1" fmla="*/ 75409 h 152676"/>
                <a:gd name="connsiteX2" fmla="*/ 1085011 w 1160420"/>
                <a:gd name="connsiteY2" fmla="*/ 75409 h 152676"/>
                <a:gd name="connsiteX3" fmla="*/ 1160420 w 1160420"/>
                <a:gd name="connsiteY3" fmla="*/ 0 h 152676"/>
                <a:gd name="connsiteX4" fmla="*/ 1160420 w 1160420"/>
                <a:gd name="connsiteY4" fmla="*/ 77267 h 152676"/>
                <a:gd name="connsiteX5" fmla="*/ 1085011 w 1160420"/>
                <a:gd name="connsiteY5" fmla="*/ 152676 h 152676"/>
                <a:gd name="connsiteX6" fmla="*/ 75409 w 1160420"/>
                <a:gd name="connsiteY6" fmla="*/ 152676 h 152676"/>
                <a:gd name="connsiteX7" fmla="*/ 0 w 1160420"/>
                <a:gd name="connsiteY7" fmla="*/ 77267 h 1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420" h="152676">
                  <a:moveTo>
                    <a:pt x="0" y="0"/>
                  </a:moveTo>
                  <a:cubicBezTo>
                    <a:pt x="0" y="41647"/>
                    <a:pt x="33762" y="75409"/>
                    <a:pt x="75409" y="75409"/>
                  </a:cubicBezTo>
                  <a:lnTo>
                    <a:pt x="1085011" y="75409"/>
                  </a:lnTo>
                  <a:cubicBezTo>
                    <a:pt x="1126658" y="75409"/>
                    <a:pt x="1160420" y="41647"/>
                    <a:pt x="1160420" y="0"/>
                  </a:cubicBezTo>
                  <a:lnTo>
                    <a:pt x="1160420" y="77267"/>
                  </a:lnTo>
                  <a:cubicBezTo>
                    <a:pt x="1160420" y="118914"/>
                    <a:pt x="1126658" y="152676"/>
                    <a:pt x="1085011" y="152676"/>
                  </a:cubicBezTo>
                  <a:lnTo>
                    <a:pt x="75409" y="152676"/>
                  </a:lnTo>
                  <a:cubicBezTo>
                    <a:pt x="33762" y="152676"/>
                    <a:pt x="0" y="118914"/>
                    <a:pt x="0" y="77267"/>
                  </a:cubicBezTo>
                  <a:close/>
                </a:path>
              </a:pathLst>
            </a:custGeom>
            <a:solidFill>
              <a:srgbClr val="BECBD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7" name="Freeform 35">
              <a:extLst>
                <a:ext uri="{FF2B5EF4-FFF2-40B4-BE49-F238E27FC236}">
                  <a16:creationId xmlns:a16="http://schemas.microsoft.com/office/drawing/2014/main" id="{7EE9A8EC-D7C5-48FD-A7A5-59649C06B944}"/>
                </a:ext>
              </a:extLst>
            </p:cNvPr>
            <p:cNvSpPr/>
            <p:nvPr/>
          </p:nvSpPr>
          <p:spPr>
            <a:xfrm>
              <a:off x="6754845" y="4981575"/>
              <a:ext cx="1160420" cy="152676"/>
            </a:xfrm>
            <a:custGeom>
              <a:avLst/>
              <a:gdLst>
                <a:gd name="connsiteX0" fmla="*/ 0 w 1160420"/>
                <a:gd name="connsiteY0" fmla="*/ 0 h 152676"/>
                <a:gd name="connsiteX1" fmla="*/ 75409 w 1160420"/>
                <a:gd name="connsiteY1" fmla="*/ 75409 h 152676"/>
                <a:gd name="connsiteX2" fmla="*/ 1085011 w 1160420"/>
                <a:gd name="connsiteY2" fmla="*/ 75409 h 152676"/>
                <a:gd name="connsiteX3" fmla="*/ 1160420 w 1160420"/>
                <a:gd name="connsiteY3" fmla="*/ 0 h 152676"/>
                <a:gd name="connsiteX4" fmla="*/ 1160420 w 1160420"/>
                <a:gd name="connsiteY4" fmla="*/ 77267 h 152676"/>
                <a:gd name="connsiteX5" fmla="*/ 1085011 w 1160420"/>
                <a:gd name="connsiteY5" fmla="*/ 152676 h 152676"/>
                <a:gd name="connsiteX6" fmla="*/ 75409 w 1160420"/>
                <a:gd name="connsiteY6" fmla="*/ 152676 h 152676"/>
                <a:gd name="connsiteX7" fmla="*/ 0 w 1160420"/>
                <a:gd name="connsiteY7" fmla="*/ 77267 h 1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420" h="152676">
                  <a:moveTo>
                    <a:pt x="0" y="0"/>
                  </a:moveTo>
                  <a:cubicBezTo>
                    <a:pt x="0" y="41647"/>
                    <a:pt x="33762" y="75409"/>
                    <a:pt x="75409" y="75409"/>
                  </a:cubicBezTo>
                  <a:lnTo>
                    <a:pt x="1085011" y="75409"/>
                  </a:lnTo>
                  <a:cubicBezTo>
                    <a:pt x="1126658" y="75409"/>
                    <a:pt x="1160420" y="41647"/>
                    <a:pt x="1160420" y="0"/>
                  </a:cubicBezTo>
                  <a:lnTo>
                    <a:pt x="1160420" y="77267"/>
                  </a:lnTo>
                  <a:cubicBezTo>
                    <a:pt x="1160420" y="118914"/>
                    <a:pt x="1126658" y="152676"/>
                    <a:pt x="1085011" y="152676"/>
                  </a:cubicBezTo>
                  <a:lnTo>
                    <a:pt x="75409" y="152676"/>
                  </a:lnTo>
                  <a:cubicBezTo>
                    <a:pt x="33762" y="152676"/>
                    <a:pt x="0" y="118914"/>
                    <a:pt x="0" y="77267"/>
                  </a:cubicBezTo>
                  <a:close/>
                </a:path>
              </a:pathLst>
            </a:custGeom>
            <a:solidFill>
              <a:srgbClr val="BECBD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8" name="Freeform 36">
              <a:extLst>
                <a:ext uri="{FF2B5EF4-FFF2-40B4-BE49-F238E27FC236}">
                  <a16:creationId xmlns:a16="http://schemas.microsoft.com/office/drawing/2014/main" id="{4B674451-C14D-40ED-93AD-77A5BFF226DE}"/>
                </a:ext>
              </a:extLst>
            </p:cNvPr>
            <p:cNvSpPr/>
            <p:nvPr/>
          </p:nvSpPr>
          <p:spPr>
            <a:xfrm>
              <a:off x="6754845" y="5055393"/>
              <a:ext cx="1160420" cy="152676"/>
            </a:xfrm>
            <a:custGeom>
              <a:avLst/>
              <a:gdLst>
                <a:gd name="connsiteX0" fmla="*/ 0 w 1160420"/>
                <a:gd name="connsiteY0" fmla="*/ 0 h 152676"/>
                <a:gd name="connsiteX1" fmla="*/ 75409 w 1160420"/>
                <a:gd name="connsiteY1" fmla="*/ 75409 h 152676"/>
                <a:gd name="connsiteX2" fmla="*/ 1085011 w 1160420"/>
                <a:gd name="connsiteY2" fmla="*/ 75409 h 152676"/>
                <a:gd name="connsiteX3" fmla="*/ 1160420 w 1160420"/>
                <a:gd name="connsiteY3" fmla="*/ 0 h 152676"/>
                <a:gd name="connsiteX4" fmla="*/ 1160420 w 1160420"/>
                <a:gd name="connsiteY4" fmla="*/ 77267 h 152676"/>
                <a:gd name="connsiteX5" fmla="*/ 1085011 w 1160420"/>
                <a:gd name="connsiteY5" fmla="*/ 152676 h 152676"/>
                <a:gd name="connsiteX6" fmla="*/ 75409 w 1160420"/>
                <a:gd name="connsiteY6" fmla="*/ 152676 h 152676"/>
                <a:gd name="connsiteX7" fmla="*/ 0 w 1160420"/>
                <a:gd name="connsiteY7" fmla="*/ 77267 h 1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420" h="152676">
                  <a:moveTo>
                    <a:pt x="0" y="0"/>
                  </a:moveTo>
                  <a:cubicBezTo>
                    <a:pt x="0" y="41647"/>
                    <a:pt x="33762" y="75409"/>
                    <a:pt x="75409" y="75409"/>
                  </a:cubicBezTo>
                  <a:lnTo>
                    <a:pt x="1085011" y="75409"/>
                  </a:lnTo>
                  <a:cubicBezTo>
                    <a:pt x="1126658" y="75409"/>
                    <a:pt x="1160420" y="41647"/>
                    <a:pt x="1160420" y="0"/>
                  </a:cubicBezTo>
                  <a:lnTo>
                    <a:pt x="1160420" y="77267"/>
                  </a:lnTo>
                  <a:cubicBezTo>
                    <a:pt x="1160420" y="118914"/>
                    <a:pt x="1126658" y="152676"/>
                    <a:pt x="1085011" y="152676"/>
                  </a:cubicBezTo>
                  <a:lnTo>
                    <a:pt x="75409" y="152676"/>
                  </a:lnTo>
                  <a:cubicBezTo>
                    <a:pt x="33762" y="152676"/>
                    <a:pt x="0" y="118914"/>
                    <a:pt x="0" y="77267"/>
                  </a:cubicBezTo>
                  <a:close/>
                </a:path>
              </a:pathLst>
            </a:custGeom>
            <a:solidFill>
              <a:srgbClr val="BECBD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sp>
          <p:nvSpPr>
            <p:cNvPr id="89" name="Rectangle 88">
              <a:extLst>
                <a:ext uri="{FF2B5EF4-FFF2-40B4-BE49-F238E27FC236}">
                  <a16:creationId xmlns:a16="http://schemas.microsoft.com/office/drawing/2014/main" id="{82C2B53E-C505-454B-B287-74B0F6FCDD14}"/>
                </a:ext>
              </a:extLst>
            </p:cNvPr>
            <p:cNvSpPr/>
            <p:nvPr/>
          </p:nvSpPr>
          <p:spPr>
            <a:xfrm>
              <a:off x="7572375" y="4600575"/>
              <a:ext cx="64294" cy="164306"/>
            </a:xfrm>
            <a:prstGeom prst="rect">
              <a:avLst/>
            </a:prstGeom>
            <a:solidFill>
              <a:srgbClr val="CFE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err="1">
                <a:solidFill>
                  <a:schemeClr val="bg1"/>
                </a:solidFill>
              </a:endParaRPr>
            </a:p>
          </p:txBody>
        </p:sp>
        <p:sp>
          <p:nvSpPr>
            <p:cNvPr id="90" name="Rectangle 89">
              <a:extLst>
                <a:ext uri="{FF2B5EF4-FFF2-40B4-BE49-F238E27FC236}">
                  <a16:creationId xmlns:a16="http://schemas.microsoft.com/office/drawing/2014/main" id="{E525CE68-02BF-44B1-9F9D-69F56669E6BA}"/>
                </a:ext>
              </a:extLst>
            </p:cNvPr>
            <p:cNvSpPr/>
            <p:nvPr/>
          </p:nvSpPr>
          <p:spPr>
            <a:xfrm>
              <a:off x="7661672" y="4600575"/>
              <a:ext cx="64294" cy="164306"/>
            </a:xfrm>
            <a:prstGeom prst="rect">
              <a:avLst/>
            </a:prstGeom>
            <a:solidFill>
              <a:srgbClr val="CFE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err="1">
                <a:solidFill>
                  <a:schemeClr val="bg1"/>
                </a:solidFill>
              </a:endParaRPr>
            </a:p>
          </p:txBody>
        </p:sp>
        <p:sp>
          <p:nvSpPr>
            <p:cNvPr id="91" name="Rectangle 90">
              <a:extLst>
                <a:ext uri="{FF2B5EF4-FFF2-40B4-BE49-F238E27FC236}">
                  <a16:creationId xmlns:a16="http://schemas.microsoft.com/office/drawing/2014/main" id="{E850C09A-21BC-4E99-B44A-51EA5401CE15}"/>
                </a:ext>
              </a:extLst>
            </p:cNvPr>
            <p:cNvSpPr/>
            <p:nvPr/>
          </p:nvSpPr>
          <p:spPr>
            <a:xfrm>
              <a:off x="7176702" y="4339735"/>
              <a:ext cx="316706" cy="896112"/>
            </a:xfrm>
            <a:prstGeom prst="rect">
              <a:avLst/>
            </a:prstGeom>
            <a:solidFill>
              <a:schemeClr val="bg1"/>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5760" tIns="45720" rIns="91440" bIns="45720" numCol="1" spcCol="0" rtlCol="0" fromWordArt="0" anchor="ctr" anchorCtr="0" forceAA="0" compatLnSpc="1">
              <a:prstTxWarp prst="textNoShape">
                <a:avLst/>
              </a:prstTxWarp>
              <a:noAutofit/>
            </a:bodyPr>
            <a:lstStyle/>
            <a:p>
              <a:endParaRPr lang="en-US" sz="1600" err="1">
                <a:solidFill>
                  <a:schemeClr val="tx2"/>
                </a:solidFill>
              </a:endParaRPr>
            </a:p>
          </p:txBody>
        </p:sp>
      </p:grpSp>
      <p:grpSp>
        <p:nvGrpSpPr>
          <p:cNvPr id="92" name="Group 7">
            <a:extLst>
              <a:ext uri="{FF2B5EF4-FFF2-40B4-BE49-F238E27FC236}">
                <a16:creationId xmlns:a16="http://schemas.microsoft.com/office/drawing/2014/main" id="{A67340EC-B7C8-49D1-A75E-0FA30F15BAF6}"/>
              </a:ext>
            </a:extLst>
          </p:cNvPr>
          <p:cNvGrpSpPr>
            <a:grpSpLocks noChangeAspect="1"/>
          </p:cNvGrpSpPr>
          <p:nvPr/>
        </p:nvGrpSpPr>
        <p:grpSpPr bwMode="auto">
          <a:xfrm>
            <a:off x="3355975" y="1734100"/>
            <a:ext cx="909637" cy="911225"/>
            <a:chOff x="2114" y="1090"/>
            <a:chExt cx="573" cy="574"/>
          </a:xfrm>
        </p:grpSpPr>
        <p:sp>
          <p:nvSpPr>
            <p:cNvPr id="93" name="Freeform 8">
              <a:extLst>
                <a:ext uri="{FF2B5EF4-FFF2-40B4-BE49-F238E27FC236}">
                  <a16:creationId xmlns:a16="http://schemas.microsoft.com/office/drawing/2014/main" id="{594AFE82-2DEB-4D09-94E2-4962F0E31599}"/>
                </a:ext>
              </a:extLst>
            </p:cNvPr>
            <p:cNvSpPr>
              <a:spLocks noEditPoints="1"/>
            </p:cNvSpPr>
            <p:nvPr/>
          </p:nvSpPr>
          <p:spPr bwMode="auto">
            <a:xfrm>
              <a:off x="2114" y="1090"/>
              <a:ext cx="573" cy="574"/>
            </a:xfrm>
            <a:custGeom>
              <a:avLst/>
              <a:gdLst>
                <a:gd name="T0" fmla="*/ 1023 w 1023"/>
                <a:gd name="T1" fmla="*/ 606 h 1023"/>
                <a:gd name="T2" fmla="*/ 1023 w 1023"/>
                <a:gd name="T3" fmla="*/ 417 h 1023"/>
                <a:gd name="T4" fmla="*/ 915 w 1023"/>
                <a:gd name="T5" fmla="*/ 417 h 1023"/>
                <a:gd name="T6" fmla="*/ 864 w 1023"/>
                <a:gd name="T7" fmla="*/ 294 h 1023"/>
                <a:gd name="T8" fmla="*/ 942 w 1023"/>
                <a:gd name="T9" fmla="*/ 216 h 1023"/>
                <a:gd name="T10" fmla="*/ 807 w 1023"/>
                <a:gd name="T11" fmla="*/ 81 h 1023"/>
                <a:gd name="T12" fmla="*/ 729 w 1023"/>
                <a:gd name="T13" fmla="*/ 159 h 1023"/>
                <a:gd name="T14" fmla="*/ 606 w 1023"/>
                <a:gd name="T15" fmla="*/ 108 h 1023"/>
                <a:gd name="T16" fmla="*/ 606 w 1023"/>
                <a:gd name="T17" fmla="*/ 0 h 1023"/>
                <a:gd name="T18" fmla="*/ 417 w 1023"/>
                <a:gd name="T19" fmla="*/ 0 h 1023"/>
                <a:gd name="T20" fmla="*/ 417 w 1023"/>
                <a:gd name="T21" fmla="*/ 108 h 1023"/>
                <a:gd name="T22" fmla="*/ 294 w 1023"/>
                <a:gd name="T23" fmla="*/ 159 h 1023"/>
                <a:gd name="T24" fmla="*/ 216 w 1023"/>
                <a:gd name="T25" fmla="*/ 81 h 1023"/>
                <a:gd name="T26" fmla="*/ 84 w 1023"/>
                <a:gd name="T27" fmla="*/ 216 h 1023"/>
                <a:gd name="T28" fmla="*/ 162 w 1023"/>
                <a:gd name="T29" fmla="*/ 294 h 1023"/>
                <a:gd name="T30" fmla="*/ 111 w 1023"/>
                <a:gd name="T31" fmla="*/ 417 h 1023"/>
                <a:gd name="T32" fmla="*/ 0 w 1023"/>
                <a:gd name="T33" fmla="*/ 417 h 1023"/>
                <a:gd name="T34" fmla="*/ 0 w 1023"/>
                <a:gd name="T35" fmla="*/ 606 h 1023"/>
                <a:gd name="T36" fmla="*/ 111 w 1023"/>
                <a:gd name="T37" fmla="*/ 606 h 1023"/>
                <a:gd name="T38" fmla="*/ 162 w 1023"/>
                <a:gd name="T39" fmla="*/ 729 h 1023"/>
                <a:gd name="T40" fmla="*/ 84 w 1023"/>
                <a:gd name="T41" fmla="*/ 807 h 1023"/>
                <a:gd name="T42" fmla="*/ 216 w 1023"/>
                <a:gd name="T43" fmla="*/ 939 h 1023"/>
                <a:gd name="T44" fmla="*/ 294 w 1023"/>
                <a:gd name="T45" fmla="*/ 861 h 1023"/>
                <a:gd name="T46" fmla="*/ 417 w 1023"/>
                <a:gd name="T47" fmla="*/ 912 h 1023"/>
                <a:gd name="T48" fmla="*/ 417 w 1023"/>
                <a:gd name="T49" fmla="*/ 1023 h 1023"/>
                <a:gd name="T50" fmla="*/ 606 w 1023"/>
                <a:gd name="T51" fmla="*/ 1023 h 1023"/>
                <a:gd name="T52" fmla="*/ 606 w 1023"/>
                <a:gd name="T53" fmla="*/ 912 h 1023"/>
                <a:gd name="T54" fmla="*/ 729 w 1023"/>
                <a:gd name="T55" fmla="*/ 861 h 1023"/>
                <a:gd name="T56" fmla="*/ 807 w 1023"/>
                <a:gd name="T57" fmla="*/ 939 h 1023"/>
                <a:gd name="T58" fmla="*/ 942 w 1023"/>
                <a:gd name="T59" fmla="*/ 807 h 1023"/>
                <a:gd name="T60" fmla="*/ 864 w 1023"/>
                <a:gd name="T61" fmla="*/ 729 h 1023"/>
                <a:gd name="T62" fmla="*/ 915 w 1023"/>
                <a:gd name="T63" fmla="*/ 606 h 1023"/>
                <a:gd name="T64" fmla="*/ 1023 w 1023"/>
                <a:gd name="T65" fmla="*/ 606 h 1023"/>
                <a:gd name="T66" fmla="*/ 513 w 1023"/>
                <a:gd name="T67" fmla="*/ 675 h 1023"/>
                <a:gd name="T68" fmla="*/ 348 w 1023"/>
                <a:gd name="T69" fmla="*/ 510 h 1023"/>
                <a:gd name="T70" fmla="*/ 513 w 1023"/>
                <a:gd name="T71" fmla="*/ 348 h 1023"/>
                <a:gd name="T72" fmla="*/ 675 w 1023"/>
                <a:gd name="T73" fmla="*/ 510 h 1023"/>
                <a:gd name="T74" fmla="*/ 513 w 1023"/>
                <a:gd name="T75" fmla="*/ 675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3" h="1023">
                  <a:moveTo>
                    <a:pt x="1023" y="606"/>
                  </a:moveTo>
                  <a:cubicBezTo>
                    <a:pt x="1023" y="417"/>
                    <a:pt x="1023" y="417"/>
                    <a:pt x="1023" y="417"/>
                  </a:cubicBezTo>
                  <a:cubicBezTo>
                    <a:pt x="915" y="417"/>
                    <a:pt x="915" y="417"/>
                    <a:pt x="915" y="417"/>
                  </a:cubicBezTo>
                  <a:cubicBezTo>
                    <a:pt x="903" y="372"/>
                    <a:pt x="885" y="330"/>
                    <a:pt x="864" y="294"/>
                  </a:cubicBezTo>
                  <a:cubicBezTo>
                    <a:pt x="942" y="216"/>
                    <a:pt x="942" y="216"/>
                    <a:pt x="942" y="216"/>
                  </a:cubicBezTo>
                  <a:cubicBezTo>
                    <a:pt x="807" y="81"/>
                    <a:pt x="807" y="81"/>
                    <a:pt x="807" y="81"/>
                  </a:cubicBezTo>
                  <a:cubicBezTo>
                    <a:pt x="729" y="159"/>
                    <a:pt x="729" y="159"/>
                    <a:pt x="729" y="159"/>
                  </a:cubicBezTo>
                  <a:cubicBezTo>
                    <a:pt x="693" y="138"/>
                    <a:pt x="651" y="120"/>
                    <a:pt x="606" y="108"/>
                  </a:cubicBezTo>
                  <a:cubicBezTo>
                    <a:pt x="606" y="0"/>
                    <a:pt x="606" y="0"/>
                    <a:pt x="606" y="0"/>
                  </a:cubicBezTo>
                  <a:cubicBezTo>
                    <a:pt x="417" y="0"/>
                    <a:pt x="417" y="0"/>
                    <a:pt x="417" y="0"/>
                  </a:cubicBezTo>
                  <a:cubicBezTo>
                    <a:pt x="417" y="108"/>
                    <a:pt x="417" y="108"/>
                    <a:pt x="417" y="108"/>
                  </a:cubicBezTo>
                  <a:cubicBezTo>
                    <a:pt x="375" y="120"/>
                    <a:pt x="333" y="138"/>
                    <a:pt x="294" y="159"/>
                  </a:cubicBezTo>
                  <a:cubicBezTo>
                    <a:pt x="216" y="81"/>
                    <a:pt x="216" y="81"/>
                    <a:pt x="216" y="81"/>
                  </a:cubicBezTo>
                  <a:cubicBezTo>
                    <a:pt x="84" y="216"/>
                    <a:pt x="84" y="216"/>
                    <a:pt x="84" y="216"/>
                  </a:cubicBezTo>
                  <a:cubicBezTo>
                    <a:pt x="162" y="294"/>
                    <a:pt x="162" y="294"/>
                    <a:pt x="162" y="294"/>
                  </a:cubicBezTo>
                  <a:cubicBezTo>
                    <a:pt x="138" y="330"/>
                    <a:pt x="120" y="372"/>
                    <a:pt x="111" y="417"/>
                  </a:cubicBezTo>
                  <a:cubicBezTo>
                    <a:pt x="0" y="417"/>
                    <a:pt x="0" y="417"/>
                    <a:pt x="0" y="417"/>
                  </a:cubicBezTo>
                  <a:cubicBezTo>
                    <a:pt x="0" y="606"/>
                    <a:pt x="0" y="606"/>
                    <a:pt x="0" y="606"/>
                  </a:cubicBezTo>
                  <a:cubicBezTo>
                    <a:pt x="111" y="606"/>
                    <a:pt x="111" y="606"/>
                    <a:pt x="111" y="606"/>
                  </a:cubicBezTo>
                  <a:cubicBezTo>
                    <a:pt x="120" y="648"/>
                    <a:pt x="138" y="690"/>
                    <a:pt x="162" y="729"/>
                  </a:cubicBezTo>
                  <a:cubicBezTo>
                    <a:pt x="84" y="807"/>
                    <a:pt x="84" y="807"/>
                    <a:pt x="84" y="807"/>
                  </a:cubicBezTo>
                  <a:cubicBezTo>
                    <a:pt x="216" y="939"/>
                    <a:pt x="216" y="939"/>
                    <a:pt x="216" y="939"/>
                  </a:cubicBezTo>
                  <a:cubicBezTo>
                    <a:pt x="294" y="861"/>
                    <a:pt x="294" y="861"/>
                    <a:pt x="294" y="861"/>
                  </a:cubicBezTo>
                  <a:cubicBezTo>
                    <a:pt x="333" y="885"/>
                    <a:pt x="375" y="903"/>
                    <a:pt x="417" y="912"/>
                  </a:cubicBezTo>
                  <a:cubicBezTo>
                    <a:pt x="417" y="1023"/>
                    <a:pt x="417" y="1023"/>
                    <a:pt x="417" y="1023"/>
                  </a:cubicBezTo>
                  <a:cubicBezTo>
                    <a:pt x="606" y="1023"/>
                    <a:pt x="606" y="1023"/>
                    <a:pt x="606" y="1023"/>
                  </a:cubicBezTo>
                  <a:cubicBezTo>
                    <a:pt x="606" y="912"/>
                    <a:pt x="606" y="912"/>
                    <a:pt x="606" y="912"/>
                  </a:cubicBezTo>
                  <a:cubicBezTo>
                    <a:pt x="651" y="903"/>
                    <a:pt x="693" y="885"/>
                    <a:pt x="729" y="861"/>
                  </a:cubicBezTo>
                  <a:cubicBezTo>
                    <a:pt x="807" y="939"/>
                    <a:pt x="807" y="939"/>
                    <a:pt x="807" y="939"/>
                  </a:cubicBezTo>
                  <a:cubicBezTo>
                    <a:pt x="942" y="807"/>
                    <a:pt x="942" y="807"/>
                    <a:pt x="942" y="807"/>
                  </a:cubicBezTo>
                  <a:cubicBezTo>
                    <a:pt x="864" y="729"/>
                    <a:pt x="864" y="729"/>
                    <a:pt x="864" y="729"/>
                  </a:cubicBezTo>
                  <a:cubicBezTo>
                    <a:pt x="885" y="690"/>
                    <a:pt x="903" y="648"/>
                    <a:pt x="915" y="606"/>
                  </a:cubicBezTo>
                  <a:lnTo>
                    <a:pt x="1023" y="606"/>
                  </a:lnTo>
                  <a:close/>
                  <a:moveTo>
                    <a:pt x="513" y="675"/>
                  </a:moveTo>
                  <a:cubicBezTo>
                    <a:pt x="423" y="675"/>
                    <a:pt x="348" y="600"/>
                    <a:pt x="348" y="510"/>
                  </a:cubicBezTo>
                  <a:cubicBezTo>
                    <a:pt x="348" y="420"/>
                    <a:pt x="423" y="348"/>
                    <a:pt x="513" y="348"/>
                  </a:cubicBezTo>
                  <a:cubicBezTo>
                    <a:pt x="603" y="348"/>
                    <a:pt x="675" y="420"/>
                    <a:pt x="675" y="510"/>
                  </a:cubicBezTo>
                  <a:cubicBezTo>
                    <a:pt x="675" y="600"/>
                    <a:pt x="603" y="675"/>
                    <a:pt x="513" y="675"/>
                  </a:cubicBez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94" name="Freeform 9">
              <a:extLst>
                <a:ext uri="{FF2B5EF4-FFF2-40B4-BE49-F238E27FC236}">
                  <a16:creationId xmlns:a16="http://schemas.microsoft.com/office/drawing/2014/main" id="{A880CC43-9BC8-4F5A-A6F0-2C86BA6F9C35}"/>
                </a:ext>
              </a:extLst>
            </p:cNvPr>
            <p:cNvSpPr>
              <a:spLocks noEditPoints="1"/>
            </p:cNvSpPr>
            <p:nvPr/>
          </p:nvSpPr>
          <p:spPr bwMode="auto">
            <a:xfrm>
              <a:off x="2228" y="1205"/>
              <a:ext cx="345" cy="345"/>
            </a:xfrm>
            <a:custGeom>
              <a:avLst/>
              <a:gdLst>
                <a:gd name="T0" fmla="*/ 309 w 615"/>
                <a:gd name="T1" fmla="*/ 0 h 615"/>
                <a:gd name="T2" fmla="*/ 0 w 615"/>
                <a:gd name="T3" fmla="*/ 306 h 615"/>
                <a:gd name="T4" fmla="*/ 309 w 615"/>
                <a:gd name="T5" fmla="*/ 615 h 615"/>
                <a:gd name="T6" fmla="*/ 615 w 615"/>
                <a:gd name="T7" fmla="*/ 306 h 615"/>
                <a:gd name="T8" fmla="*/ 309 w 615"/>
                <a:gd name="T9" fmla="*/ 0 h 615"/>
                <a:gd name="T10" fmla="*/ 309 w 615"/>
                <a:gd name="T11" fmla="*/ 471 h 615"/>
                <a:gd name="T12" fmla="*/ 144 w 615"/>
                <a:gd name="T13" fmla="*/ 306 h 615"/>
                <a:gd name="T14" fmla="*/ 309 w 615"/>
                <a:gd name="T15" fmla="*/ 144 h 615"/>
                <a:gd name="T16" fmla="*/ 471 w 615"/>
                <a:gd name="T17" fmla="*/ 306 h 615"/>
                <a:gd name="T18" fmla="*/ 309 w 615"/>
                <a:gd name="T19" fmla="*/ 471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615">
                  <a:moveTo>
                    <a:pt x="309" y="0"/>
                  </a:moveTo>
                  <a:cubicBezTo>
                    <a:pt x="138" y="0"/>
                    <a:pt x="0" y="135"/>
                    <a:pt x="0" y="306"/>
                  </a:cubicBezTo>
                  <a:cubicBezTo>
                    <a:pt x="0" y="477"/>
                    <a:pt x="138" y="615"/>
                    <a:pt x="309" y="615"/>
                  </a:cubicBezTo>
                  <a:cubicBezTo>
                    <a:pt x="477" y="615"/>
                    <a:pt x="615" y="477"/>
                    <a:pt x="615" y="306"/>
                  </a:cubicBezTo>
                  <a:cubicBezTo>
                    <a:pt x="615" y="135"/>
                    <a:pt x="477" y="0"/>
                    <a:pt x="309" y="0"/>
                  </a:cubicBezTo>
                  <a:close/>
                  <a:moveTo>
                    <a:pt x="309" y="471"/>
                  </a:moveTo>
                  <a:cubicBezTo>
                    <a:pt x="219" y="471"/>
                    <a:pt x="144" y="396"/>
                    <a:pt x="144" y="306"/>
                  </a:cubicBezTo>
                  <a:cubicBezTo>
                    <a:pt x="144" y="216"/>
                    <a:pt x="219" y="144"/>
                    <a:pt x="309" y="144"/>
                  </a:cubicBezTo>
                  <a:cubicBezTo>
                    <a:pt x="399" y="144"/>
                    <a:pt x="471" y="216"/>
                    <a:pt x="471" y="306"/>
                  </a:cubicBezTo>
                  <a:cubicBezTo>
                    <a:pt x="471" y="396"/>
                    <a:pt x="399" y="471"/>
                    <a:pt x="309" y="471"/>
                  </a:cubicBez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95" name="Freeform 10">
              <a:extLst>
                <a:ext uri="{FF2B5EF4-FFF2-40B4-BE49-F238E27FC236}">
                  <a16:creationId xmlns:a16="http://schemas.microsoft.com/office/drawing/2014/main" id="{7B5404AF-0F78-4921-B80B-6025C854B4D8}"/>
                </a:ext>
              </a:extLst>
            </p:cNvPr>
            <p:cNvSpPr>
              <a:spLocks noEditPoints="1"/>
            </p:cNvSpPr>
            <p:nvPr/>
          </p:nvSpPr>
          <p:spPr bwMode="auto">
            <a:xfrm>
              <a:off x="2228" y="1205"/>
              <a:ext cx="345" cy="345"/>
            </a:xfrm>
            <a:custGeom>
              <a:avLst/>
              <a:gdLst>
                <a:gd name="T0" fmla="*/ 309 w 615"/>
                <a:gd name="T1" fmla="*/ 0 h 615"/>
                <a:gd name="T2" fmla="*/ 0 w 615"/>
                <a:gd name="T3" fmla="*/ 306 h 615"/>
                <a:gd name="T4" fmla="*/ 309 w 615"/>
                <a:gd name="T5" fmla="*/ 615 h 615"/>
                <a:gd name="T6" fmla="*/ 615 w 615"/>
                <a:gd name="T7" fmla="*/ 306 h 615"/>
                <a:gd name="T8" fmla="*/ 309 w 615"/>
                <a:gd name="T9" fmla="*/ 0 h 615"/>
                <a:gd name="T10" fmla="*/ 309 w 615"/>
                <a:gd name="T11" fmla="*/ 471 h 615"/>
                <a:gd name="T12" fmla="*/ 144 w 615"/>
                <a:gd name="T13" fmla="*/ 306 h 615"/>
                <a:gd name="T14" fmla="*/ 309 w 615"/>
                <a:gd name="T15" fmla="*/ 144 h 615"/>
                <a:gd name="T16" fmla="*/ 471 w 615"/>
                <a:gd name="T17" fmla="*/ 306 h 615"/>
                <a:gd name="T18" fmla="*/ 309 w 615"/>
                <a:gd name="T19" fmla="*/ 471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615">
                  <a:moveTo>
                    <a:pt x="309" y="0"/>
                  </a:moveTo>
                  <a:cubicBezTo>
                    <a:pt x="138" y="0"/>
                    <a:pt x="0" y="135"/>
                    <a:pt x="0" y="306"/>
                  </a:cubicBezTo>
                  <a:cubicBezTo>
                    <a:pt x="0" y="477"/>
                    <a:pt x="138" y="615"/>
                    <a:pt x="309" y="615"/>
                  </a:cubicBezTo>
                  <a:cubicBezTo>
                    <a:pt x="477" y="615"/>
                    <a:pt x="615" y="477"/>
                    <a:pt x="615" y="306"/>
                  </a:cubicBezTo>
                  <a:cubicBezTo>
                    <a:pt x="615" y="135"/>
                    <a:pt x="477" y="0"/>
                    <a:pt x="309" y="0"/>
                  </a:cubicBezTo>
                  <a:close/>
                  <a:moveTo>
                    <a:pt x="309" y="471"/>
                  </a:moveTo>
                  <a:cubicBezTo>
                    <a:pt x="219" y="471"/>
                    <a:pt x="144" y="396"/>
                    <a:pt x="144" y="306"/>
                  </a:cubicBezTo>
                  <a:cubicBezTo>
                    <a:pt x="144" y="216"/>
                    <a:pt x="219" y="144"/>
                    <a:pt x="309" y="144"/>
                  </a:cubicBezTo>
                  <a:cubicBezTo>
                    <a:pt x="399" y="144"/>
                    <a:pt x="471" y="216"/>
                    <a:pt x="471" y="306"/>
                  </a:cubicBezTo>
                  <a:cubicBezTo>
                    <a:pt x="471" y="396"/>
                    <a:pt x="399" y="471"/>
                    <a:pt x="309" y="471"/>
                  </a:cubicBezTo>
                  <a:close/>
                </a:path>
              </a:pathLst>
            </a:custGeom>
            <a:noFill/>
            <a:ln w="381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96" name="Freeform 11">
              <a:extLst>
                <a:ext uri="{FF2B5EF4-FFF2-40B4-BE49-F238E27FC236}">
                  <a16:creationId xmlns:a16="http://schemas.microsoft.com/office/drawing/2014/main" id="{E78C1A01-5F74-4DCD-9A2C-D5A268A9F22F}"/>
                </a:ext>
              </a:extLst>
            </p:cNvPr>
            <p:cNvSpPr>
              <a:spLocks noEditPoints="1"/>
            </p:cNvSpPr>
            <p:nvPr/>
          </p:nvSpPr>
          <p:spPr bwMode="auto">
            <a:xfrm>
              <a:off x="2114" y="1090"/>
              <a:ext cx="573" cy="574"/>
            </a:xfrm>
            <a:custGeom>
              <a:avLst/>
              <a:gdLst>
                <a:gd name="T0" fmla="*/ 1023 w 1023"/>
                <a:gd name="T1" fmla="*/ 606 h 1023"/>
                <a:gd name="T2" fmla="*/ 1023 w 1023"/>
                <a:gd name="T3" fmla="*/ 417 h 1023"/>
                <a:gd name="T4" fmla="*/ 915 w 1023"/>
                <a:gd name="T5" fmla="*/ 417 h 1023"/>
                <a:gd name="T6" fmla="*/ 864 w 1023"/>
                <a:gd name="T7" fmla="*/ 294 h 1023"/>
                <a:gd name="T8" fmla="*/ 942 w 1023"/>
                <a:gd name="T9" fmla="*/ 216 h 1023"/>
                <a:gd name="T10" fmla="*/ 807 w 1023"/>
                <a:gd name="T11" fmla="*/ 81 h 1023"/>
                <a:gd name="T12" fmla="*/ 729 w 1023"/>
                <a:gd name="T13" fmla="*/ 159 h 1023"/>
                <a:gd name="T14" fmla="*/ 606 w 1023"/>
                <a:gd name="T15" fmla="*/ 108 h 1023"/>
                <a:gd name="T16" fmla="*/ 606 w 1023"/>
                <a:gd name="T17" fmla="*/ 0 h 1023"/>
                <a:gd name="T18" fmla="*/ 417 w 1023"/>
                <a:gd name="T19" fmla="*/ 0 h 1023"/>
                <a:gd name="T20" fmla="*/ 417 w 1023"/>
                <a:gd name="T21" fmla="*/ 108 h 1023"/>
                <a:gd name="T22" fmla="*/ 294 w 1023"/>
                <a:gd name="T23" fmla="*/ 159 h 1023"/>
                <a:gd name="T24" fmla="*/ 216 w 1023"/>
                <a:gd name="T25" fmla="*/ 81 h 1023"/>
                <a:gd name="T26" fmla="*/ 84 w 1023"/>
                <a:gd name="T27" fmla="*/ 216 h 1023"/>
                <a:gd name="T28" fmla="*/ 162 w 1023"/>
                <a:gd name="T29" fmla="*/ 294 h 1023"/>
                <a:gd name="T30" fmla="*/ 111 w 1023"/>
                <a:gd name="T31" fmla="*/ 417 h 1023"/>
                <a:gd name="T32" fmla="*/ 0 w 1023"/>
                <a:gd name="T33" fmla="*/ 417 h 1023"/>
                <a:gd name="T34" fmla="*/ 0 w 1023"/>
                <a:gd name="T35" fmla="*/ 606 h 1023"/>
                <a:gd name="T36" fmla="*/ 111 w 1023"/>
                <a:gd name="T37" fmla="*/ 606 h 1023"/>
                <a:gd name="T38" fmla="*/ 162 w 1023"/>
                <a:gd name="T39" fmla="*/ 729 h 1023"/>
                <a:gd name="T40" fmla="*/ 84 w 1023"/>
                <a:gd name="T41" fmla="*/ 807 h 1023"/>
                <a:gd name="T42" fmla="*/ 216 w 1023"/>
                <a:gd name="T43" fmla="*/ 939 h 1023"/>
                <a:gd name="T44" fmla="*/ 294 w 1023"/>
                <a:gd name="T45" fmla="*/ 861 h 1023"/>
                <a:gd name="T46" fmla="*/ 417 w 1023"/>
                <a:gd name="T47" fmla="*/ 912 h 1023"/>
                <a:gd name="T48" fmla="*/ 417 w 1023"/>
                <a:gd name="T49" fmla="*/ 1023 h 1023"/>
                <a:gd name="T50" fmla="*/ 606 w 1023"/>
                <a:gd name="T51" fmla="*/ 1023 h 1023"/>
                <a:gd name="T52" fmla="*/ 606 w 1023"/>
                <a:gd name="T53" fmla="*/ 912 h 1023"/>
                <a:gd name="T54" fmla="*/ 729 w 1023"/>
                <a:gd name="T55" fmla="*/ 861 h 1023"/>
                <a:gd name="T56" fmla="*/ 807 w 1023"/>
                <a:gd name="T57" fmla="*/ 939 h 1023"/>
                <a:gd name="T58" fmla="*/ 942 w 1023"/>
                <a:gd name="T59" fmla="*/ 807 h 1023"/>
                <a:gd name="T60" fmla="*/ 864 w 1023"/>
                <a:gd name="T61" fmla="*/ 729 h 1023"/>
                <a:gd name="T62" fmla="*/ 915 w 1023"/>
                <a:gd name="T63" fmla="*/ 606 h 1023"/>
                <a:gd name="T64" fmla="*/ 1023 w 1023"/>
                <a:gd name="T65" fmla="*/ 606 h 1023"/>
                <a:gd name="T66" fmla="*/ 513 w 1023"/>
                <a:gd name="T67" fmla="*/ 675 h 1023"/>
                <a:gd name="T68" fmla="*/ 348 w 1023"/>
                <a:gd name="T69" fmla="*/ 510 h 1023"/>
                <a:gd name="T70" fmla="*/ 513 w 1023"/>
                <a:gd name="T71" fmla="*/ 348 h 1023"/>
                <a:gd name="T72" fmla="*/ 675 w 1023"/>
                <a:gd name="T73" fmla="*/ 510 h 1023"/>
                <a:gd name="T74" fmla="*/ 513 w 1023"/>
                <a:gd name="T75" fmla="*/ 675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3" h="1023">
                  <a:moveTo>
                    <a:pt x="1023" y="606"/>
                  </a:moveTo>
                  <a:cubicBezTo>
                    <a:pt x="1023" y="417"/>
                    <a:pt x="1023" y="417"/>
                    <a:pt x="1023" y="417"/>
                  </a:cubicBezTo>
                  <a:cubicBezTo>
                    <a:pt x="915" y="417"/>
                    <a:pt x="915" y="417"/>
                    <a:pt x="915" y="417"/>
                  </a:cubicBezTo>
                  <a:cubicBezTo>
                    <a:pt x="903" y="372"/>
                    <a:pt x="885" y="330"/>
                    <a:pt x="864" y="294"/>
                  </a:cubicBezTo>
                  <a:cubicBezTo>
                    <a:pt x="942" y="216"/>
                    <a:pt x="942" y="216"/>
                    <a:pt x="942" y="216"/>
                  </a:cubicBezTo>
                  <a:cubicBezTo>
                    <a:pt x="807" y="81"/>
                    <a:pt x="807" y="81"/>
                    <a:pt x="807" y="81"/>
                  </a:cubicBezTo>
                  <a:cubicBezTo>
                    <a:pt x="729" y="159"/>
                    <a:pt x="729" y="159"/>
                    <a:pt x="729" y="159"/>
                  </a:cubicBezTo>
                  <a:cubicBezTo>
                    <a:pt x="693" y="138"/>
                    <a:pt x="651" y="120"/>
                    <a:pt x="606" y="108"/>
                  </a:cubicBezTo>
                  <a:cubicBezTo>
                    <a:pt x="606" y="0"/>
                    <a:pt x="606" y="0"/>
                    <a:pt x="606" y="0"/>
                  </a:cubicBezTo>
                  <a:cubicBezTo>
                    <a:pt x="417" y="0"/>
                    <a:pt x="417" y="0"/>
                    <a:pt x="417" y="0"/>
                  </a:cubicBezTo>
                  <a:cubicBezTo>
                    <a:pt x="417" y="108"/>
                    <a:pt x="417" y="108"/>
                    <a:pt x="417" y="108"/>
                  </a:cubicBezTo>
                  <a:cubicBezTo>
                    <a:pt x="375" y="120"/>
                    <a:pt x="333" y="138"/>
                    <a:pt x="294" y="159"/>
                  </a:cubicBezTo>
                  <a:cubicBezTo>
                    <a:pt x="216" y="81"/>
                    <a:pt x="216" y="81"/>
                    <a:pt x="216" y="81"/>
                  </a:cubicBezTo>
                  <a:cubicBezTo>
                    <a:pt x="84" y="216"/>
                    <a:pt x="84" y="216"/>
                    <a:pt x="84" y="216"/>
                  </a:cubicBezTo>
                  <a:cubicBezTo>
                    <a:pt x="162" y="294"/>
                    <a:pt x="162" y="294"/>
                    <a:pt x="162" y="294"/>
                  </a:cubicBezTo>
                  <a:cubicBezTo>
                    <a:pt x="138" y="330"/>
                    <a:pt x="120" y="372"/>
                    <a:pt x="111" y="417"/>
                  </a:cubicBezTo>
                  <a:cubicBezTo>
                    <a:pt x="0" y="417"/>
                    <a:pt x="0" y="417"/>
                    <a:pt x="0" y="417"/>
                  </a:cubicBezTo>
                  <a:cubicBezTo>
                    <a:pt x="0" y="606"/>
                    <a:pt x="0" y="606"/>
                    <a:pt x="0" y="606"/>
                  </a:cubicBezTo>
                  <a:cubicBezTo>
                    <a:pt x="111" y="606"/>
                    <a:pt x="111" y="606"/>
                    <a:pt x="111" y="606"/>
                  </a:cubicBezTo>
                  <a:cubicBezTo>
                    <a:pt x="120" y="648"/>
                    <a:pt x="138" y="690"/>
                    <a:pt x="162" y="729"/>
                  </a:cubicBezTo>
                  <a:cubicBezTo>
                    <a:pt x="84" y="807"/>
                    <a:pt x="84" y="807"/>
                    <a:pt x="84" y="807"/>
                  </a:cubicBezTo>
                  <a:cubicBezTo>
                    <a:pt x="216" y="939"/>
                    <a:pt x="216" y="939"/>
                    <a:pt x="216" y="939"/>
                  </a:cubicBezTo>
                  <a:cubicBezTo>
                    <a:pt x="294" y="861"/>
                    <a:pt x="294" y="861"/>
                    <a:pt x="294" y="861"/>
                  </a:cubicBezTo>
                  <a:cubicBezTo>
                    <a:pt x="333" y="885"/>
                    <a:pt x="375" y="903"/>
                    <a:pt x="417" y="912"/>
                  </a:cubicBezTo>
                  <a:cubicBezTo>
                    <a:pt x="417" y="1023"/>
                    <a:pt x="417" y="1023"/>
                    <a:pt x="417" y="1023"/>
                  </a:cubicBezTo>
                  <a:cubicBezTo>
                    <a:pt x="606" y="1023"/>
                    <a:pt x="606" y="1023"/>
                    <a:pt x="606" y="1023"/>
                  </a:cubicBezTo>
                  <a:cubicBezTo>
                    <a:pt x="606" y="912"/>
                    <a:pt x="606" y="912"/>
                    <a:pt x="606" y="912"/>
                  </a:cubicBezTo>
                  <a:cubicBezTo>
                    <a:pt x="651" y="903"/>
                    <a:pt x="693" y="885"/>
                    <a:pt x="729" y="861"/>
                  </a:cubicBezTo>
                  <a:cubicBezTo>
                    <a:pt x="807" y="939"/>
                    <a:pt x="807" y="939"/>
                    <a:pt x="807" y="939"/>
                  </a:cubicBezTo>
                  <a:cubicBezTo>
                    <a:pt x="942" y="807"/>
                    <a:pt x="942" y="807"/>
                    <a:pt x="942" y="807"/>
                  </a:cubicBezTo>
                  <a:cubicBezTo>
                    <a:pt x="864" y="729"/>
                    <a:pt x="864" y="729"/>
                    <a:pt x="864" y="729"/>
                  </a:cubicBezTo>
                  <a:cubicBezTo>
                    <a:pt x="885" y="690"/>
                    <a:pt x="903" y="648"/>
                    <a:pt x="915" y="606"/>
                  </a:cubicBezTo>
                  <a:lnTo>
                    <a:pt x="1023" y="606"/>
                  </a:lnTo>
                  <a:close/>
                  <a:moveTo>
                    <a:pt x="513" y="675"/>
                  </a:moveTo>
                  <a:cubicBezTo>
                    <a:pt x="423" y="675"/>
                    <a:pt x="348" y="600"/>
                    <a:pt x="348" y="510"/>
                  </a:cubicBezTo>
                  <a:cubicBezTo>
                    <a:pt x="348" y="420"/>
                    <a:pt x="423" y="348"/>
                    <a:pt x="513" y="348"/>
                  </a:cubicBezTo>
                  <a:cubicBezTo>
                    <a:pt x="603" y="348"/>
                    <a:pt x="675" y="420"/>
                    <a:pt x="675" y="510"/>
                  </a:cubicBezTo>
                  <a:cubicBezTo>
                    <a:pt x="675" y="600"/>
                    <a:pt x="603" y="675"/>
                    <a:pt x="513" y="675"/>
                  </a:cubicBezTo>
                  <a:close/>
                </a:path>
              </a:pathLst>
            </a:cu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grpSp>
      <p:grpSp>
        <p:nvGrpSpPr>
          <p:cNvPr id="97" name="Group 96">
            <a:extLst>
              <a:ext uri="{FF2B5EF4-FFF2-40B4-BE49-F238E27FC236}">
                <a16:creationId xmlns:a16="http://schemas.microsoft.com/office/drawing/2014/main" id="{DA419B26-0552-4D15-962A-93081E1FD5DC}"/>
              </a:ext>
            </a:extLst>
          </p:cNvPr>
          <p:cNvGrpSpPr/>
          <p:nvPr/>
        </p:nvGrpSpPr>
        <p:grpSpPr>
          <a:xfrm>
            <a:off x="7916236" y="1732606"/>
            <a:ext cx="931529" cy="912719"/>
            <a:chOff x="2598738" y="465138"/>
            <a:chExt cx="6918326" cy="6778627"/>
          </a:xfrm>
        </p:grpSpPr>
        <p:sp>
          <p:nvSpPr>
            <p:cNvPr id="98" name="Freeform 44">
              <a:extLst>
                <a:ext uri="{FF2B5EF4-FFF2-40B4-BE49-F238E27FC236}">
                  <a16:creationId xmlns:a16="http://schemas.microsoft.com/office/drawing/2014/main" id="{A2377760-A962-4293-9C75-A7DFE076A4BB}"/>
                </a:ext>
              </a:extLst>
            </p:cNvPr>
            <p:cNvSpPr>
              <a:spLocks/>
            </p:cNvSpPr>
            <p:nvPr/>
          </p:nvSpPr>
          <p:spPr bwMode="auto">
            <a:xfrm>
              <a:off x="8401052" y="1108077"/>
              <a:ext cx="1116012" cy="542925"/>
            </a:xfrm>
            <a:custGeom>
              <a:avLst/>
              <a:gdLst>
                <a:gd name="connsiteX0" fmla="*/ 0 w 1116012"/>
                <a:gd name="connsiteY0" fmla="*/ 0 h 542925"/>
                <a:gd name="connsiteX1" fmla="*/ 263676 w 1116012"/>
                <a:gd name="connsiteY1" fmla="*/ 0 h 542925"/>
                <a:gd name="connsiteX2" fmla="*/ 935619 w 1116012"/>
                <a:gd name="connsiteY2" fmla="*/ 0 h 542925"/>
                <a:gd name="connsiteX3" fmla="*/ 1116012 w 1116012"/>
                <a:gd name="connsiteY3" fmla="*/ 160936 h 542925"/>
                <a:gd name="connsiteX4" fmla="*/ 1116012 w 1116012"/>
                <a:gd name="connsiteY4" fmla="*/ 467524 h 542925"/>
                <a:gd name="connsiteX5" fmla="*/ 1116012 w 1116012"/>
                <a:gd name="connsiteY5" fmla="*/ 542925 h 542925"/>
                <a:gd name="connsiteX6" fmla="*/ 0 w 1116012"/>
                <a:gd name="connsiteY6"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012" h="542925">
                  <a:moveTo>
                    <a:pt x="0" y="0"/>
                  </a:moveTo>
                  <a:lnTo>
                    <a:pt x="263676" y="0"/>
                  </a:lnTo>
                  <a:cubicBezTo>
                    <a:pt x="480585" y="0"/>
                    <a:pt x="704491" y="0"/>
                    <a:pt x="935619" y="0"/>
                  </a:cubicBezTo>
                  <a:cubicBezTo>
                    <a:pt x="1048365" y="0"/>
                    <a:pt x="1116012" y="60351"/>
                    <a:pt x="1116012" y="160936"/>
                  </a:cubicBezTo>
                  <a:cubicBezTo>
                    <a:pt x="1116012" y="160936"/>
                    <a:pt x="1116012" y="160936"/>
                    <a:pt x="1116012" y="467524"/>
                  </a:cubicBezTo>
                  <a:lnTo>
                    <a:pt x="1116012" y="542925"/>
                  </a:lnTo>
                  <a:lnTo>
                    <a:pt x="0" y="542925"/>
                  </a:lnTo>
                  <a:close/>
                </a:path>
              </a:pathLst>
            </a:custGeom>
            <a:solidFill>
              <a:srgbClr val="E2E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99" name="Freeform 45">
              <a:extLst>
                <a:ext uri="{FF2B5EF4-FFF2-40B4-BE49-F238E27FC236}">
                  <a16:creationId xmlns:a16="http://schemas.microsoft.com/office/drawing/2014/main" id="{074FC4D2-C73A-4E03-B980-01EE92FD8553}"/>
                </a:ext>
              </a:extLst>
            </p:cNvPr>
            <p:cNvSpPr>
              <a:spLocks/>
            </p:cNvSpPr>
            <p:nvPr/>
          </p:nvSpPr>
          <p:spPr bwMode="auto">
            <a:xfrm>
              <a:off x="2598738" y="1651002"/>
              <a:ext cx="6918325" cy="5592763"/>
            </a:xfrm>
            <a:custGeom>
              <a:avLst/>
              <a:gdLst>
                <a:gd name="connsiteX0" fmla="*/ 0 w 6918325"/>
                <a:gd name="connsiteY0" fmla="*/ 0 h 5592763"/>
                <a:gd name="connsiteX1" fmla="*/ 6918325 w 6918325"/>
                <a:gd name="connsiteY1" fmla="*/ 0 h 5592763"/>
                <a:gd name="connsiteX2" fmla="*/ 6918325 w 6918325"/>
                <a:gd name="connsiteY2" fmla="*/ 7811 h 5592763"/>
                <a:gd name="connsiteX3" fmla="*/ 6918325 w 6918325"/>
                <a:gd name="connsiteY3" fmla="*/ 5431827 h 5592763"/>
                <a:gd name="connsiteX4" fmla="*/ 6757434 w 6918325"/>
                <a:gd name="connsiteY4" fmla="*/ 5592763 h 5592763"/>
                <a:gd name="connsiteX5" fmla="*/ 160892 w 6918325"/>
                <a:gd name="connsiteY5" fmla="*/ 5592763 h 5592763"/>
                <a:gd name="connsiteX6" fmla="*/ 0 w 6918325"/>
                <a:gd name="connsiteY6" fmla="*/ 5431827 h 5592763"/>
                <a:gd name="connsiteX7" fmla="*/ 0 w 6918325"/>
                <a:gd name="connsiteY7" fmla="*/ 146201 h 55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8325" h="5592763">
                  <a:moveTo>
                    <a:pt x="0" y="0"/>
                  </a:moveTo>
                  <a:lnTo>
                    <a:pt x="6918325" y="0"/>
                  </a:lnTo>
                  <a:lnTo>
                    <a:pt x="6918325" y="7811"/>
                  </a:lnTo>
                  <a:cubicBezTo>
                    <a:pt x="6918325" y="577518"/>
                    <a:pt x="6918325" y="1979874"/>
                    <a:pt x="6918325" y="5431827"/>
                  </a:cubicBezTo>
                  <a:cubicBezTo>
                    <a:pt x="6918325" y="5532412"/>
                    <a:pt x="6857991" y="5592763"/>
                    <a:pt x="6757434" y="5592763"/>
                  </a:cubicBezTo>
                  <a:cubicBezTo>
                    <a:pt x="6757434" y="5592763"/>
                    <a:pt x="6757434" y="5592763"/>
                    <a:pt x="160892" y="5592763"/>
                  </a:cubicBezTo>
                  <a:cubicBezTo>
                    <a:pt x="80446" y="5592763"/>
                    <a:pt x="0" y="5532412"/>
                    <a:pt x="0" y="5431827"/>
                  </a:cubicBezTo>
                  <a:cubicBezTo>
                    <a:pt x="0" y="5431827"/>
                    <a:pt x="0" y="5431827"/>
                    <a:pt x="0" y="146201"/>
                  </a:cubicBezTo>
                  <a:close/>
                </a:path>
              </a:pathLst>
            </a:custGeom>
            <a:solidFill>
              <a:srgbClr val="E2E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00" name="Freeform 5">
              <a:extLst>
                <a:ext uri="{FF2B5EF4-FFF2-40B4-BE49-F238E27FC236}">
                  <a16:creationId xmlns:a16="http://schemas.microsoft.com/office/drawing/2014/main" id="{A59CECC1-0363-4CCB-9AA4-E1DC4F5E74B2}"/>
                </a:ext>
              </a:extLst>
            </p:cNvPr>
            <p:cNvSpPr>
              <a:spLocks/>
            </p:cNvSpPr>
            <p:nvPr/>
          </p:nvSpPr>
          <p:spPr bwMode="auto">
            <a:xfrm>
              <a:off x="2659063" y="1651001"/>
              <a:ext cx="6838950" cy="5491163"/>
            </a:xfrm>
            <a:custGeom>
              <a:avLst/>
              <a:gdLst>
                <a:gd name="T0" fmla="*/ 0 w 1020"/>
                <a:gd name="T1" fmla="*/ 747 h 819"/>
                <a:gd name="T2" fmla="*/ 18 w 1020"/>
                <a:gd name="T3" fmla="*/ 819 h 819"/>
                <a:gd name="T4" fmla="*/ 1002 w 1020"/>
                <a:gd name="T5" fmla="*/ 819 h 819"/>
                <a:gd name="T6" fmla="*/ 1020 w 1020"/>
                <a:gd name="T7" fmla="*/ 747 h 819"/>
                <a:gd name="T8" fmla="*/ 1020 w 1020"/>
                <a:gd name="T9" fmla="*/ 72 h 819"/>
                <a:gd name="T10" fmla="*/ 1002 w 1020"/>
                <a:gd name="T11" fmla="*/ 0 h 819"/>
                <a:gd name="T12" fmla="*/ 18 w 1020"/>
                <a:gd name="T13" fmla="*/ 0 h 819"/>
                <a:gd name="T14" fmla="*/ 0 w 1020"/>
                <a:gd name="T15" fmla="*/ 72 h 819"/>
                <a:gd name="T16" fmla="*/ 0 w 1020"/>
                <a:gd name="T17" fmla="*/ 74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0" h="819">
                  <a:moveTo>
                    <a:pt x="0" y="747"/>
                  </a:moveTo>
                  <a:cubicBezTo>
                    <a:pt x="0" y="786"/>
                    <a:pt x="9" y="819"/>
                    <a:pt x="18" y="819"/>
                  </a:cubicBezTo>
                  <a:cubicBezTo>
                    <a:pt x="1002" y="819"/>
                    <a:pt x="1002" y="819"/>
                    <a:pt x="1002" y="819"/>
                  </a:cubicBezTo>
                  <a:cubicBezTo>
                    <a:pt x="1011" y="819"/>
                    <a:pt x="1020" y="786"/>
                    <a:pt x="1020" y="747"/>
                  </a:cubicBezTo>
                  <a:cubicBezTo>
                    <a:pt x="1020" y="72"/>
                    <a:pt x="1020" y="72"/>
                    <a:pt x="1020" y="72"/>
                  </a:cubicBezTo>
                  <a:cubicBezTo>
                    <a:pt x="1020" y="33"/>
                    <a:pt x="1011" y="0"/>
                    <a:pt x="1002" y="0"/>
                  </a:cubicBezTo>
                  <a:cubicBezTo>
                    <a:pt x="18" y="0"/>
                    <a:pt x="18" y="0"/>
                    <a:pt x="18" y="0"/>
                  </a:cubicBezTo>
                  <a:cubicBezTo>
                    <a:pt x="9" y="0"/>
                    <a:pt x="0" y="33"/>
                    <a:pt x="0" y="72"/>
                  </a:cubicBezTo>
                  <a:cubicBezTo>
                    <a:pt x="0" y="747"/>
                    <a:pt x="0" y="747"/>
                    <a:pt x="0" y="747"/>
                  </a:cubicBezTo>
                </a:path>
              </a:pathLst>
            </a:custGeom>
            <a:solidFill>
              <a:srgbClr val="E2E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01" name="Freeform 47">
              <a:extLst>
                <a:ext uri="{FF2B5EF4-FFF2-40B4-BE49-F238E27FC236}">
                  <a16:creationId xmlns:a16="http://schemas.microsoft.com/office/drawing/2014/main" id="{BA981DB4-34DD-49A8-AB47-A782C4211578}"/>
                </a:ext>
              </a:extLst>
            </p:cNvPr>
            <p:cNvSpPr>
              <a:spLocks/>
            </p:cNvSpPr>
            <p:nvPr/>
          </p:nvSpPr>
          <p:spPr bwMode="auto">
            <a:xfrm>
              <a:off x="8401052" y="1651000"/>
              <a:ext cx="1116012" cy="5592764"/>
            </a:xfrm>
            <a:custGeom>
              <a:avLst/>
              <a:gdLst>
                <a:gd name="connsiteX0" fmla="*/ 0 w 1116012"/>
                <a:gd name="connsiteY0" fmla="*/ 0 h 5592764"/>
                <a:gd name="connsiteX1" fmla="*/ 1116012 w 1116012"/>
                <a:gd name="connsiteY1" fmla="*/ 0 h 5592764"/>
                <a:gd name="connsiteX2" fmla="*/ 1116012 w 1116012"/>
                <a:gd name="connsiteY2" fmla="*/ 7812 h 5592764"/>
                <a:gd name="connsiteX3" fmla="*/ 1116012 w 1116012"/>
                <a:gd name="connsiteY3" fmla="*/ 5431828 h 5592764"/>
                <a:gd name="connsiteX4" fmla="*/ 935619 w 1116012"/>
                <a:gd name="connsiteY4" fmla="*/ 5592764 h 5592764"/>
                <a:gd name="connsiteX5" fmla="*/ 11104 w 1116012"/>
                <a:gd name="connsiteY5" fmla="*/ 5592764 h 5592764"/>
                <a:gd name="connsiteX6" fmla="*/ 0 w 1116012"/>
                <a:gd name="connsiteY6" fmla="*/ 5592764 h 55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012" h="5592764">
                  <a:moveTo>
                    <a:pt x="0" y="0"/>
                  </a:moveTo>
                  <a:lnTo>
                    <a:pt x="1116012" y="0"/>
                  </a:lnTo>
                  <a:lnTo>
                    <a:pt x="1116012" y="7812"/>
                  </a:lnTo>
                  <a:cubicBezTo>
                    <a:pt x="1116012" y="577519"/>
                    <a:pt x="1116012" y="1979875"/>
                    <a:pt x="1116012" y="5431828"/>
                  </a:cubicBezTo>
                  <a:cubicBezTo>
                    <a:pt x="1116012" y="5532413"/>
                    <a:pt x="1048365" y="5592764"/>
                    <a:pt x="935619" y="5592764"/>
                  </a:cubicBezTo>
                  <a:cubicBezTo>
                    <a:pt x="935619" y="5592764"/>
                    <a:pt x="935619" y="5592764"/>
                    <a:pt x="11104" y="5592764"/>
                  </a:cubicBezTo>
                  <a:lnTo>
                    <a:pt x="0" y="5592764"/>
                  </a:lnTo>
                  <a:close/>
                </a:path>
              </a:pathLst>
            </a:custGeom>
            <a:solidFill>
              <a:srgbClr val="BDC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2800"/>
            </a:p>
          </p:txBody>
        </p:sp>
        <p:sp>
          <p:nvSpPr>
            <p:cNvPr id="102" name="Freeform 36">
              <a:extLst>
                <a:ext uri="{FF2B5EF4-FFF2-40B4-BE49-F238E27FC236}">
                  <a16:creationId xmlns:a16="http://schemas.microsoft.com/office/drawing/2014/main" id="{626D0A1F-FDB9-48AE-96B1-84DDFBC7B3F4}"/>
                </a:ext>
              </a:extLst>
            </p:cNvPr>
            <p:cNvSpPr>
              <a:spLocks/>
            </p:cNvSpPr>
            <p:nvPr/>
          </p:nvSpPr>
          <p:spPr bwMode="auto">
            <a:xfrm>
              <a:off x="2598738" y="1108076"/>
              <a:ext cx="6918325" cy="6135688"/>
            </a:xfrm>
            <a:custGeom>
              <a:avLst/>
              <a:gdLst>
                <a:gd name="T0" fmla="*/ 1008 w 1032"/>
                <a:gd name="T1" fmla="*/ 915 h 915"/>
                <a:gd name="T2" fmla="*/ 1032 w 1032"/>
                <a:gd name="T3" fmla="*/ 891 h 915"/>
                <a:gd name="T4" fmla="*/ 1032 w 1032"/>
                <a:gd name="T5" fmla="*/ 24 h 915"/>
                <a:gd name="T6" fmla="*/ 1008 w 1032"/>
                <a:gd name="T7" fmla="*/ 0 h 915"/>
                <a:gd name="T8" fmla="*/ 24 w 1032"/>
                <a:gd name="T9" fmla="*/ 0 h 915"/>
                <a:gd name="T10" fmla="*/ 0 w 1032"/>
                <a:gd name="T11" fmla="*/ 24 h 915"/>
                <a:gd name="T12" fmla="*/ 0 w 1032"/>
                <a:gd name="T13" fmla="*/ 891 h 915"/>
                <a:gd name="T14" fmla="*/ 24 w 1032"/>
                <a:gd name="T15" fmla="*/ 915 h 915"/>
                <a:gd name="T16" fmla="*/ 1008 w 1032"/>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2" h="915">
                  <a:moveTo>
                    <a:pt x="1008" y="915"/>
                  </a:moveTo>
                  <a:cubicBezTo>
                    <a:pt x="1023" y="915"/>
                    <a:pt x="1032" y="906"/>
                    <a:pt x="1032" y="891"/>
                  </a:cubicBezTo>
                  <a:cubicBezTo>
                    <a:pt x="1032" y="24"/>
                    <a:pt x="1032" y="24"/>
                    <a:pt x="1032" y="24"/>
                  </a:cubicBezTo>
                  <a:cubicBezTo>
                    <a:pt x="1032" y="9"/>
                    <a:pt x="1023" y="0"/>
                    <a:pt x="1008" y="0"/>
                  </a:cubicBezTo>
                  <a:cubicBezTo>
                    <a:pt x="24" y="0"/>
                    <a:pt x="24" y="0"/>
                    <a:pt x="24" y="0"/>
                  </a:cubicBezTo>
                  <a:cubicBezTo>
                    <a:pt x="12" y="0"/>
                    <a:pt x="0" y="9"/>
                    <a:pt x="0" y="24"/>
                  </a:cubicBezTo>
                  <a:cubicBezTo>
                    <a:pt x="0" y="891"/>
                    <a:pt x="0" y="891"/>
                    <a:pt x="0" y="891"/>
                  </a:cubicBezTo>
                  <a:cubicBezTo>
                    <a:pt x="0" y="906"/>
                    <a:pt x="12" y="915"/>
                    <a:pt x="24" y="915"/>
                  </a:cubicBezTo>
                  <a:cubicBezTo>
                    <a:pt x="1008" y="915"/>
                    <a:pt x="1008" y="915"/>
                    <a:pt x="1008" y="915"/>
                  </a:cubicBezTo>
                  <a:close/>
                </a:path>
              </a:pathLst>
            </a:cu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cxnSp>
          <p:nvCxnSpPr>
            <p:cNvPr id="103" name="Straight Connector 102">
              <a:extLst>
                <a:ext uri="{FF2B5EF4-FFF2-40B4-BE49-F238E27FC236}">
                  <a16:creationId xmlns:a16="http://schemas.microsoft.com/office/drawing/2014/main" id="{2FD8EAC0-AD51-40BB-9C86-E6FFA4A58D26}"/>
                </a:ext>
              </a:extLst>
            </p:cNvPr>
            <p:cNvCxnSpPr/>
            <p:nvPr/>
          </p:nvCxnSpPr>
          <p:spPr>
            <a:xfrm>
              <a:off x="3141663" y="6539367"/>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4" name="Straight Connector 103">
              <a:extLst>
                <a:ext uri="{FF2B5EF4-FFF2-40B4-BE49-F238E27FC236}">
                  <a16:creationId xmlns:a16="http://schemas.microsoft.com/office/drawing/2014/main" id="{8B38589D-06EB-41CB-BDFB-8C80220D57F0}"/>
                </a:ext>
              </a:extLst>
            </p:cNvPr>
            <p:cNvCxnSpPr/>
            <p:nvPr/>
          </p:nvCxnSpPr>
          <p:spPr>
            <a:xfrm>
              <a:off x="3141663" y="5577683"/>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5" name="Straight Connector 104">
              <a:extLst>
                <a:ext uri="{FF2B5EF4-FFF2-40B4-BE49-F238E27FC236}">
                  <a16:creationId xmlns:a16="http://schemas.microsoft.com/office/drawing/2014/main" id="{DB2F8FAB-8A7A-4A6F-8B6D-9B0CB217F0A5}"/>
                </a:ext>
              </a:extLst>
            </p:cNvPr>
            <p:cNvCxnSpPr/>
            <p:nvPr/>
          </p:nvCxnSpPr>
          <p:spPr>
            <a:xfrm>
              <a:off x="3141663" y="4672808"/>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6" name="Straight Connector 105">
              <a:extLst>
                <a:ext uri="{FF2B5EF4-FFF2-40B4-BE49-F238E27FC236}">
                  <a16:creationId xmlns:a16="http://schemas.microsoft.com/office/drawing/2014/main" id="{5173B9F9-0B73-4B3E-A479-5A61D12F49EA}"/>
                </a:ext>
              </a:extLst>
            </p:cNvPr>
            <p:cNvCxnSpPr/>
            <p:nvPr/>
          </p:nvCxnSpPr>
          <p:spPr>
            <a:xfrm>
              <a:off x="3141663" y="3786983"/>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7" name="Straight Connector 106">
              <a:extLst>
                <a:ext uri="{FF2B5EF4-FFF2-40B4-BE49-F238E27FC236}">
                  <a16:creationId xmlns:a16="http://schemas.microsoft.com/office/drawing/2014/main" id="{05937982-5E6A-4558-ACC0-71773A6CCC8B}"/>
                </a:ext>
              </a:extLst>
            </p:cNvPr>
            <p:cNvCxnSpPr/>
            <p:nvPr/>
          </p:nvCxnSpPr>
          <p:spPr>
            <a:xfrm>
              <a:off x="3141663" y="2948782"/>
              <a:ext cx="6054725" cy="0"/>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8" name="Straight Connector 107">
              <a:extLst>
                <a:ext uri="{FF2B5EF4-FFF2-40B4-BE49-F238E27FC236}">
                  <a16:creationId xmlns:a16="http://schemas.microsoft.com/office/drawing/2014/main" id="{866B8CF9-D878-4B72-B303-10C97DAA11BC}"/>
                </a:ext>
              </a:extLst>
            </p:cNvPr>
            <p:cNvCxnSpPr/>
            <p:nvPr/>
          </p:nvCxnSpPr>
          <p:spPr>
            <a:xfrm>
              <a:off x="4046765"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09" name="Straight Connector 108">
              <a:extLst>
                <a:ext uri="{FF2B5EF4-FFF2-40B4-BE49-F238E27FC236}">
                  <a16:creationId xmlns:a16="http://schemas.microsoft.com/office/drawing/2014/main" id="{FDEE82E0-C9ED-4438-8590-1B131B908AB3}"/>
                </a:ext>
              </a:extLst>
            </p:cNvPr>
            <p:cNvCxnSpPr/>
            <p:nvPr/>
          </p:nvCxnSpPr>
          <p:spPr>
            <a:xfrm>
              <a:off x="5142707"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0" name="Straight Connector 109">
              <a:extLst>
                <a:ext uri="{FF2B5EF4-FFF2-40B4-BE49-F238E27FC236}">
                  <a16:creationId xmlns:a16="http://schemas.microsoft.com/office/drawing/2014/main" id="{F7EC595D-ED3E-4899-A9E4-43B94DC06704}"/>
                </a:ext>
              </a:extLst>
            </p:cNvPr>
            <p:cNvCxnSpPr/>
            <p:nvPr/>
          </p:nvCxnSpPr>
          <p:spPr>
            <a:xfrm>
              <a:off x="6228557"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1" name="Straight Connector 110">
              <a:extLst>
                <a:ext uri="{FF2B5EF4-FFF2-40B4-BE49-F238E27FC236}">
                  <a16:creationId xmlns:a16="http://schemas.microsoft.com/office/drawing/2014/main" id="{33531101-279F-4DA6-9B4E-A28435338A08}"/>
                </a:ext>
              </a:extLst>
            </p:cNvPr>
            <p:cNvCxnSpPr/>
            <p:nvPr/>
          </p:nvCxnSpPr>
          <p:spPr>
            <a:xfrm>
              <a:off x="7315201"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2" name="Straight Connector 111">
              <a:extLst>
                <a:ext uri="{FF2B5EF4-FFF2-40B4-BE49-F238E27FC236}">
                  <a16:creationId xmlns:a16="http://schemas.microsoft.com/office/drawing/2014/main" id="{617024C7-5CA0-4154-A0DE-742CACD4829B}"/>
                </a:ext>
              </a:extLst>
            </p:cNvPr>
            <p:cNvCxnSpPr/>
            <p:nvPr/>
          </p:nvCxnSpPr>
          <p:spPr>
            <a:xfrm>
              <a:off x="8401845" y="2133601"/>
              <a:ext cx="0" cy="4405766"/>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sp>
          <p:nvSpPr>
            <p:cNvPr id="113" name="Freeform 62">
              <a:extLst>
                <a:ext uri="{FF2B5EF4-FFF2-40B4-BE49-F238E27FC236}">
                  <a16:creationId xmlns:a16="http://schemas.microsoft.com/office/drawing/2014/main" id="{FD67F73F-067E-415C-A506-92C7DB386020}"/>
                </a:ext>
              </a:extLst>
            </p:cNvPr>
            <p:cNvSpPr>
              <a:spLocks/>
            </p:cNvSpPr>
            <p:nvPr/>
          </p:nvSpPr>
          <p:spPr bwMode="auto">
            <a:xfrm>
              <a:off x="4448176" y="4297957"/>
              <a:ext cx="3259138" cy="1721444"/>
            </a:xfrm>
            <a:custGeom>
              <a:avLst/>
              <a:gdLst>
                <a:gd name="connsiteX0" fmla="*/ 4640 w 3259138"/>
                <a:gd name="connsiteY0" fmla="*/ 0 h 1721444"/>
                <a:gd name="connsiteX1" fmla="*/ 8414 w 3259138"/>
                <a:gd name="connsiteY1" fmla="*/ 74739 h 1721444"/>
                <a:gd name="connsiteX2" fmla="*/ 1629569 w 3259138"/>
                <a:gd name="connsiteY2" fmla="*/ 1537694 h 1721444"/>
                <a:gd name="connsiteX3" fmla="*/ 3250725 w 3259138"/>
                <a:gd name="connsiteY3" fmla="*/ 74739 h 1721444"/>
                <a:gd name="connsiteX4" fmla="*/ 3254499 w 3259138"/>
                <a:gd name="connsiteY4" fmla="*/ 0 h 1721444"/>
                <a:gd name="connsiteX5" fmla="*/ 3259138 w 3259138"/>
                <a:gd name="connsiteY5" fmla="*/ 91875 h 1721444"/>
                <a:gd name="connsiteX6" fmla="*/ 1629569 w 3259138"/>
                <a:gd name="connsiteY6" fmla="*/ 1721444 h 1721444"/>
                <a:gd name="connsiteX7" fmla="*/ 0 w 3259138"/>
                <a:gd name="connsiteY7" fmla="*/ 91875 h 17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9138" h="1721444">
                  <a:moveTo>
                    <a:pt x="4640" y="0"/>
                  </a:moveTo>
                  <a:lnTo>
                    <a:pt x="8414" y="74739"/>
                  </a:lnTo>
                  <a:cubicBezTo>
                    <a:pt x="91864" y="896459"/>
                    <a:pt x="785832" y="1537694"/>
                    <a:pt x="1629569" y="1537694"/>
                  </a:cubicBezTo>
                  <a:cubicBezTo>
                    <a:pt x="2473306" y="1537694"/>
                    <a:pt x="3167275" y="896459"/>
                    <a:pt x="3250725" y="74739"/>
                  </a:cubicBezTo>
                  <a:lnTo>
                    <a:pt x="3254499" y="0"/>
                  </a:lnTo>
                  <a:lnTo>
                    <a:pt x="3259138" y="91875"/>
                  </a:lnTo>
                  <a:cubicBezTo>
                    <a:pt x="3259138" y="991861"/>
                    <a:pt x="2529555" y="1721444"/>
                    <a:pt x="1629569" y="1721444"/>
                  </a:cubicBezTo>
                  <a:cubicBezTo>
                    <a:pt x="729583" y="1721444"/>
                    <a:pt x="0" y="991861"/>
                    <a:pt x="0" y="91875"/>
                  </a:cubicBezTo>
                  <a:close/>
                </a:path>
              </a:pathLst>
            </a:custGeom>
            <a:solidFill>
              <a:srgbClr val="BECBD1">
                <a:alpha val="79000"/>
              </a:srgbClr>
            </a:solidFill>
            <a:ln w="6350" cap="rnd">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2800"/>
            </a:p>
          </p:txBody>
        </p:sp>
        <p:sp>
          <p:nvSpPr>
            <p:cNvPr id="114" name="Freeform 31">
              <a:extLst>
                <a:ext uri="{FF2B5EF4-FFF2-40B4-BE49-F238E27FC236}">
                  <a16:creationId xmlns:a16="http://schemas.microsoft.com/office/drawing/2014/main" id="{A5570B38-0BD4-4C4E-89DB-78AA68A41E64}"/>
                </a:ext>
              </a:extLst>
            </p:cNvPr>
            <p:cNvSpPr>
              <a:spLocks/>
            </p:cNvSpPr>
            <p:nvPr/>
          </p:nvSpPr>
          <p:spPr bwMode="auto">
            <a:xfrm>
              <a:off x="4448176" y="2576513"/>
              <a:ext cx="3259138" cy="3259138"/>
            </a:xfrm>
            <a:prstGeom prst="ellipse">
              <a:avLst/>
            </a:prstGeom>
            <a:solidFill>
              <a:schemeClr val="bg1"/>
            </a:solidFill>
            <a:ln w="6350" cap="rnd">
              <a:solidFill>
                <a:srgbClr val="4D4D4F"/>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5" name="Freeform 32">
              <a:extLst>
                <a:ext uri="{FF2B5EF4-FFF2-40B4-BE49-F238E27FC236}">
                  <a16:creationId xmlns:a16="http://schemas.microsoft.com/office/drawing/2014/main" id="{5A9B3CD9-BE77-445A-8D2A-27A33F433B1E}"/>
                </a:ext>
              </a:extLst>
            </p:cNvPr>
            <p:cNvSpPr>
              <a:spLocks/>
            </p:cNvSpPr>
            <p:nvPr/>
          </p:nvSpPr>
          <p:spPr bwMode="auto">
            <a:xfrm>
              <a:off x="4930776" y="3079753"/>
              <a:ext cx="2293939" cy="2292349"/>
            </a:xfrm>
            <a:prstGeom prst="arc">
              <a:avLst>
                <a:gd name="adj1" fmla="val 53642"/>
                <a:gd name="adj2" fmla="val 16217879"/>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116" name="Freeform 33">
              <a:extLst>
                <a:ext uri="{FF2B5EF4-FFF2-40B4-BE49-F238E27FC236}">
                  <a16:creationId xmlns:a16="http://schemas.microsoft.com/office/drawing/2014/main" id="{12693C3E-6A2A-4558-8D97-C738703E7ABC}"/>
                </a:ext>
              </a:extLst>
            </p:cNvPr>
            <p:cNvSpPr>
              <a:spLocks/>
            </p:cNvSpPr>
            <p:nvPr/>
          </p:nvSpPr>
          <p:spPr bwMode="auto">
            <a:xfrm>
              <a:off x="6057901" y="2757488"/>
              <a:ext cx="563563" cy="684213"/>
            </a:xfrm>
            <a:custGeom>
              <a:avLst/>
              <a:gdLst>
                <a:gd name="T0" fmla="*/ 9 w 84"/>
                <a:gd name="T1" fmla="*/ 99 h 102"/>
                <a:gd name="T2" fmla="*/ 0 w 84"/>
                <a:gd name="T3" fmla="*/ 96 h 102"/>
                <a:gd name="T4" fmla="*/ 3 w 84"/>
                <a:gd name="T5" fmla="*/ 9 h 102"/>
                <a:gd name="T6" fmla="*/ 12 w 84"/>
                <a:gd name="T7" fmla="*/ 6 h 102"/>
                <a:gd name="T8" fmla="*/ 78 w 84"/>
                <a:gd name="T9" fmla="*/ 51 h 102"/>
                <a:gd name="T10" fmla="*/ 78 w 84"/>
                <a:gd name="T11" fmla="*/ 60 h 102"/>
                <a:gd name="T12" fmla="*/ 9 w 84"/>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84" h="102">
                  <a:moveTo>
                    <a:pt x="9" y="99"/>
                  </a:moveTo>
                  <a:cubicBezTo>
                    <a:pt x="3" y="102"/>
                    <a:pt x="0" y="102"/>
                    <a:pt x="0" y="96"/>
                  </a:cubicBezTo>
                  <a:cubicBezTo>
                    <a:pt x="3" y="9"/>
                    <a:pt x="3" y="9"/>
                    <a:pt x="3" y="9"/>
                  </a:cubicBezTo>
                  <a:cubicBezTo>
                    <a:pt x="3" y="3"/>
                    <a:pt x="9" y="0"/>
                    <a:pt x="12" y="6"/>
                  </a:cubicBezTo>
                  <a:cubicBezTo>
                    <a:pt x="78" y="51"/>
                    <a:pt x="78" y="51"/>
                    <a:pt x="78" y="51"/>
                  </a:cubicBezTo>
                  <a:cubicBezTo>
                    <a:pt x="84" y="54"/>
                    <a:pt x="84" y="57"/>
                    <a:pt x="78" y="60"/>
                  </a:cubicBezTo>
                  <a:lnTo>
                    <a:pt x="9" y="99"/>
                  </a:lnTo>
                  <a:close/>
                </a:path>
              </a:pathLst>
            </a:custGeom>
            <a:solidFill>
              <a:srgbClr val="4E4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17" name="Freeform 34">
              <a:extLst>
                <a:ext uri="{FF2B5EF4-FFF2-40B4-BE49-F238E27FC236}">
                  <a16:creationId xmlns:a16="http://schemas.microsoft.com/office/drawing/2014/main" id="{A023976F-8DDC-444E-8C5A-D6374D72755A}"/>
                </a:ext>
              </a:extLst>
            </p:cNvPr>
            <p:cNvSpPr>
              <a:spLocks/>
            </p:cNvSpPr>
            <p:nvPr/>
          </p:nvSpPr>
          <p:spPr bwMode="auto">
            <a:xfrm>
              <a:off x="5675313" y="3582988"/>
              <a:ext cx="804863" cy="1287463"/>
            </a:xfrm>
            <a:custGeom>
              <a:avLst/>
              <a:gdLst>
                <a:gd name="T0" fmla="*/ 75 w 120"/>
                <a:gd name="T1" fmla="*/ 0 h 192"/>
                <a:gd name="T2" fmla="*/ 48 w 120"/>
                <a:gd name="T3" fmla="*/ 0 h 192"/>
                <a:gd name="T4" fmla="*/ 45 w 120"/>
                <a:gd name="T5" fmla="*/ 3 h 192"/>
                <a:gd name="T6" fmla="*/ 45 w 120"/>
                <a:gd name="T7" fmla="*/ 18 h 192"/>
                <a:gd name="T8" fmla="*/ 45 w 120"/>
                <a:gd name="T9" fmla="*/ 18 h 192"/>
                <a:gd name="T10" fmla="*/ 0 w 120"/>
                <a:gd name="T11" fmla="*/ 60 h 192"/>
                <a:gd name="T12" fmla="*/ 0 w 120"/>
                <a:gd name="T13" fmla="*/ 60 h 192"/>
                <a:gd name="T14" fmla="*/ 45 w 120"/>
                <a:gd name="T15" fmla="*/ 102 h 192"/>
                <a:gd name="T16" fmla="*/ 69 w 120"/>
                <a:gd name="T17" fmla="*/ 102 h 192"/>
                <a:gd name="T18" fmla="*/ 93 w 120"/>
                <a:gd name="T19" fmla="*/ 126 h 192"/>
                <a:gd name="T20" fmla="*/ 69 w 120"/>
                <a:gd name="T21" fmla="*/ 150 h 192"/>
                <a:gd name="T22" fmla="*/ 48 w 120"/>
                <a:gd name="T23" fmla="*/ 150 h 192"/>
                <a:gd name="T24" fmla="*/ 30 w 120"/>
                <a:gd name="T25" fmla="*/ 129 h 192"/>
                <a:gd name="T26" fmla="*/ 30 w 120"/>
                <a:gd name="T27" fmla="*/ 120 h 192"/>
                <a:gd name="T28" fmla="*/ 27 w 120"/>
                <a:gd name="T29" fmla="*/ 120 h 192"/>
                <a:gd name="T30" fmla="*/ 3 w 120"/>
                <a:gd name="T31" fmla="*/ 120 h 192"/>
                <a:gd name="T32" fmla="*/ 0 w 120"/>
                <a:gd name="T33" fmla="*/ 120 h 192"/>
                <a:gd name="T34" fmla="*/ 0 w 120"/>
                <a:gd name="T35" fmla="*/ 129 h 192"/>
                <a:gd name="T36" fmla="*/ 45 w 120"/>
                <a:gd name="T37" fmla="*/ 177 h 192"/>
                <a:gd name="T38" fmla="*/ 45 w 120"/>
                <a:gd name="T39" fmla="*/ 192 h 192"/>
                <a:gd name="T40" fmla="*/ 48 w 120"/>
                <a:gd name="T41" fmla="*/ 192 h 192"/>
                <a:gd name="T42" fmla="*/ 75 w 120"/>
                <a:gd name="T43" fmla="*/ 192 h 192"/>
                <a:gd name="T44" fmla="*/ 75 w 120"/>
                <a:gd name="T45" fmla="*/ 192 h 192"/>
                <a:gd name="T46" fmla="*/ 75 w 120"/>
                <a:gd name="T47" fmla="*/ 177 h 192"/>
                <a:gd name="T48" fmla="*/ 120 w 120"/>
                <a:gd name="T49" fmla="*/ 126 h 192"/>
                <a:gd name="T50" fmla="*/ 69 w 120"/>
                <a:gd name="T51" fmla="*/ 75 h 192"/>
                <a:gd name="T52" fmla="*/ 45 w 120"/>
                <a:gd name="T53" fmla="*/ 75 h 192"/>
                <a:gd name="T54" fmla="*/ 30 w 120"/>
                <a:gd name="T55" fmla="*/ 60 h 192"/>
                <a:gd name="T56" fmla="*/ 30 w 120"/>
                <a:gd name="T57" fmla="*/ 60 h 192"/>
                <a:gd name="T58" fmla="*/ 45 w 120"/>
                <a:gd name="T59" fmla="*/ 45 h 192"/>
                <a:gd name="T60" fmla="*/ 72 w 120"/>
                <a:gd name="T61" fmla="*/ 45 h 192"/>
                <a:gd name="T62" fmla="*/ 87 w 120"/>
                <a:gd name="T63" fmla="*/ 60 h 192"/>
                <a:gd name="T64" fmla="*/ 87 w 120"/>
                <a:gd name="T65" fmla="*/ 60 h 192"/>
                <a:gd name="T66" fmla="*/ 114 w 120"/>
                <a:gd name="T67" fmla="*/ 60 h 192"/>
                <a:gd name="T68" fmla="*/ 114 w 120"/>
                <a:gd name="T69" fmla="*/ 60 h 192"/>
                <a:gd name="T70" fmla="*/ 75 w 120"/>
                <a:gd name="T71" fmla="*/ 18 h 192"/>
                <a:gd name="T72" fmla="*/ 75 w 120"/>
                <a:gd name="T73" fmla="*/ 3 h 192"/>
                <a:gd name="T74" fmla="*/ 75 w 120"/>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92">
                  <a:moveTo>
                    <a:pt x="75" y="0"/>
                  </a:moveTo>
                  <a:cubicBezTo>
                    <a:pt x="48" y="0"/>
                    <a:pt x="48" y="0"/>
                    <a:pt x="48" y="0"/>
                  </a:cubicBezTo>
                  <a:cubicBezTo>
                    <a:pt x="45" y="3"/>
                    <a:pt x="45" y="3"/>
                    <a:pt x="45" y="3"/>
                  </a:cubicBezTo>
                  <a:cubicBezTo>
                    <a:pt x="45" y="18"/>
                    <a:pt x="45" y="18"/>
                    <a:pt x="45" y="18"/>
                  </a:cubicBezTo>
                  <a:cubicBezTo>
                    <a:pt x="45" y="18"/>
                    <a:pt x="45" y="18"/>
                    <a:pt x="45" y="18"/>
                  </a:cubicBezTo>
                  <a:cubicBezTo>
                    <a:pt x="21" y="18"/>
                    <a:pt x="0" y="36"/>
                    <a:pt x="0" y="60"/>
                  </a:cubicBezTo>
                  <a:cubicBezTo>
                    <a:pt x="0" y="60"/>
                    <a:pt x="0" y="60"/>
                    <a:pt x="0" y="60"/>
                  </a:cubicBezTo>
                  <a:cubicBezTo>
                    <a:pt x="0" y="84"/>
                    <a:pt x="21" y="102"/>
                    <a:pt x="45" y="102"/>
                  </a:cubicBezTo>
                  <a:cubicBezTo>
                    <a:pt x="69" y="102"/>
                    <a:pt x="69" y="102"/>
                    <a:pt x="69" y="102"/>
                  </a:cubicBezTo>
                  <a:cubicBezTo>
                    <a:pt x="81" y="102"/>
                    <a:pt x="93" y="114"/>
                    <a:pt x="93" y="126"/>
                  </a:cubicBezTo>
                  <a:cubicBezTo>
                    <a:pt x="93" y="138"/>
                    <a:pt x="81" y="150"/>
                    <a:pt x="69" y="150"/>
                  </a:cubicBezTo>
                  <a:cubicBezTo>
                    <a:pt x="48" y="150"/>
                    <a:pt x="48" y="150"/>
                    <a:pt x="48" y="150"/>
                  </a:cubicBezTo>
                  <a:cubicBezTo>
                    <a:pt x="39" y="150"/>
                    <a:pt x="30" y="141"/>
                    <a:pt x="30" y="129"/>
                  </a:cubicBezTo>
                  <a:cubicBezTo>
                    <a:pt x="30" y="120"/>
                    <a:pt x="30" y="120"/>
                    <a:pt x="30" y="120"/>
                  </a:cubicBezTo>
                  <a:cubicBezTo>
                    <a:pt x="30" y="120"/>
                    <a:pt x="30" y="120"/>
                    <a:pt x="27" y="120"/>
                  </a:cubicBezTo>
                  <a:cubicBezTo>
                    <a:pt x="3" y="120"/>
                    <a:pt x="3" y="120"/>
                    <a:pt x="3" y="120"/>
                  </a:cubicBezTo>
                  <a:cubicBezTo>
                    <a:pt x="0" y="120"/>
                    <a:pt x="0" y="120"/>
                    <a:pt x="0" y="120"/>
                  </a:cubicBezTo>
                  <a:cubicBezTo>
                    <a:pt x="0" y="129"/>
                    <a:pt x="0" y="129"/>
                    <a:pt x="0" y="129"/>
                  </a:cubicBezTo>
                  <a:cubicBezTo>
                    <a:pt x="0" y="153"/>
                    <a:pt x="21" y="174"/>
                    <a:pt x="45" y="177"/>
                  </a:cubicBezTo>
                  <a:cubicBezTo>
                    <a:pt x="45" y="192"/>
                    <a:pt x="45" y="192"/>
                    <a:pt x="45" y="192"/>
                  </a:cubicBezTo>
                  <a:cubicBezTo>
                    <a:pt x="48" y="192"/>
                    <a:pt x="48" y="192"/>
                    <a:pt x="48" y="192"/>
                  </a:cubicBezTo>
                  <a:cubicBezTo>
                    <a:pt x="75" y="192"/>
                    <a:pt x="75" y="192"/>
                    <a:pt x="75" y="192"/>
                  </a:cubicBezTo>
                  <a:cubicBezTo>
                    <a:pt x="75" y="192"/>
                    <a:pt x="75" y="192"/>
                    <a:pt x="75" y="192"/>
                  </a:cubicBezTo>
                  <a:cubicBezTo>
                    <a:pt x="75" y="177"/>
                    <a:pt x="75" y="177"/>
                    <a:pt x="75" y="177"/>
                  </a:cubicBezTo>
                  <a:cubicBezTo>
                    <a:pt x="99" y="174"/>
                    <a:pt x="120" y="153"/>
                    <a:pt x="120" y="126"/>
                  </a:cubicBezTo>
                  <a:cubicBezTo>
                    <a:pt x="120" y="99"/>
                    <a:pt x="96" y="75"/>
                    <a:pt x="69" y="75"/>
                  </a:cubicBezTo>
                  <a:cubicBezTo>
                    <a:pt x="45" y="75"/>
                    <a:pt x="45" y="75"/>
                    <a:pt x="45" y="75"/>
                  </a:cubicBezTo>
                  <a:cubicBezTo>
                    <a:pt x="36" y="75"/>
                    <a:pt x="30" y="69"/>
                    <a:pt x="30" y="60"/>
                  </a:cubicBezTo>
                  <a:cubicBezTo>
                    <a:pt x="30" y="60"/>
                    <a:pt x="30" y="60"/>
                    <a:pt x="30" y="60"/>
                  </a:cubicBezTo>
                  <a:cubicBezTo>
                    <a:pt x="30" y="51"/>
                    <a:pt x="36" y="45"/>
                    <a:pt x="45" y="45"/>
                  </a:cubicBezTo>
                  <a:cubicBezTo>
                    <a:pt x="72" y="45"/>
                    <a:pt x="72" y="45"/>
                    <a:pt x="72" y="45"/>
                  </a:cubicBezTo>
                  <a:cubicBezTo>
                    <a:pt x="81" y="45"/>
                    <a:pt x="87" y="51"/>
                    <a:pt x="87" y="60"/>
                  </a:cubicBezTo>
                  <a:cubicBezTo>
                    <a:pt x="87" y="60"/>
                    <a:pt x="87" y="60"/>
                    <a:pt x="87" y="60"/>
                  </a:cubicBezTo>
                  <a:cubicBezTo>
                    <a:pt x="114" y="60"/>
                    <a:pt x="114" y="60"/>
                    <a:pt x="114" y="60"/>
                  </a:cubicBezTo>
                  <a:cubicBezTo>
                    <a:pt x="114" y="60"/>
                    <a:pt x="114" y="60"/>
                    <a:pt x="114" y="60"/>
                  </a:cubicBezTo>
                  <a:cubicBezTo>
                    <a:pt x="114" y="36"/>
                    <a:pt x="96" y="18"/>
                    <a:pt x="75" y="18"/>
                  </a:cubicBezTo>
                  <a:cubicBezTo>
                    <a:pt x="75" y="3"/>
                    <a:pt x="75" y="3"/>
                    <a:pt x="75" y="3"/>
                  </a:cubicBezTo>
                  <a:cubicBezTo>
                    <a:pt x="75" y="0"/>
                    <a:pt x="75" y="0"/>
                    <a:pt x="75" y="0"/>
                  </a:cubicBezTo>
                </a:path>
              </a:pathLst>
            </a:custGeom>
            <a:solidFill>
              <a:srgbClr val="CDE188"/>
            </a:solidFill>
            <a:ln w="6350" cap="rnd">
              <a:solidFill>
                <a:srgbClr val="4D4D4F"/>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cxnSp>
          <p:nvCxnSpPr>
            <p:cNvPr id="118" name="Straight Connector 117">
              <a:extLst>
                <a:ext uri="{FF2B5EF4-FFF2-40B4-BE49-F238E27FC236}">
                  <a16:creationId xmlns:a16="http://schemas.microsoft.com/office/drawing/2014/main" id="{46D8DDEB-6F4A-4EC4-8985-F74DF8FF7D89}"/>
                </a:ext>
              </a:extLst>
            </p:cNvPr>
            <p:cNvCxnSpPr/>
            <p:nvPr/>
          </p:nvCxnSpPr>
          <p:spPr>
            <a:xfrm>
              <a:off x="4207453" y="465138"/>
              <a:ext cx="0" cy="1146175"/>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9" name="Straight Connector 118">
              <a:extLst>
                <a:ext uri="{FF2B5EF4-FFF2-40B4-BE49-F238E27FC236}">
                  <a16:creationId xmlns:a16="http://schemas.microsoft.com/office/drawing/2014/main" id="{B4310B37-777E-4402-B6FB-3D381BA521B4}"/>
                </a:ext>
              </a:extLst>
            </p:cNvPr>
            <p:cNvCxnSpPr/>
            <p:nvPr/>
          </p:nvCxnSpPr>
          <p:spPr>
            <a:xfrm>
              <a:off x="8127943" y="465138"/>
              <a:ext cx="0" cy="1146175"/>
            </a:xfrm>
            <a:prstGeom prst="line">
              <a:avLst/>
            </a:prstGeom>
            <a:noFill/>
            <a:ln w="6350" cap="rnd">
              <a:solidFill>
                <a:srgbClr val="4D4D4F"/>
              </a:solidFill>
              <a:prstDash val="solid"/>
              <a:round/>
              <a:headEnd/>
              <a:tailEnd/>
            </a:ln>
            <a:extLst>
              <a:ext uri="{909E8E84-426E-40DD-AFC4-6F175D3DCCD1}">
                <a14:hiddenFill xmlns:a14="http://schemas.microsoft.com/office/drawing/2010/main">
                  <a:solidFill>
                    <a:srgbClr val="FFFFFF"/>
                  </a:solidFill>
                </a14:hiddenFill>
              </a:ext>
            </a:extLst>
          </p:spPr>
        </p:cxnSp>
      </p:grpSp>
    </p:spTree>
    <p:extLst>
      <p:ext uri="{BB962C8B-B14F-4D97-AF65-F5344CB8AC3E}">
        <p14:creationId xmlns:p14="http://schemas.microsoft.com/office/powerpoint/2010/main" val="2741352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N"/>
              <a:t>Thank You</a:t>
            </a:r>
            <a:endParaRPr lang="en-US"/>
          </a:p>
        </p:txBody>
      </p:sp>
    </p:spTree>
    <p:extLst>
      <p:ext uri="{BB962C8B-B14F-4D97-AF65-F5344CB8AC3E}">
        <p14:creationId xmlns:p14="http://schemas.microsoft.com/office/powerpoint/2010/main" val="48879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98C7BA-6CC7-894A-B4AA-1A9005B42FB6}"/>
              </a:ext>
            </a:extLst>
          </p:cNvPr>
          <p:cNvSpPr>
            <a:spLocks noGrp="1"/>
          </p:cNvSpPr>
          <p:nvPr>
            <p:ph type="title"/>
          </p:nvPr>
        </p:nvSpPr>
        <p:spPr/>
        <p:txBody>
          <a:bodyPr/>
          <a:lstStyle/>
          <a:p>
            <a:r>
              <a:rPr lang="en-US"/>
              <a:t>Undisputed Leader</a:t>
            </a:r>
          </a:p>
        </p:txBody>
      </p:sp>
      <p:sp>
        <p:nvSpPr>
          <p:cNvPr id="4" name="Slide Number Placeholder 3">
            <a:extLst>
              <a:ext uri="{FF2B5EF4-FFF2-40B4-BE49-F238E27FC236}">
                <a16:creationId xmlns:a16="http://schemas.microsoft.com/office/drawing/2014/main" id="{0CD725B0-2A42-D546-BE66-EACD289AD268}"/>
              </a:ext>
            </a:extLst>
          </p:cNvPr>
          <p:cNvSpPr>
            <a:spLocks noGrp="1"/>
          </p:cNvSpPr>
          <p:nvPr>
            <p:ph type="sldNum" sz="quarter" idx="4"/>
          </p:nvPr>
        </p:nvSpPr>
        <p:spPr/>
        <p:txBody>
          <a:bodyPr/>
          <a:lstStyle/>
          <a:p>
            <a:r>
              <a:rPr lang="en-US"/>
              <a:t>| </a:t>
            </a:r>
            <a:fld id="{2C8F94F2-79B1-4F8D-B2F0-3428BA660B51}" type="slidenum">
              <a:rPr lang="en-US" smtClean="0"/>
              <a:pPr/>
              <a:t>3</a:t>
            </a:fld>
            <a:endParaRPr lang="en-US"/>
          </a:p>
        </p:txBody>
      </p:sp>
      <p:pic>
        <p:nvPicPr>
          <p:cNvPr id="10" name="Picture 9">
            <a:extLst>
              <a:ext uri="{FF2B5EF4-FFF2-40B4-BE49-F238E27FC236}">
                <a16:creationId xmlns:a16="http://schemas.microsoft.com/office/drawing/2014/main" id="{52E5E7ED-069D-4240-B510-4CEDA614ACB4}"/>
              </a:ext>
            </a:extLst>
          </p:cNvPr>
          <p:cNvPicPr>
            <a:picLocks noChangeAspect="1"/>
          </p:cNvPicPr>
          <p:nvPr/>
        </p:nvPicPr>
        <p:blipFill rotWithShape="1">
          <a:blip r:embed="rId3"/>
          <a:srcRect l="3054" t="4946" r="3588" b="5305"/>
          <a:stretch/>
        </p:blipFill>
        <p:spPr>
          <a:xfrm>
            <a:off x="634987" y="1302659"/>
            <a:ext cx="3651319" cy="3648906"/>
          </a:xfrm>
          <a:prstGeom prst="rect">
            <a:avLst/>
          </a:prstGeom>
          <a:solidFill>
            <a:schemeClr val="bg1"/>
          </a:solidFill>
          <a:ln w="25400" cap="flat" cmpd="sng" algn="ctr">
            <a:solidFill>
              <a:schemeClr val="bg1">
                <a:lumMod val="85000"/>
              </a:schemeClr>
            </a:solidFill>
            <a:prstDash val="solid"/>
            <a:round/>
            <a:headEnd type="none" w="med" len="med"/>
            <a:tailEnd type="none" w="med" len="med"/>
          </a:ln>
          <a:effectLst>
            <a:outerShdw blurRad="254000" dir="5400000" algn="t" rotWithShape="0">
              <a:prstClr val="black">
                <a:alpha val="15000"/>
              </a:prstClr>
            </a:outerShdw>
          </a:effectLst>
        </p:spPr>
      </p:pic>
      <p:sp>
        <p:nvSpPr>
          <p:cNvPr id="11" name="Rectangle 10">
            <a:extLst>
              <a:ext uri="{FF2B5EF4-FFF2-40B4-BE49-F238E27FC236}">
                <a16:creationId xmlns:a16="http://schemas.microsoft.com/office/drawing/2014/main" id="{DF1BD788-FC2B-7645-96A0-3F43108B9108}"/>
              </a:ext>
            </a:extLst>
          </p:cNvPr>
          <p:cNvSpPr/>
          <p:nvPr/>
        </p:nvSpPr>
        <p:spPr>
          <a:xfrm>
            <a:off x="3565177" y="1902393"/>
            <a:ext cx="377753" cy="117994"/>
          </a:xfrm>
          <a:prstGeom prst="rect">
            <a:avLst/>
          </a:prstGeom>
          <a:solidFill>
            <a:srgbClr val="FAFA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endParaRPr lang="en-US" sz="2400">
              <a:solidFill>
                <a:prstClr val="white"/>
              </a:solidFill>
              <a:latin typeface="Gotham Rounded Book"/>
            </a:endParaRPr>
          </a:p>
        </p:txBody>
      </p:sp>
      <p:pic>
        <p:nvPicPr>
          <p:cNvPr id="12" name="Picture 11">
            <a:extLst>
              <a:ext uri="{FF2B5EF4-FFF2-40B4-BE49-F238E27FC236}">
                <a16:creationId xmlns:a16="http://schemas.microsoft.com/office/drawing/2014/main" id="{9B19ECC7-7413-4C41-A5CA-05F43E529E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85469" y="1934838"/>
            <a:ext cx="583980" cy="80165"/>
          </a:xfrm>
          <a:prstGeom prst="rect">
            <a:avLst/>
          </a:prstGeom>
          <a:solidFill>
            <a:schemeClr val="bg1"/>
          </a:solidFill>
          <a:ln w="25400" cap="flat" cmpd="sng" algn="ctr">
            <a:solidFill>
              <a:schemeClr val="bg1">
                <a:lumMod val="85000"/>
              </a:schemeClr>
            </a:solidFill>
            <a:prstDash val="solid"/>
            <a:round/>
            <a:headEnd type="none" w="med" len="med"/>
            <a:tailEnd type="none" w="med" len="med"/>
          </a:ln>
          <a:effectLst>
            <a:outerShdw blurRad="254000" dir="5400000" algn="t" rotWithShape="0">
              <a:prstClr val="black">
                <a:alpha val="15000"/>
              </a:prstClr>
            </a:outerShdw>
          </a:effectLst>
        </p:spPr>
      </p:pic>
      <p:sp>
        <p:nvSpPr>
          <p:cNvPr id="13" name="Oval 12">
            <a:extLst>
              <a:ext uri="{FF2B5EF4-FFF2-40B4-BE49-F238E27FC236}">
                <a16:creationId xmlns:a16="http://schemas.microsoft.com/office/drawing/2014/main" id="{C0670979-6CA0-6548-8FA7-81F00F1AFDA3}"/>
              </a:ext>
            </a:extLst>
          </p:cNvPr>
          <p:cNvSpPr/>
          <p:nvPr/>
        </p:nvSpPr>
        <p:spPr>
          <a:xfrm>
            <a:off x="3427557" y="2011799"/>
            <a:ext cx="95728" cy="95208"/>
          </a:xfrm>
          <a:prstGeom prst="ellipse">
            <a:avLst/>
          </a:prstGeom>
          <a:solidFill>
            <a:srgbClr val="B0D23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endParaRPr lang="en-US" sz="2400">
              <a:solidFill>
                <a:prstClr val="white"/>
              </a:solidFill>
              <a:latin typeface="Gotham Rounded Book"/>
            </a:endParaRPr>
          </a:p>
        </p:txBody>
      </p:sp>
      <p:sp>
        <p:nvSpPr>
          <p:cNvPr id="14" name="Rounded Rectangle 13">
            <a:extLst>
              <a:ext uri="{FF2B5EF4-FFF2-40B4-BE49-F238E27FC236}">
                <a16:creationId xmlns:a16="http://schemas.microsoft.com/office/drawing/2014/main" id="{2B7B6571-B0DF-964A-9D6C-B7FBFCD0C0F3}"/>
              </a:ext>
            </a:extLst>
          </p:cNvPr>
          <p:cNvSpPr/>
          <p:nvPr/>
        </p:nvSpPr>
        <p:spPr>
          <a:xfrm>
            <a:off x="1148727" y="1404867"/>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a:solidFill>
                  <a:prstClr val="white"/>
                </a:solidFill>
                <a:latin typeface="Gotham Rounded Book"/>
              </a:rPr>
              <a:t>Challengers</a:t>
            </a:r>
          </a:p>
        </p:txBody>
      </p:sp>
      <p:sp>
        <p:nvSpPr>
          <p:cNvPr id="15" name="Rounded Rectangle 14">
            <a:extLst>
              <a:ext uri="{FF2B5EF4-FFF2-40B4-BE49-F238E27FC236}">
                <a16:creationId xmlns:a16="http://schemas.microsoft.com/office/drawing/2014/main" id="{E88AFAB4-7FB1-F845-8214-0F2A28272407}"/>
              </a:ext>
            </a:extLst>
          </p:cNvPr>
          <p:cNvSpPr/>
          <p:nvPr/>
        </p:nvSpPr>
        <p:spPr>
          <a:xfrm>
            <a:off x="2852106" y="1404867"/>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a:solidFill>
                  <a:prstClr val="white"/>
                </a:solidFill>
                <a:latin typeface="Gotham Rounded Book"/>
              </a:rPr>
              <a:t>Leaders</a:t>
            </a:r>
          </a:p>
        </p:txBody>
      </p:sp>
      <p:sp>
        <p:nvSpPr>
          <p:cNvPr id="16" name="Rounded Rectangle 15">
            <a:extLst>
              <a:ext uri="{FF2B5EF4-FFF2-40B4-BE49-F238E27FC236}">
                <a16:creationId xmlns:a16="http://schemas.microsoft.com/office/drawing/2014/main" id="{A66507F9-42BF-0941-B500-262280C55BFB}"/>
              </a:ext>
            </a:extLst>
          </p:cNvPr>
          <p:cNvSpPr/>
          <p:nvPr/>
        </p:nvSpPr>
        <p:spPr>
          <a:xfrm>
            <a:off x="1148727" y="4553753"/>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a:solidFill>
                  <a:prstClr val="white"/>
                </a:solidFill>
                <a:latin typeface="Gotham Rounded Book"/>
              </a:rPr>
              <a:t>Niche Players</a:t>
            </a:r>
          </a:p>
        </p:txBody>
      </p:sp>
      <p:sp>
        <p:nvSpPr>
          <p:cNvPr id="17" name="Rounded Rectangle 16">
            <a:extLst>
              <a:ext uri="{FF2B5EF4-FFF2-40B4-BE49-F238E27FC236}">
                <a16:creationId xmlns:a16="http://schemas.microsoft.com/office/drawing/2014/main" id="{F8677305-105E-DB46-8952-D8341786361C}"/>
              </a:ext>
            </a:extLst>
          </p:cNvPr>
          <p:cNvSpPr/>
          <p:nvPr/>
        </p:nvSpPr>
        <p:spPr>
          <a:xfrm>
            <a:off x="2852106" y="4555960"/>
            <a:ext cx="1005840" cy="190040"/>
          </a:xfrm>
          <a:prstGeom prst="roundRect">
            <a:avLst>
              <a:gd name="adj" fmla="val 9524"/>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902" fontAlgn="base">
              <a:spcBef>
                <a:spcPct val="0"/>
              </a:spcBef>
              <a:spcAft>
                <a:spcPct val="0"/>
              </a:spcAft>
            </a:pPr>
            <a:r>
              <a:rPr lang="en-US" sz="800">
                <a:solidFill>
                  <a:prstClr val="white"/>
                </a:solidFill>
                <a:latin typeface="Gotham Rounded Book"/>
              </a:rPr>
              <a:t>Visionaries</a:t>
            </a:r>
          </a:p>
        </p:txBody>
      </p:sp>
      <p:pic>
        <p:nvPicPr>
          <p:cNvPr id="18" name="Picture 17">
            <a:extLst>
              <a:ext uri="{FF2B5EF4-FFF2-40B4-BE49-F238E27FC236}">
                <a16:creationId xmlns:a16="http://schemas.microsoft.com/office/drawing/2014/main" id="{473CF058-9F2D-A44C-B27B-0C18122CF5FC}"/>
              </a:ext>
            </a:extLst>
          </p:cNvPr>
          <p:cNvPicPr>
            <a:picLocks noChangeAspect="1"/>
          </p:cNvPicPr>
          <p:nvPr/>
        </p:nvPicPr>
        <p:blipFill>
          <a:blip r:embed="rId5"/>
          <a:stretch>
            <a:fillRect/>
          </a:stretch>
        </p:blipFill>
        <p:spPr>
          <a:xfrm>
            <a:off x="4699958" y="1302659"/>
            <a:ext cx="3344179" cy="3648906"/>
          </a:xfrm>
          <a:prstGeom prst="rect">
            <a:avLst/>
          </a:prstGeom>
          <a:solidFill>
            <a:schemeClr val="bg1"/>
          </a:solidFill>
          <a:ln w="25400" cap="flat" cmpd="sng" algn="ctr">
            <a:solidFill>
              <a:schemeClr val="bg1">
                <a:lumMod val="85000"/>
              </a:schemeClr>
            </a:solidFill>
            <a:prstDash val="solid"/>
            <a:round/>
            <a:headEnd type="none" w="med" len="med"/>
            <a:tailEnd type="none" w="med" len="med"/>
          </a:ln>
          <a:effectLst>
            <a:outerShdw blurRad="254000" dir="5400000" algn="t" rotWithShape="0">
              <a:prstClr val="black">
                <a:alpha val="15000"/>
              </a:prstClr>
            </a:outerShdw>
          </a:effectLst>
        </p:spPr>
      </p:pic>
      <p:graphicFrame>
        <p:nvGraphicFramePr>
          <p:cNvPr id="19" name="Chart 18">
            <a:extLst>
              <a:ext uri="{FF2B5EF4-FFF2-40B4-BE49-F238E27FC236}">
                <a16:creationId xmlns:a16="http://schemas.microsoft.com/office/drawing/2014/main" id="{3B1C6349-53A7-1A4E-8107-A85F7E6B5FFF}"/>
              </a:ext>
            </a:extLst>
          </p:cNvPr>
          <p:cNvGraphicFramePr/>
          <p:nvPr>
            <p:extLst>
              <p:ext uri="{D42A27DB-BD31-4B8C-83A1-F6EECF244321}">
                <p14:modId xmlns:p14="http://schemas.microsoft.com/office/powerpoint/2010/main" val="2338364564"/>
              </p:ext>
            </p:extLst>
          </p:nvPr>
        </p:nvGraphicFramePr>
        <p:xfrm>
          <a:off x="8050709" y="912185"/>
          <a:ext cx="3851364" cy="4654064"/>
        </p:xfrm>
        <a:graphic>
          <a:graphicData uri="http://schemas.openxmlformats.org/drawingml/2006/chart">
            <c:chart xmlns:c="http://schemas.openxmlformats.org/drawingml/2006/chart" xmlns:r="http://schemas.openxmlformats.org/officeDocument/2006/relationships" r:id="rId6"/>
          </a:graphicData>
        </a:graphic>
      </p:graphicFrame>
      <p:pic>
        <p:nvPicPr>
          <p:cNvPr id="20" name="Picture 19">
            <a:extLst>
              <a:ext uri="{FF2B5EF4-FFF2-40B4-BE49-F238E27FC236}">
                <a16:creationId xmlns:a16="http://schemas.microsoft.com/office/drawing/2014/main" id="{E2AF83E9-A069-2C47-9DDE-E16C75A3C7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16892" y="1904054"/>
            <a:ext cx="583980" cy="80165"/>
          </a:xfrm>
          <a:prstGeom prst="rect">
            <a:avLst/>
          </a:prstGeom>
          <a:solidFill>
            <a:srgbClr val="52ABD5"/>
          </a:solidFill>
        </p:spPr>
      </p:pic>
      <p:sp>
        <p:nvSpPr>
          <p:cNvPr id="24" name="Content Placeholder 5">
            <a:extLst>
              <a:ext uri="{FF2B5EF4-FFF2-40B4-BE49-F238E27FC236}">
                <a16:creationId xmlns:a16="http://schemas.microsoft.com/office/drawing/2014/main" id="{407AD255-7F7B-4645-B95F-9826C01112A1}"/>
              </a:ext>
            </a:extLst>
          </p:cNvPr>
          <p:cNvSpPr txBox="1">
            <a:spLocks/>
          </p:cNvSpPr>
          <p:nvPr/>
        </p:nvSpPr>
        <p:spPr>
          <a:xfrm>
            <a:off x="1195439" y="5334639"/>
            <a:ext cx="2530415" cy="1202348"/>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chemeClr val="tx1"/>
                </a:solidFill>
              </a:rPr>
              <a:t>Gartner Magic Quadrant for HCI, 2018</a:t>
            </a:r>
          </a:p>
        </p:txBody>
      </p:sp>
      <p:sp>
        <p:nvSpPr>
          <p:cNvPr id="27" name="Content Placeholder 5">
            <a:extLst>
              <a:ext uri="{FF2B5EF4-FFF2-40B4-BE49-F238E27FC236}">
                <a16:creationId xmlns:a16="http://schemas.microsoft.com/office/drawing/2014/main" id="{A1CE7F65-DCFD-D443-83D3-76EFD65236E5}"/>
              </a:ext>
            </a:extLst>
          </p:cNvPr>
          <p:cNvSpPr txBox="1">
            <a:spLocks/>
          </p:cNvSpPr>
          <p:nvPr/>
        </p:nvSpPr>
        <p:spPr>
          <a:xfrm>
            <a:off x="5070457" y="5210767"/>
            <a:ext cx="2530415" cy="236988"/>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chemeClr val="tx1"/>
                </a:solidFill>
              </a:rPr>
              <a:t>The Forrester Wave</a:t>
            </a:r>
            <a:br>
              <a:rPr lang="en-US" sz="1800">
                <a:solidFill>
                  <a:schemeClr val="tx1"/>
                </a:solidFill>
              </a:rPr>
            </a:br>
            <a:r>
              <a:rPr lang="en-US" sz="1800">
                <a:solidFill>
                  <a:schemeClr val="tx1"/>
                </a:solidFill>
              </a:rPr>
              <a:t>Hyper-Converged </a:t>
            </a:r>
            <a:br>
              <a:rPr lang="en-US" sz="1800">
                <a:solidFill>
                  <a:schemeClr val="tx1"/>
                </a:solidFill>
              </a:rPr>
            </a:br>
            <a:r>
              <a:rPr lang="en-US" sz="1800">
                <a:solidFill>
                  <a:schemeClr val="tx1"/>
                </a:solidFill>
              </a:rPr>
              <a:t>Infrastructure, 2018</a:t>
            </a:r>
          </a:p>
        </p:txBody>
      </p:sp>
      <p:sp>
        <p:nvSpPr>
          <p:cNvPr id="28" name="Content Placeholder 5">
            <a:extLst>
              <a:ext uri="{FF2B5EF4-FFF2-40B4-BE49-F238E27FC236}">
                <a16:creationId xmlns:a16="http://schemas.microsoft.com/office/drawing/2014/main" id="{6D1D06D9-05BD-3D44-91F8-3CBB55E4616F}"/>
              </a:ext>
            </a:extLst>
          </p:cNvPr>
          <p:cNvSpPr txBox="1">
            <a:spLocks/>
          </p:cNvSpPr>
          <p:nvPr/>
        </p:nvSpPr>
        <p:spPr>
          <a:xfrm>
            <a:off x="8711184" y="5329261"/>
            <a:ext cx="2530415" cy="236988"/>
          </a:xfrm>
          <a:prstGeom prst="rect">
            <a:avLst/>
          </a:prstGeom>
        </p:spPr>
        <p:txBody>
          <a:bodyPr/>
          <a:lst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chemeClr val="tx1"/>
                </a:solidFill>
              </a:rPr>
              <a:t>IDC’s Competitive Landscape of HCI Software Only, 2018</a:t>
            </a:r>
          </a:p>
        </p:txBody>
      </p:sp>
    </p:spTree>
    <p:extLst>
      <p:ext uri="{BB962C8B-B14F-4D97-AF65-F5344CB8AC3E}">
        <p14:creationId xmlns:p14="http://schemas.microsoft.com/office/powerpoint/2010/main" val="254680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a:t>IT Complexity Is Hurting Business</a:t>
            </a:r>
            <a:endParaRPr lang="en-US"/>
          </a:p>
        </p:txBody>
      </p:sp>
      <p:sp>
        <p:nvSpPr>
          <p:cNvPr id="22" name="Content Placeholder 21"/>
          <p:cNvSpPr>
            <a:spLocks noGrp="1"/>
          </p:cNvSpPr>
          <p:nvPr>
            <p:ph idx="13"/>
          </p:nvPr>
        </p:nvSpPr>
        <p:spPr>
          <a:xfrm>
            <a:off x="609600" y="4610228"/>
            <a:ext cx="2838450" cy="338554"/>
          </a:xfrm>
        </p:spPr>
        <p:txBody>
          <a:bodyPr/>
          <a:lstStyle/>
          <a:p>
            <a:r>
              <a:rPr lang="en-US" sz="2000">
                <a:solidFill>
                  <a:schemeClr val="bg2"/>
                </a:solidFill>
                <a:cs typeface="Gotham Medium" pitchFamily="50" charset="0"/>
              </a:rPr>
              <a:t>Infrastructure</a:t>
            </a:r>
          </a:p>
        </p:txBody>
      </p:sp>
      <p:sp>
        <p:nvSpPr>
          <p:cNvPr id="23" name="Content Placeholder 22"/>
          <p:cNvSpPr>
            <a:spLocks noGrp="1"/>
          </p:cNvSpPr>
          <p:nvPr>
            <p:ph idx="14"/>
          </p:nvPr>
        </p:nvSpPr>
        <p:spPr>
          <a:xfrm>
            <a:off x="609600" y="5068118"/>
            <a:ext cx="2838450" cy="855584"/>
          </a:xfrm>
        </p:spPr>
        <p:txBody>
          <a:bodyPr/>
          <a:lstStyle/>
          <a:p>
            <a:pPr>
              <a:lnSpc>
                <a:spcPct val="100000"/>
              </a:lnSpc>
              <a:spcBef>
                <a:spcPts val="600"/>
              </a:spcBef>
            </a:pPr>
            <a:r>
              <a:rPr lang="en-IN" sz="1800"/>
              <a:t>Time consuming to provision</a:t>
            </a:r>
          </a:p>
          <a:p>
            <a:pPr>
              <a:lnSpc>
                <a:spcPct val="100000"/>
              </a:lnSpc>
              <a:spcBef>
                <a:spcPts val="600"/>
              </a:spcBef>
            </a:pPr>
            <a:r>
              <a:rPr lang="en-IN" sz="1800"/>
              <a:t>Multiple points of failure</a:t>
            </a:r>
          </a:p>
        </p:txBody>
      </p:sp>
      <p:sp>
        <p:nvSpPr>
          <p:cNvPr id="24" name="Content Placeholder 23"/>
          <p:cNvSpPr>
            <a:spLocks noGrp="1"/>
          </p:cNvSpPr>
          <p:nvPr>
            <p:ph idx="15"/>
          </p:nvPr>
        </p:nvSpPr>
        <p:spPr>
          <a:xfrm>
            <a:off x="4676775" y="4610228"/>
            <a:ext cx="2838450" cy="338554"/>
          </a:xfrm>
        </p:spPr>
        <p:txBody>
          <a:bodyPr/>
          <a:lstStyle/>
          <a:p>
            <a:r>
              <a:rPr lang="en-US" sz="2000">
                <a:solidFill>
                  <a:schemeClr val="bg2"/>
                </a:solidFill>
                <a:cs typeface="Gotham Medium" pitchFamily="50" charset="0"/>
              </a:rPr>
              <a:t>Process</a:t>
            </a:r>
          </a:p>
        </p:txBody>
      </p:sp>
      <p:sp>
        <p:nvSpPr>
          <p:cNvPr id="25" name="Content Placeholder 24"/>
          <p:cNvSpPr>
            <a:spLocks noGrp="1"/>
          </p:cNvSpPr>
          <p:nvPr>
            <p:ph idx="16"/>
          </p:nvPr>
        </p:nvSpPr>
        <p:spPr>
          <a:xfrm>
            <a:off x="4676775" y="5068118"/>
            <a:ext cx="2838450" cy="855584"/>
          </a:xfrm>
        </p:spPr>
        <p:txBody>
          <a:bodyPr/>
          <a:lstStyle/>
          <a:p>
            <a:pPr>
              <a:lnSpc>
                <a:spcPct val="100000"/>
              </a:lnSpc>
              <a:spcBef>
                <a:spcPts val="600"/>
              </a:spcBef>
            </a:pPr>
            <a:r>
              <a:rPr lang="en-IN" sz="1800"/>
              <a:t>Difficult to scale and upgrade</a:t>
            </a:r>
          </a:p>
          <a:p>
            <a:pPr>
              <a:lnSpc>
                <a:spcPct val="100000"/>
              </a:lnSpc>
              <a:spcBef>
                <a:spcPts val="600"/>
              </a:spcBef>
            </a:pPr>
            <a:r>
              <a:rPr lang="en-IN" sz="1800"/>
              <a:t>Large upfront </a:t>
            </a:r>
            <a:r>
              <a:rPr lang="en-IN" sz="1800" err="1"/>
              <a:t>CapEx</a:t>
            </a:r>
            <a:endParaRPr lang="en-IN" sz="1800"/>
          </a:p>
          <a:p>
            <a:pPr>
              <a:lnSpc>
                <a:spcPct val="100000"/>
              </a:lnSpc>
              <a:spcBef>
                <a:spcPts val="600"/>
              </a:spcBef>
            </a:pPr>
            <a:endParaRPr lang="en-IN" sz="1800"/>
          </a:p>
        </p:txBody>
      </p:sp>
      <p:sp>
        <p:nvSpPr>
          <p:cNvPr id="26" name="Content Placeholder 25"/>
          <p:cNvSpPr>
            <a:spLocks noGrp="1"/>
          </p:cNvSpPr>
          <p:nvPr>
            <p:ph idx="17"/>
          </p:nvPr>
        </p:nvSpPr>
        <p:spPr>
          <a:xfrm>
            <a:off x="8743950" y="4610228"/>
            <a:ext cx="2838450" cy="338554"/>
          </a:xfrm>
        </p:spPr>
        <p:txBody>
          <a:bodyPr/>
          <a:lstStyle/>
          <a:p>
            <a:r>
              <a:rPr lang="en-US" sz="2000">
                <a:solidFill>
                  <a:schemeClr val="bg2"/>
                </a:solidFill>
                <a:cs typeface="Gotham Medium" pitchFamily="50" charset="0"/>
              </a:rPr>
              <a:t>People</a:t>
            </a:r>
          </a:p>
        </p:txBody>
      </p:sp>
      <p:sp>
        <p:nvSpPr>
          <p:cNvPr id="27" name="Content Placeholder 26"/>
          <p:cNvSpPr>
            <a:spLocks noGrp="1"/>
          </p:cNvSpPr>
          <p:nvPr>
            <p:ph idx="18"/>
          </p:nvPr>
        </p:nvSpPr>
        <p:spPr>
          <a:xfrm>
            <a:off x="8743950" y="5068118"/>
            <a:ext cx="2838450" cy="855584"/>
          </a:xfrm>
        </p:spPr>
        <p:txBody>
          <a:bodyPr/>
          <a:lstStyle/>
          <a:p>
            <a:pPr>
              <a:lnSpc>
                <a:spcPct val="100000"/>
              </a:lnSpc>
              <a:spcBef>
                <a:spcPts val="600"/>
              </a:spcBef>
            </a:pPr>
            <a:r>
              <a:rPr lang="en-IN" sz="1800"/>
              <a:t>Little time for </a:t>
            </a:r>
            <a:br>
              <a:rPr lang="en-IN" sz="1800"/>
            </a:br>
            <a:r>
              <a:rPr lang="en-IN" sz="1800"/>
              <a:t>innovation</a:t>
            </a:r>
          </a:p>
          <a:p>
            <a:pPr>
              <a:lnSpc>
                <a:spcPct val="100000"/>
              </a:lnSpc>
              <a:spcBef>
                <a:spcPts val="600"/>
              </a:spcBef>
            </a:pPr>
            <a:r>
              <a:rPr lang="en-IN" sz="1800"/>
              <a:t>Requires IT specialists</a:t>
            </a:r>
            <a:br>
              <a:rPr lang="en-IN" sz="1800"/>
            </a:br>
            <a:endParaRPr lang="en-IN" sz="1800"/>
          </a:p>
        </p:txBody>
      </p:sp>
      <p:sp>
        <p:nvSpPr>
          <p:cNvPr id="68" name="Slide Number Placeholder 67"/>
          <p:cNvSpPr>
            <a:spLocks noGrp="1"/>
          </p:cNvSpPr>
          <p:nvPr>
            <p:ph type="sldNum" sz="quarter" idx="4"/>
          </p:nvPr>
        </p:nvSpPr>
        <p:spPr/>
        <p:txBody>
          <a:bodyPr/>
          <a:lstStyle/>
          <a:p>
            <a:r>
              <a:rPr lang="en-US"/>
              <a:t>| </a:t>
            </a:r>
            <a:fld id="{2C8F94F2-79B1-4F8D-B2F0-3428BA660B51}" type="slidenum">
              <a:rPr lang="en-US" smtClean="0"/>
              <a:pPr/>
              <a:t>4</a:t>
            </a:fld>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758" y="2844801"/>
            <a:ext cx="2430834" cy="1392750"/>
          </a:xfrm>
          <a:prstGeom prst="rect">
            <a:avLst/>
          </a:prstGeom>
        </p:spPr>
      </p:pic>
      <p:pic>
        <p:nvPicPr>
          <p:cNvPr id="4" name="Picture 3">
            <a:extLst>
              <a:ext uri="{FF2B5EF4-FFF2-40B4-BE49-F238E27FC236}">
                <a16:creationId xmlns:a16="http://schemas.microsoft.com/office/drawing/2014/main" id="{6618D232-3FF5-3347-A52B-DF3B33472DA4}"/>
              </a:ext>
            </a:extLst>
          </p:cNvPr>
          <p:cNvPicPr>
            <a:picLocks noChangeAspect="1"/>
          </p:cNvPicPr>
          <p:nvPr/>
        </p:nvPicPr>
        <p:blipFill>
          <a:blip r:embed="rId4"/>
          <a:stretch>
            <a:fillRect/>
          </a:stretch>
        </p:blipFill>
        <p:spPr>
          <a:xfrm>
            <a:off x="692501" y="1650230"/>
            <a:ext cx="2719034" cy="2660650"/>
          </a:xfrm>
          <a:prstGeom prst="rect">
            <a:avLst/>
          </a:prstGeom>
        </p:spPr>
      </p:pic>
      <p:grpSp>
        <p:nvGrpSpPr>
          <p:cNvPr id="13" name="Group 12">
            <a:extLst>
              <a:ext uri="{FF2B5EF4-FFF2-40B4-BE49-F238E27FC236}">
                <a16:creationId xmlns:a16="http://schemas.microsoft.com/office/drawing/2014/main" id="{791EB459-8295-4A2E-84C5-E6D0281526BA}"/>
              </a:ext>
            </a:extLst>
          </p:cNvPr>
          <p:cNvGrpSpPr/>
          <p:nvPr/>
        </p:nvGrpSpPr>
        <p:grpSpPr>
          <a:xfrm>
            <a:off x="4676775" y="1205053"/>
            <a:ext cx="2952070" cy="3360924"/>
            <a:chOff x="3873863" y="1066869"/>
            <a:chExt cx="4389680" cy="4997640"/>
          </a:xfrm>
        </p:grpSpPr>
        <p:sp>
          <p:nvSpPr>
            <p:cNvPr id="14" name="Freeform: Shape 13">
              <a:extLst>
                <a:ext uri="{FF2B5EF4-FFF2-40B4-BE49-F238E27FC236}">
                  <a16:creationId xmlns:a16="http://schemas.microsoft.com/office/drawing/2014/main" id="{B989D0AF-121C-48AC-8564-383E7477E650}"/>
                </a:ext>
              </a:extLst>
            </p:cNvPr>
            <p:cNvSpPr/>
            <p:nvPr/>
          </p:nvSpPr>
          <p:spPr>
            <a:xfrm>
              <a:off x="5459346" y="1184279"/>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6257" tIns="196257" rIns="196257" bIns="91440" numCol="1" spcCol="1270" anchor="b" anchorCtr="0">
              <a:noAutofit/>
            </a:bodyPr>
            <a:lstStyle/>
            <a:p>
              <a:pPr marL="0" lvl="0" indent="0" algn="ctr" defTabSz="622300">
                <a:lnSpc>
                  <a:spcPct val="90000"/>
                </a:lnSpc>
                <a:spcBef>
                  <a:spcPct val="0"/>
                </a:spcBef>
                <a:spcAft>
                  <a:spcPct val="35000"/>
                </a:spcAft>
                <a:buNone/>
              </a:pPr>
              <a:r>
                <a:rPr lang="en-US" sz="1050" b="0" i="0" kern="1200">
                  <a:ln/>
                  <a:solidFill>
                    <a:srgbClr val="1E1E1E"/>
                  </a:solidFill>
                  <a:latin typeface="Gotham Light"/>
                  <a:ea typeface="+mn-ea"/>
                  <a:cs typeface="Gotham Medium" pitchFamily="2" charset="0"/>
                </a:rPr>
                <a:t>Buy</a:t>
              </a:r>
            </a:p>
          </p:txBody>
        </p:sp>
        <p:sp>
          <p:nvSpPr>
            <p:cNvPr id="15" name="Freeform: Shape 14">
              <a:extLst>
                <a:ext uri="{FF2B5EF4-FFF2-40B4-BE49-F238E27FC236}">
                  <a16:creationId xmlns:a16="http://schemas.microsoft.com/office/drawing/2014/main" id="{8A88CECD-9697-4332-B43F-49F7E894BD5B}"/>
                </a:ext>
              </a:extLst>
            </p:cNvPr>
            <p:cNvSpPr/>
            <p:nvPr/>
          </p:nvSpPr>
          <p:spPr>
            <a:xfrm rot="1800000">
              <a:off x="6691302" y="2041077"/>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2" rIns="97315" bIns="82263" numCol="1" spcCol="1270" anchor="ctr" anchorCtr="0">
              <a:noAutofit/>
            </a:bodyPr>
            <a:lstStyle/>
            <a:p>
              <a:pPr marL="0" lvl="0" indent="0" algn="ctr" defTabSz="755650">
                <a:lnSpc>
                  <a:spcPct val="90000"/>
                </a:lnSpc>
                <a:spcBef>
                  <a:spcPct val="0"/>
                </a:spcBef>
                <a:spcAft>
                  <a:spcPct val="35000"/>
                </a:spcAft>
                <a:buNone/>
              </a:pPr>
              <a:endParaRPr lang="en-US" sz="1200" b="0" i="0" kern="1200">
                <a:ln>
                  <a:noFill/>
                </a:ln>
                <a:solidFill>
                  <a:schemeClr val="tx1"/>
                </a:solidFill>
                <a:latin typeface="+mn-lt"/>
                <a:cs typeface="Gotham Medium" pitchFamily="2" charset="0"/>
              </a:endParaRPr>
            </a:p>
          </p:txBody>
        </p:sp>
        <p:sp>
          <p:nvSpPr>
            <p:cNvPr id="16" name="Freeform: Shape 15">
              <a:extLst>
                <a:ext uri="{FF2B5EF4-FFF2-40B4-BE49-F238E27FC236}">
                  <a16:creationId xmlns:a16="http://schemas.microsoft.com/office/drawing/2014/main" id="{DA372DA9-AA03-4B83-AC4A-5D765AE5F403}"/>
                </a:ext>
              </a:extLst>
            </p:cNvPr>
            <p:cNvSpPr/>
            <p:nvPr/>
          </p:nvSpPr>
          <p:spPr>
            <a:xfrm>
              <a:off x="7044829" y="2099658"/>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0" tIns="196257" rIns="0" bIns="91440" numCol="1" spcCol="1270" anchor="b" anchorCtr="0">
              <a:noAutofit/>
            </a:bodyPr>
            <a:lstStyle/>
            <a:p>
              <a:pPr marL="0" lvl="0" indent="0" algn="ctr" defTabSz="622300">
                <a:lnSpc>
                  <a:spcPct val="90000"/>
                </a:lnSpc>
                <a:spcBef>
                  <a:spcPct val="0"/>
                </a:spcBef>
                <a:spcAft>
                  <a:spcPct val="35000"/>
                </a:spcAft>
                <a:buNone/>
              </a:pPr>
              <a:r>
                <a:rPr lang="en-US" sz="1050" b="0" i="0" kern="1200">
                  <a:ln/>
                  <a:solidFill>
                    <a:srgbClr val="1E1E1E"/>
                  </a:solidFill>
                  <a:latin typeface="Gotham Light"/>
                  <a:ea typeface="+mn-ea"/>
                  <a:cs typeface="Gotham Medium" pitchFamily="2" charset="0"/>
                </a:rPr>
                <a:t>Deploy</a:t>
              </a:r>
            </a:p>
          </p:txBody>
        </p:sp>
        <p:sp>
          <p:nvSpPr>
            <p:cNvPr id="18" name="Freeform: Shape 17">
              <a:extLst>
                <a:ext uri="{FF2B5EF4-FFF2-40B4-BE49-F238E27FC236}">
                  <a16:creationId xmlns:a16="http://schemas.microsoft.com/office/drawing/2014/main" id="{781C3B93-1CF2-442F-A4A0-1534EC97875F}"/>
                </a:ext>
              </a:extLst>
            </p:cNvPr>
            <p:cNvSpPr/>
            <p:nvPr/>
          </p:nvSpPr>
          <p:spPr>
            <a:xfrm rot="5400000">
              <a:off x="7491994" y="3409555"/>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2262" rIns="97315" bIns="82264" numCol="1" spcCol="1270" anchor="ctr" anchorCtr="0">
              <a:noAutofit/>
            </a:bodyPr>
            <a:lstStyle/>
            <a:p>
              <a:pPr marL="0" lvl="0" indent="0" algn="ctr" defTabSz="755650">
                <a:lnSpc>
                  <a:spcPct val="90000"/>
                </a:lnSpc>
                <a:spcBef>
                  <a:spcPct val="0"/>
                </a:spcBef>
                <a:spcAft>
                  <a:spcPct val="35000"/>
                </a:spcAft>
                <a:buNone/>
              </a:pPr>
              <a:endParaRPr lang="en-US" sz="1200" b="0" i="0" kern="1200">
                <a:ln>
                  <a:noFill/>
                </a:ln>
                <a:solidFill>
                  <a:schemeClr val="tx1"/>
                </a:solidFill>
                <a:latin typeface="+mn-lt"/>
                <a:cs typeface="Gotham Medium" pitchFamily="2" charset="0"/>
              </a:endParaRPr>
            </a:p>
          </p:txBody>
        </p:sp>
        <p:sp>
          <p:nvSpPr>
            <p:cNvPr id="19" name="Freeform: Shape 18">
              <a:extLst>
                <a:ext uri="{FF2B5EF4-FFF2-40B4-BE49-F238E27FC236}">
                  <a16:creationId xmlns:a16="http://schemas.microsoft.com/office/drawing/2014/main" id="{518B25F2-8A96-43C5-BDD5-077EB51F410C}"/>
                </a:ext>
              </a:extLst>
            </p:cNvPr>
            <p:cNvSpPr/>
            <p:nvPr/>
          </p:nvSpPr>
          <p:spPr>
            <a:xfrm>
              <a:off x="7044829" y="3930416"/>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none" lIns="196257" tIns="196257" rIns="196257" bIns="91440" numCol="1" spcCol="1270" anchor="b" anchorCtr="0">
              <a:noAutofit/>
            </a:bodyPr>
            <a:lstStyle/>
            <a:p>
              <a:pPr marL="0" lvl="0" indent="0" algn="ctr" defTabSz="622300">
                <a:lnSpc>
                  <a:spcPct val="90000"/>
                </a:lnSpc>
                <a:spcBef>
                  <a:spcPct val="0"/>
                </a:spcBef>
                <a:spcAft>
                  <a:spcPct val="35000"/>
                </a:spcAft>
                <a:buNone/>
              </a:pPr>
              <a:r>
                <a:rPr lang="en-US" sz="1050" b="0" i="0" kern="1200">
                  <a:ln/>
                  <a:solidFill>
                    <a:srgbClr val="1E1E1E"/>
                  </a:solidFill>
                  <a:latin typeface="Gotham Light"/>
                  <a:ea typeface="+mn-ea"/>
                  <a:cs typeface="Gotham Medium" pitchFamily="2" charset="0"/>
                </a:rPr>
                <a:t>Manage</a:t>
              </a:r>
            </a:p>
          </p:txBody>
        </p:sp>
        <p:sp>
          <p:nvSpPr>
            <p:cNvPr id="20" name="Freeform: Shape 19">
              <a:extLst>
                <a:ext uri="{FF2B5EF4-FFF2-40B4-BE49-F238E27FC236}">
                  <a16:creationId xmlns:a16="http://schemas.microsoft.com/office/drawing/2014/main" id="{A871E47E-5074-4A32-85F0-F8ABC3FF7BC6}"/>
                </a:ext>
              </a:extLst>
            </p:cNvPr>
            <p:cNvSpPr/>
            <p:nvPr/>
          </p:nvSpPr>
          <p:spPr>
            <a:xfrm rot="19800000">
              <a:off x="6707204" y="4787213"/>
              <a:ext cx="324384" cy="411317"/>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324383" y="329053"/>
                  </a:moveTo>
                  <a:lnTo>
                    <a:pt x="162191" y="329053"/>
                  </a:lnTo>
                  <a:lnTo>
                    <a:pt x="162191" y="411316"/>
                  </a:lnTo>
                  <a:lnTo>
                    <a:pt x="0" y="205658"/>
                  </a:lnTo>
                  <a:lnTo>
                    <a:pt x="162191" y="0"/>
                  </a:lnTo>
                  <a:lnTo>
                    <a:pt x="162191" y="82263"/>
                  </a:lnTo>
                  <a:lnTo>
                    <a:pt x="324383" y="82263"/>
                  </a:lnTo>
                  <a:lnTo>
                    <a:pt x="324383" y="32905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97314" tIns="82263" rIns="1" bIns="82263" numCol="1" spcCol="1270" anchor="ctr" anchorCtr="0">
              <a:noAutofit/>
            </a:bodyPr>
            <a:lstStyle/>
            <a:p>
              <a:pPr marL="0" lvl="0" indent="0" algn="ctr" defTabSz="755650">
                <a:lnSpc>
                  <a:spcPct val="90000"/>
                </a:lnSpc>
                <a:spcBef>
                  <a:spcPct val="0"/>
                </a:spcBef>
                <a:spcAft>
                  <a:spcPct val="35000"/>
                </a:spcAft>
                <a:buNone/>
              </a:pPr>
              <a:endParaRPr lang="en-US" sz="1200" b="0" i="0" kern="1200">
                <a:ln>
                  <a:noFill/>
                </a:ln>
                <a:solidFill>
                  <a:schemeClr val="tx1"/>
                </a:solidFill>
                <a:latin typeface="+mn-lt"/>
                <a:cs typeface="Gotham Medium" pitchFamily="2" charset="0"/>
              </a:endParaRPr>
            </a:p>
          </p:txBody>
        </p:sp>
        <p:sp>
          <p:nvSpPr>
            <p:cNvPr id="21" name="Freeform: Shape 20">
              <a:extLst>
                <a:ext uri="{FF2B5EF4-FFF2-40B4-BE49-F238E27FC236}">
                  <a16:creationId xmlns:a16="http://schemas.microsoft.com/office/drawing/2014/main" id="{7A0CD6C3-A1A8-4AEC-BB3D-02E1976F014C}"/>
                </a:ext>
              </a:extLst>
            </p:cNvPr>
            <p:cNvSpPr/>
            <p:nvPr/>
          </p:nvSpPr>
          <p:spPr>
            <a:xfrm>
              <a:off x="5459346" y="4845795"/>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none" lIns="91440" tIns="91440" rIns="91440" bIns="182880" numCol="1" spcCol="1270" anchor="b" anchorCtr="0">
              <a:noAutofit/>
            </a:bodyPr>
            <a:lstStyle/>
            <a:p>
              <a:pPr marL="0" lvl="0" indent="0" algn="ctr" defTabSz="622300">
                <a:lnSpc>
                  <a:spcPct val="90000"/>
                </a:lnSpc>
                <a:spcBef>
                  <a:spcPct val="0"/>
                </a:spcBef>
                <a:spcAft>
                  <a:spcPct val="35000"/>
                </a:spcAft>
                <a:buNone/>
              </a:pPr>
              <a:r>
                <a:rPr lang="en-US" sz="900" b="0" i="0" kern="1200">
                  <a:ln/>
                  <a:solidFill>
                    <a:srgbClr val="1E1E1E"/>
                  </a:solidFill>
                  <a:latin typeface="Gotham Light"/>
                  <a:ea typeface="+mn-ea"/>
                  <a:cs typeface="Gotham Medium" pitchFamily="2" charset="0"/>
                </a:rPr>
                <a:t>Troubleshoot</a:t>
              </a:r>
            </a:p>
          </p:txBody>
        </p:sp>
        <p:sp>
          <p:nvSpPr>
            <p:cNvPr id="28" name="Freeform: Shape 27">
              <a:extLst>
                <a:ext uri="{FF2B5EF4-FFF2-40B4-BE49-F238E27FC236}">
                  <a16:creationId xmlns:a16="http://schemas.microsoft.com/office/drawing/2014/main" id="{A2F8DE6D-0855-4A68-A1B7-151EB01227AD}"/>
                </a:ext>
              </a:extLst>
            </p:cNvPr>
            <p:cNvSpPr/>
            <p:nvPr/>
          </p:nvSpPr>
          <p:spPr>
            <a:xfrm rot="1800000">
              <a:off x="5121721" y="4796394"/>
              <a:ext cx="324384" cy="411317"/>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324383" y="329053"/>
                  </a:moveTo>
                  <a:lnTo>
                    <a:pt x="162191" y="329053"/>
                  </a:lnTo>
                  <a:lnTo>
                    <a:pt x="162191" y="411316"/>
                  </a:lnTo>
                  <a:lnTo>
                    <a:pt x="0" y="205658"/>
                  </a:lnTo>
                  <a:lnTo>
                    <a:pt x="162191" y="0"/>
                  </a:lnTo>
                  <a:lnTo>
                    <a:pt x="162191" y="82263"/>
                  </a:lnTo>
                  <a:lnTo>
                    <a:pt x="324383" y="82263"/>
                  </a:lnTo>
                  <a:lnTo>
                    <a:pt x="324383" y="32905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97315" tIns="82264" rIns="0" bIns="82262" numCol="1" spcCol="1270" anchor="ctr" anchorCtr="0">
              <a:noAutofit/>
            </a:bodyPr>
            <a:lstStyle/>
            <a:p>
              <a:pPr marL="0" lvl="0" indent="0" algn="ctr" defTabSz="755650">
                <a:lnSpc>
                  <a:spcPct val="90000"/>
                </a:lnSpc>
                <a:spcBef>
                  <a:spcPct val="0"/>
                </a:spcBef>
                <a:spcAft>
                  <a:spcPct val="35000"/>
                </a:spcAft>
                <a:buNone/>
              </a:pPr>
              <a:endParaRPr lang="en-US" sz="1200" b="0" i="0" kern="1200">
                <a:ln>
                  <a:noFill/>
                </a:ln>
                <a:solidFill>
                  <a:schemeClr val="tx1"/>
                </a:solidFill>
                <a:latin typeface="+mn-lt"/>
                <a:cs typeface="Gotham Medium" pitchFamily="2" charset="0"/>
              </a:endParaRPr>
            </a:p>
          </p:txBody>
        </p:sp>
        <p:sp>
          <p:nvSpPr>
            <p:cNvPr id="29" name="Freeform: Shape 28">
              <a:extLst>
                <a:ext uri="{FF2B5EF4-FFF2-40B4-BE49-F238E27FC236}">
                  <a16:creationId xmlns:a16="http://schemas.microsoft.com/office/drawing/2014/main" id="{9BC191DE-D918-4A52-BAA0-71831A0AF975}"/>
                </a:ext>
              </a:extLst>
            </p:cNvPr>
            <p:cNvSpPr/>
            <p:nvPr/>
          </p:nvSpPr>
          <p:spPr>
            <a:xfrm>
              <a:off x="3873863" y="3930416"/>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prstClr val="white"/>
            </a:solidFill>
            <a:ln w="19050" cap="flat" cmpd="sng" algn="ctr">
              <a:solidFill>
                <a:schemeClr val="tx2">
                  <a:lumMod val="60000"/>
                  <a:lumOff val="4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none" lIns="196257" tIns="196257" rIns="196257" bIns="91440" numCol="1" spcCol="1270" anchor="b" anchorCtr="0">
              <a:noAutofit/>
            </a:bodyPr>
            <a:lstStyle/>
            <a:p>
              <a:pPr marL="0" lvl="0" indent="0" algn="ctr" defTabSz="622300">
                <a:lnSpc>
                  <a:spcPct val="90000"/>
                </a:lnSpc>
                <a:spcBef>
                  <a:spcPct val="0"/>
                </a:spcBef>
                <a:spcAft>
                  <a:spcPct val="35000"/>
                </a:spcAft>
                <a:buNone/>
              </a:pPr>
              <a:r>
                <a:rPr lang="en-US" sz="1050" b="0" i="0" kern="1200">
                  <a:ln/>
                  <a:solidFill>
                    <a:srgbClr val="1E1E1E"/>
                  </a:solidFill>
                  <a:latin typeface="Gotham Light"/>
                  <a:ea typeface="+mn-ea"/>
                  <a:cs typeface="Gotham Medium" pitchFamily="2" charset="0"/>
                </a:rPr>
                <a:t>Upgrade</a:t>
              </a:r>
            </a:p>
          </p:txBody>
        </p:sp>
        <p:sp>
          <p:nvSpPr>
            <p:cNvPr id="30" name="Freeform: Shape 29">
              <a:extLst>
                <a:ext uri="{FF2B5EF4-FFF2-40B4-BE49-F238E27FC236}">
                  <a16:creationId xmlns:a16="http://schemas.microsoft.com/office/drawing/2014/main" id="{74380EDB-68AF-47DC-BB5F-67907CA7CA7F}"/>
                </a:ext>
              </a:extLst>
            </p:cNvPr>
            <p:cNvSpPr/>
            <p:nvPr/>
          </p:nvSpPr>
          <p:spPr>
            <a:xfrm rot="16200000">
              <a:off x="4321029" y="3427917"/>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4" rIns="97316" bIns="82262" numCol="1" spcCol="1270" anchor="ctr" anchorCtr="0">
              <a:noAutofit/>
            </a:bodyPr>
            <a:lstStyle/>
            <a:p>
              <a:pPr marL="0" lvl="0" indent="0" algn="ctr" defTabSz="755650">
                <a:lnSpc>
                  <a:spcPct val="90000"/>
                </a:lnSpc>
                <a:spcBef>
                  <a:spcPct val="0"/>
                </a:spcBef>
                <a:spcAft>
                  <a:spcPct val="35000"/>
                </a:spcAft>
                <a:buNone/>
              </a:pPr>
              <a:endParaRPr lang="en-US" sz="1200" b="0" i="0" kern="1200">
                <a:ln>
                  <a:noFill/>
                </a:ln>
                <a:solidFill>
                  <a:schemeClr val="tx1"/>
                </a:solidFill>
                <a:latin typeface="+mn-lt"/>
                <a:cs typeface="Gotham Medium" pitchFamily="2" charset="0"/>
              </a:endParaRPr>
            </a:p>
          </p:txBody>
        </p:sp>
        <p:sp>
          <p:nvSpPr>
            <p:cNvPr id="31" name="Freeform: Shape 30">
              <a:extLst>
                <a:ext uri="{FF2B5EF4-FFF2-40B4-BE49-F238E27FC236}">
                  <a16:creationId xmlns:a16="http://schemas.microsoft.com/office/drawing/2014/main" id="{AA43656B-7921-4A13-9603-FFBEE063C0FD}"/>
                </a:ext>
              </a:extLst>
            </p:cNvPr>
            <p:cNvSpPr/>
            <p:nvPr/>
          </p:nvSpPr>
          <p:spPr>
            <a:xfrm>
              <a:off x="3873863" y="2099658"/>
              <a:ext cx="1218714" cy="1218714"/>
            </a:xfrm>
            <a:custGeom>
              <a:avLst/>
              <a:gdLst>
                <a:gd name="connsiteX0" fmla="*/ 0 w 1218714"/>
                <a:gd name="connsiteY0" fmla="*/ 609357 h 1218714"/>
                <a:gd name="connsiteX1" fmla="*/ 609357 w 1218714"/>
                <a:gd name="connsiteY1" fmla="*/ 0 h 1218714"/>
                <a:gd name="connsiteX2" fmla="*/ 1218714 w 1218714"/>
                <a:gd name="connsiteY2" fmla="*/ 609357 h 1218714"/>
                <a:gd name="connsiteX3" fmla="*/ 609357 w 1218714"/>
                <a:gd name="connsiteY3" fmla="*/ 1218714 h 1218714"/>
                <a:gd name="connsiteX4" fmla="*/ 0 w 1218714"/>
                <a:gd name="connsiteY4" fmla="*/ 609357 h 12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14" h="1218714">
                  <a:moveTo>
                    <a:pt x="0" y="609357"/>
                  </a:moveTo>
                  <a:cubicBezTo>
                    <a:pt x="0" y="272818"/>
                    <a:pt x="272818" y="0"/>
                    <a:pt x="609357" y="0"/>
                  </a:cubicBezTo>
                  <a:cubicBezTo>
                    <a:pt x="945896" y="0"/>
                    <a:pt x="1218714" y="272818"/>
                    <a:pt x="1218714" y="609357"/>
                  </a:cubicBezTo>
                  <a:cubicBezTo>
                    <a:pt x="1218714" y="945896"/>
                    <a:pt x="945896" y="1218714"/>
                    <a:pt x="609357" y="1218714"/>
                  </a:cubicBezTo>
                  <a:cubicBezTo>
                    <a:pt x="272818" y="1218714"/>
                    <a:pt x="0" y="945896"/>
                    <a:pt x="0" y="609357"/>
                  </a:cubicBezTo>
                  <a:close/>
                </a:path>
              </a:pathLst>
            </a:custGeom>
            <a:solidFill>
              <a:schemeClr val="bg1"/>
            </a:solidFill>
            <a:ln w="19050">
              <a:solidFill>
                <a:schemeClr val="tx2">
                  <a:lumMod val="60000"/>
                  <a:lumOff val="40000"/>
                </a:schemeClr>
              </a:solid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196257" tIns="274320" rIns="196257" bIns="91440" numCol="1" spcCol="1270" anchor="b" anchorCtr="0">
              <a:noAutofit/>
            </a:bodyPr>
            <a:lstStyle/>
            <a:p>
              <a:pPr marL="0" lvl="0" indent="0" algn="ctr" defTabSz="622300">
                <a:lnSpc>
                  <a:spcPct val="90000"/>
                </a:lnSpc>
                <a:spcBef>
                  <a:spcPct val="0"/>
                </a:spcBef>
                <a:spcAft>
                  <a:spcPct val="35000"/>
                </a:spcAft>
                <a:buNone/>
              </a:pPr>
              <a:r>
                <a:rPr lang="en-US" sz="1050" b="0" i="0" kern="1200">
                  <a:ln/>
                  <a:solidFill>
                    <a:schemeClr val="tx1"/>
                  </a:solidFill>
                  <a:latin typeface="+mn-lt"/>
                  <a:ea typeface="+mn-ea"/>
                  <a:cs typeface="Gotham Medium" pitchFamily="2" charset="0"/>
                </a:rPr>
                <a:t>Scale</a:t>
              </a:r>
            </a:p>
          </p:txBody>
        </p:sp>
        <p:sp>
          <p:nvSpPr>
            <p:cNvPr id="32" name="Freeform: Shape 31">
              <a:extLst>
                <a:ext uri="{FF2B5EF4-FFF2-40B4-BE49-F238E27FC236}">
                  <a16:creationId xmlns:a16="http://schemas.microsoft.com/office/drawing/2014/main" id="{2D256B8A-5842-482E-880D-23F398B0CF0B}"/>
                </a:ext>
              </a:extLst>
            </p:cNvPr>
            <p:cNvSpPr/>
            <p:nvPr/>
          </p:nvSpPr>
          <p:spPr>
            <a:xfrm rot="19800000">
              <a:off x="5105819" y="2050258"/>
              <a:ext cx="324383" cy="411316"/>
            </a:xfrm>
            <a:custGeom>
              <a:avLst/>
              <a:gdLst>
                <a:gd name="connsiteX0" fmla="*/ 0 w 324383"/>
                <a:gd name="connsiteY0" fmla="*/ 82263 h 411316"/>
                <a:gd name="connsiteX1" fmla="*/ 162192 w 324383"/>
                <a:gd name="connsiteY1" fmla="*/ 82263 h 411316"/>
                <a:gd name="connsiteX2" fmla="*/ 162192 w 324383"/>
                <a:gd name="connsiteY2" fmla="*/ 0 h 411316"/>
                <a:gd name="connsiteX3" fmla="*/ 324383 w 324383"/>
                <a:gd name="connsiteY3" fmla="*/ 205658 h 411316"/>
                <a:gd name="connsiteX4" fmla="*/ 162192 w 324383"/>
                <a:gd name="connsiteY4" fmla="*/ 411316 h 411316"/>
                <a:gd name="connsiteX5" fmla="*/ 162192 w 324383"/>
                <a:gd name="connsiteY5" fmla="*/ 329053 h 411316"/>
                <a:gd name="connsiteX6" fmla="*/ 0 w 324383"/>
                <a:gd name="connsiteY6" fmla="*/ 329053 h 411316"/>
                <a:gd name="connsiteX7" fmla="*/ 0 w 324383"/>
                <a:gd name="connsiteY7" fmla="*/ 82263 h 4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383" h="411316">
                  <a:moveTo>
                    <a:pt x="0" y="82263"/>
                  </a:moveTo>
                  <a:lnTo>
                    <a:pt x="162192" y="82263"/>
                  </a:lnTo>
                  <a:lnTo>
                    <a:pt x="162192" y="0"/>
                  </a:lnTo>
                  <a:lnTo>
                    <a:pt x="324383" y="205658"/>
                  </a:lnTo>
                  <a:lnTo>
                    <a:pt x="162192" y="411316"/>
                  </a:lnTo>
                  <a:lnTo>
                    <a:pt x="162192" y="329053"/>
                  </a:lnTo>
                  <a:lnTo>
                    <a:pt x="0" y="329053"/>
                  </a:lnTo>
                  <a:lnTo>
                    <a:pt x="0" y="82263"/>
                  </a:lnTo>
                  <a:close/>
                </a:path>
              </a:pathLst>
            </a:custGeom>
            <a:solidFill>
              <a:schemeClr val="bg1"/>
            </a:solidFill>
            <a:ln w="19050">
              <a:solidFill>
                <a:schemeClr val="bg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82263" rIns="97315" bIns="82262" numCol="1" spcCol="1270" anchor="ctr" anchorCtr="0">
              <a:noAutofit/>
            </a:bodyPr>
            <a:lstStyle/>
            <a:p>
              <a:pPr marL="0" lvl="0" indent="0" algn="ctr" defTabSz="755650">
                <a:lnSpc>
                  <a:spcPct val="90000"/>
                </a:lnSpc>
                <a:spcBef>
                  <a:spcPct val="0"/>
                </a:spcBef>
                <a:spcAft>
                  <a:spcPct val="35000"/>
                </a:spcAft>
                <a:buNone/>
              </a:pPr>
              <a:endParaRPr lang="en-US" sz="1200" b="0" i="0" kern="1200">
                <a:ln>
                  <a:noFill/>
                </a:ln>
                <a:solidFill>
                  <a:schemeClr val="tx1"/>
                </a:solidFill>
                <a:latin typeface="+mn-lt"/>
                <a:cs typeface="Gotham Medium" pitchFamily="2" charset="0"/>
              </a:endParaRPr>
            </a:p>
          </p:txBody>
        </p:sp>
        <p:pic>
          <p:nvPicPr>
            <p:cNvPr id="33" name="Picture 32">
              <a:extLst>
                <a:ext uri="{FF2B5EF4-FFF2-40B4-BE49-F238E27FC236}">
                  <a16:creationId xmlns:a16="http://schemas.microsoft.com/office/drawing/2014/main" id="{36CA4874-D535-4504-89A5-807B29928A50}"/>
                </a:ext>
              </a:extLst>
            </p:cNvPr>
            <p:cNvPicPr>
              <a:picLocks noChangeAspect="1"/>
            </p:cNvPicPr>
            <p:nvPr/>
          </p:nvPicPr>
          <p:blipFill>
            <a:blip r:embed="rId5"/>
            <a:stretch>
              <a:fillRect/>
            </a:stretch>
          </p:blipFill>
          <p:spPr>
            <a:xfrm>
              <a:off x="4156660" y="2267890"/>
              <a:ext cx="632633" cy="632633"/>
            </a:xfrm>
            <a:prstGeom prst="rect">
              <a:avLst/>
            </a:prstGeom>
          </p:spPr>
        </p:pic>
        <p:pic>
          <p:nvPicPr>
            <p:cNvPr id="34" name="Picture 33">
              <a:extLst>
                <a:ext uri="{FF2B5EF4-FFF2-40B4-BE49-F238E27FC236}">
                  <a16:creationId xmlns:a16="http://schemas.microsoft.com/office/drawing/2014/main" id="{BA3ECBF9-8A66-423E-89DF-47BD8E9D912B}"/>
                </a:ext>
              </a:extLst>
            </p:cNvPr>
            <p:cNvPicPr>
              <a:picLocks noChangeAspect="1"/>
            </p:cNvPicPr>
            <p:nvPr/>
          </p:nvPicPr>
          <p:blipFill>
            <a:blip r:embed="rId6"/>
            <a:stretch>
              <a:fillRect/>
            </a:stretch>
          </p:blipFill>
          <p:spPr>
            <a:xfrm>
              <a:off x="7305526" y="2312265"/>
              <a:ext cx="644429" cy="581338"/>
            </a:xfrm>
            <a:prstGeom prst="rect">
              <a:avLst/>
            </a:prstGeom>
          </p:spPr>
        </p:pic>
        <p:pic>
          <p:nvPicPr>
            <p:cNvPr id="35" name="Picture 34">
              <a:extLst>
                <a:ext uri="{FF2B5EF4-FFF2-40B4-BE49-F238E27FC236}">
                  <a16:creationId xmlns:a16="http://schemas.microsoft.com/office/drawing/2014/main" id="{D40F0C9D-A62E-4100-843E-03407C8536B8}"/>
                </a:ext>
              </a:extLst>
            </p:cNvPr>
            <p:cNvPicPr>
              <a:picLocks noChangeAspect="1"/>
            </p:cNvPicPr>
            <p:nvPr/>
          </p:nvPicPr>
          <p:blipFill>
            <a:blip r:embed="rId7"/>
            <a:stretch>
              <a:fillRect/>
            </a:stretch>
          </p:blipFill>
          <p:spPr>
            <a:xfrm>
              <a:off x="4178857" y="4082775"/>
              <a:ext cx="624084" cy="624084"/>
            </a:xfrm>
            <a:prstGeom prst="rect">
              <a:avLst/>
            </a:prstGeom>
          </p:spPr>
        </p:pic>
        <p:pic>
          <p:nvPicPr>
            <p:cNvPr id="36" name="Picture 35">
              <a:extLst>
                <a:ext uri="{FF2B5EF4-FFF2-40B4-BE49-F238E27FC236}">
                  <a16:creationId xmlns:a16="http://schemas.microsoft.com/office/drawing/2014/main" id="{A2A66F30-F3AD-4DAB-90A8-75D36629AB68}"/>
                </a:ext>
              </a:extLst>
            </p:cNvPr>
            <p:cNvPicPr>
              <a:picLocks noChangeAspect="1"/>
            </p:cNvPicPr>
            <p:nvPr/>
          </p:nvPicPr>
          <p:blipFill>
            <a:blip r:embed="rId8"/>
            <a:stretch>
              <a:fillRect/>
            </a:stretch>
          </p:blipFill>
          <p:spPr>
            <a:xfrm>
              <a:off x="5631704" y="1066869"/>
              <a:ext cx="906204" cy="906204"/>
            </a:xfrm>
            <a:prstGeom prst="rect">
              <a:avLst/>
            </a:prstGeom>
          </p:spPr>
        </p:pic>
        <p:pic>
          <p:nvPicPr>
            <p:cNvPr id="37" name="Picture 36">
              <a:extLst>
                <a:ext uri="{FF2B5EF4-FFF2-40B4-BE49-F238E27FC236}">
                  <a16:creationId xmlns:a16="http://schemas.microsoft.com/office/drawing/2014/main" id="{BF0DCE82-A20F-49C8-9778-B3D9C832F3A1}"/>
                </a:ext>
              </a:extLst>
            </p:cNvPr>
            <p:cNvPicPr>
              <a:picLocks noChangeAspect="1"/>
            </p:cNvPicPr>
            <p:nvPr/>
          </p:nvPicPr>
          <p:blipFill>
            <a:blip r:embed="rId9"/>
            <a:stretch>
              <a:fillRect/>
            </a:stretch>
          </p:blipFill>
          <p:spPr>
            <a:xfrm>
              <a:off x="7344438" y="4084992"/>
              <a:ext cx="644655" cy="649731"/>
            </a:xfrm>
            <a:prstGeom prst="rect">
              <a:avLst/>
            </a:prstGeom>
          </p:spPr>
        </p:pic>
        <p:pic>
          <p:nvPicPr>
            <p:cNvPr id="38" name="Picture 37">
              <a:extLst>
                <a:ext uri="{FF2B5EF4-FFF2-40B4-BE49-F238E27FC236}">
                  <a16:creationId xmlns:a16="http://schemas.microsoft.com/office/drawing/2014/main" id="{6334C381-D9DC-469B-B8B6-2672DC732F35}"/>
                </a:ext>
              </a:extLst>
            </p:cNvPr>
            <p:cNvPicPr>
              <a:picLocks noChangeAspect="1"/>
            </p:cNvPicPr>
            <p:nvPr/>
          </p:nvPicPr>
          <p:blipFill>
            <a:blip r:embed="rId10"/>
            <a:stretch>
              <a:fillRect/>
            </a:stretch>
          </p:blipFill>
          <p:spPr>
            <a:xfrm>
              <a:off x="5736332" y="4996719"/>
              <a:ext cx="603423" cy="603423"/>
            </a:xfrm>
            <a:prstGeom prst="rect">
              <a:avLst/>
            </a:prstGeom>
          </p:spPr>
        </p:pic>
      </p:grpSp>
      <p:sp>
        <p:nvSpPr>
          <p:cNvPr id="5" name="Rectangle 4">
            <a:extLst>
              <a:ext uri="{FF2B5EF4-FFF2-40B4-BE49-F238E27FC236}">
                <a16:creationId xmlns:a16="http://schemas.microsoft.com/office/drawing/2014/main" id="{F783B0DA-92E1-4C27-A5BC-0F0C3AC69031}"/>
              </a:ext>
            </a:extLst>
          </p:cNvPr>
          <p:cNvSpPr/>
          <p:nvPr/>
        </p:nvSpPr>
        <p:spPr>
          <a:xfrm>
            <a:off x="1304622" y="2775233"/>
            <a:ext cx="1781752" cy="419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3" name="Picture 2">
            <a:extLst>
              <a:ext uri="{FF2B5EF4-FFF2-40B4-BE49-F238E27FC236}">
                <a16:creationId xmlns:a16="http://schemas.microsoft.com/office/drawing/2014/main" id="{091E0B81-28A0-47EC-A64E-520466B9E85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100000"/>
                    </a14:imgEffect>
                  </a14:imgLayer>
                </a14:imgProps>
              </a:ext>
            </a:extLst>
          </a:blip>
          <a:srcRect l="14709"/>
          <a:stretch/>
        </p:blipFill>
        <p:spPr>
          <a:xfrm>
            <a:off x="1591139" y="2888432"/>
            <a:ext cx="1178026" cy="189912"/>
          </a:xfrm>
          <a:prstGeom prst="rect">
            <a:avLst/>
          </a:prstGeom>
          <a:solidFill>
            <a:schemeClr val="accent2"/>
          </a:solidFill>
        </p:spPr>
      </p:pic>
    </p:spTree>
    <p:extLst>
      <p:ext uri="{BB962C8B-B14F-4D97-AF65-F5344CB8AC3E}">
        <p14:creationId xmlns:p14="http://schemas.microsoft.com/office/powerpoint/2010/main" val="10562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fade">
                                      <p:cBhvr>
                                        <p:cTn id="17" dur="1000"/>
                                        <p:tgtEl>
                                          <p:spTgt spid="23">
                                            <p:txEl>
                                              <p:pRg st="1" end="1"/>
                                            </p:txEl>
                                          </p:spTgt>
                                        </p:tgtEl>
                                      </p:cBhvr>
                                    </p:animEffect>
                                    <p:anim calcmode="lin" valueType="num">
                                      <p:cBhvr>
                                        <p:cTn id="18"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1000"/>
                                        <p:tgtEl>
                                          <p:spTgt spid="24">
                                            <p:txEl>
                                              <p:pRg st="0" end="0"/>
                                            </p:txEl>
                                          </p:spTgt>
                                        </p:tgtEl>
                                      </p:cBhvr>
                                    </p:animEffect>
                                    <p:anim calcmode="lin" valueType="num">
                                      <p:cBhvr>
                                        <p:cTn id="24"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1000"/>
                                        <p:tgtEl>
                                          <p:spTgt spid="25">
                                            <p:txEl>
                                              <p:pRg st="0" end="0"/>
                                            </p:txEl>
                                          </p:spTgt>
                                        </p:tgtEl>
                                      </p:cBhvr>
                                    </p:animEffect>
                                    <p:anim calcmode="lin" valueType="num">
                                      <p:cBhvr>
                                        <p:cTn id="2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5">
                                            <p:txEl>
                                              <p:pRg st="1" end="1"/>
                                            </p:txEl>
                                          </p:spTgt>
                                        </p:tgtEl>
                                        <p:attrNameLst>
                                          <p:attrName>style.visibility</p:attrName>
                                        </p:attrNameLst>
                                      </p:cBhvr>
                                      <p:to>
                                        <p:strVal val="visible"/>
                                      </p:to>
                                    </p:set>
                                    <p:animEffect transition="in" filter="fade">
                                      <p:cBhvr>
                                        <p:cTn id="33" dur="1000"/>
                                        <p:tgtEl>
                                          <p:spTgt spid="25">
                                            <p:txEl>
                                              <p:pRg st="1" end="1"/>
                                            </p:txEl>
                                          </p:spTgt>
                                        </p:tgtEl>
                                      </p:cBhvr>
                                    </p:animEffect>
                                    <p:anim calcmode="lin" valueType="num">
                                      <p:cBhvr>
                                        <p:cTn id="34"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Effect transition="in" filter="fade">
                                      <p:cBhvr>
                                        <p:cTn id="39" dur="1000"/>
                                        <p:tgtEl>
                                          <p:spTgt spid="26">
                                            <p:txEl>
                                              <p:pRg st="0" end="0"/>
                                            </p:txEl>
                                          </p:spTgt>
                                        </p:tgtEl>
                                      </p:cBhvr>
                                    </p:animEffect>
                                    <p:anim calcmode="lin" valueType="num">
                                      <p:cBhvr>
                                        <p:cTn id="4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xEl>
                                              <p:pRg st="0" end="0"/>
                                            </p:txEl>
                                          </p:spTgt>
                                        </p:tgtEl>
                                        <p:attrNameLst>
                                          <p:attrName>style.visibility</p:attrName>
                                        </p:attrNameLst>
                                      </p:cBhvr>
                                      <p:to>
                                        <p:strVal val="visible"/>
                                      </p:to>
                                    </p:set>
                                    <p:animEffect transition="in" filter="fade">
                                      <p:cBhvr>
                                        <p:cTn id="44" dur="1000"/>
                                        <p:tgtEl>
                                          <p:spTgt spid="27">
                                            <p:txEl>
                                              <p:pRg st="0" end="0"/>
                                            </p:txEl>
                                          </p:spTgt>
                                        </p:tgtEl>
                                      </p:cBhvr>
                                    </p:animEffect>
                                    <p:anim calcmode="lin" valueType="num">
                                      <p:cBhvr>
                                        <p:cTn id="4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7">
                                            <p:txEl>
                                              <p:pRg st="1" end="1"/>
                                            </p:txEl>
                                          </p:spTgt>
                                        </p:tgtEl>
                                        <p:attrNameLst>
                                          <p:attrName>style.visibility</p:attrName>
                                        </p:attrNameLst>
                                      </p:cBhvr>
                                      <p:to>
                                        <p:strVal val="visible"/>
                                      </p:to>
                                    </p:set>
                                    <p:animEffect transition="in" filter="fade">
                                      <p:cBhvr>
                                        <p:cTn id="49" dur="1000"/>
                                        <p:tgtEl>
                                          <p:spTgt spid="27">
                                            <p:txEl>
                                              <p:pRg st="1" end="1"/>
                                            </p:txEl>
                                          </p:spTgt>
                                        </p:tgtEl>
                                      </p:cBhvr>
                                    </p:animEffect>
                                    <p:anim calcmode="lin" valueType="num">
                                      <p:cBhvr>
                                        <p:cTn id="50"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uiExpand="1" build="p"/>
      <p:bldP spid="24" grpId="0" build="p"/>
      <p:bldP spid="25" grpId="0" uiExpand="1" build="p"/>
      <p:bldP spid="26" grpId="0" build="p"/>
      <p:bldP spid="2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D037-397A-A049-8D5C-B18DA92E44B9}"/>
              </a:ext>
            </a:extLst>
          </p:cNvPr>
          <p:cNvSpPr>
            <a:spLocks noGrp="1"/>
          </p:cNvSpPr>
          <p:nvPr>
            <p:ph type="title"/>
          </p:nvPr>
        </p:nvSpPr>
        <p:spPr/>
        <p:txBody>
          <a:bodyPr/>
          <a:lstStyle/>
          <a:p>
            <a:r>
              <a:rPr lang="en-US"/>
              <a:t>Slows Application Delivery</a:t>
            </a:r>
          </a:p>
        </p:txBody>
      </p:sp>
      <p:sp>
        <p:nvSpPr>
          <p:cNvPr id="6" name="Content Placeholder 5">
            <a:extLst>
              <a:ext uri="{FF2B5EF4-FFF2-40B4-BE49-F238E27FC236}">
                <a16:creationId xmlns:a16="http://schemas.microsoft.com/office/drawing/2014/main" id="{C52E2C8A-FF6E-984D-A4B3-A036E66F760D}"/>
              </a:ext>
            </a:extLst>
          </p:cNvPr>
          <p:cNvSpPr>
            <a:spLocks noGrp="1"/>
          </p:cNvSpPr>
          <p:nvPr>
            <p:ph idx="13"/>
          </p:nvPr>
        </p:nvSpPr>
        <p:spPr>
          <a:xfrm>
            <a:off x="609600" y="3920058"/>
            <a:ext cx="2838450" cy="304699"/>
          </a:xfrm>
        </p:spPr>
        <p:txBody>
          <a:bodyPr/>
          <a:lstStyle/>
          <a:p>
            <a:r>
              <a:rPr lang="en-US" sz="1800">
                <a:solidFill>
                  <a:schemeClr val="bg2"/>
                </a:solidFill>
              </a:rPr>
              <a:t>Enterprise Applications</a:t>
            </a:r>
          </a:p>
        </p:txBody>
      </p:sp>
      <p:sp>
        <p:nvSpPr>
          <p:cNvPr id="7" name="Content Placeholder 6">
            <a:extLst>
              <a:ext uri="{FF2B5EF4-FFF2-40B4-BE49-F238E27FC236}">
                <a16:creationId xmlns:a16="http://schemas.microsoft.com/office/drawing/2014/main" id="{CE2549D5-6F87-464D-84F5-5D36052D4A60}"/>
              </a:ext>
            </a:extLst>
          </p:cNvPr>
          <p:cNvSpPr>
            <a:spLocks noGrp="1"/>
          </p:cNvSpPr>
          <p:nvPr>
            <p:ph idx="14"/>
          </p:nvPr>
        </p:nvSpPr>
        <p:spPr/>
        <p:txBody>
          <a:bodyPr/>
          <a:lstStyle/>
          <a:p>
            <a:pPr marL="285750" lvl="1" indent="-285750">
              <a:lnSpc>
                <a:spcPct val="100000"/>
              </a:lnSpc>
              <a:spcBef>
                <a:spcPts val="1200"/>
              </a:spcBef>
              <a:buClr>
                <a:schemeClr val="accent1"/>
              </a:buClr>
              <a:buFont typeface="Arial" panose="020B0604020202020204" pitchFamily="34" charset="0"/>
              <a:buChar char="•"/>
            </a:pPr>
            <a:r>
              <a:rPr lang="en-US"/>
              <a:t>Different workload characteristics</a:t>
            </a:r>
          </a:p>
          <a:p>
            <a:pPr marL="285750" lvl="1" indent="-285750">
              <a:lnSpc>
                <a:spcPct val="100000"/>
              </a:lnSpc>
              <a:spcBef>
                <a:spcPts val="1200"/>
              </a:spcBef>
              <a:buClr>
                <a:schemeClr val="accent1"/>
              </a:buClr>
              <a:buFont typeface="Arial" panose="020B0604020202020204" pitchFamily="34" charset="0"/>
              <a:buChar char="•"/>
            </a:pPr>
            <a:r>
              <a:rPr lang="en-US"/>
              <a:t>Varied availability demands</a:t>
            </a:r>
          </a:p>
          <a:p>
            <a:pPr marL="285750" lvl="1" indent="-285750">
              <a:lnSpc>
                <a:spcPct val="100000"/>
              </a:lnSpc>
              <a:spcBef>
                <a:spcPts val="1200"/>
              </a:spcBef>
              <a:buClr>
                <a:schemeClr val="accent1"/>
              </a:buClr>
              <a:buFont typeface="Arial" panose="020B0604020202020204" pitchFamily="34" charset="0"/>
              <a:buChar char="•"/>
            </a:pPr>
            <a:r>
              <a:rPr lang="en-US"/>
              <a:t>Demands agile rollout, upgrades and expansion</a:t>
            </a:r>
          </a:p>
        </p:txBody>
      </p:sp>
      <p:sp>
        <p:nvSpPr>
          <p:cNvPr id="8" name="Content Placeholder 7">
            <a:extLst>
              <a:ext uri="{FF2B5EF4-FFF2-40B4-BE49-F238E27FC236}">
                <a16:creationId xmlns:a16="http://schemas.microsoft.com/office/drawing/2014/main" id="{40678A08-3CCA-F841-A2C5-BE5D16E6B42E}"/>
              </a:ext>
            </a:extLst>
          </p:cNvPr>
          <p:cNvSpPr>
            <a:spLocks noGrp="1"/>
          </p:cNvSpPr>
          <p:nvPr>
            <p:ph idx="15"/>
          </p:nvPr>
        </p:nvSpPr>
        <p:spPr>
          <a:xfrm>
            <a:off x="4676775" y="3920058"/>
            <a:ext cx="2838450" cy="304699"/>
          </a:xfrm>
        </p:spPr>
        <p:txBody>
          <a:bodyPr/>
          <a:lstStyle/>
          <a:p>
            <a:r>
              <a:rPr lang="en-US" sz="1800">
                <a:solidFill>
                  <a:schemeClr val="bg2"/>
                </a:solidFill>
              </a:rPr>
              <a:t>Virtual Desktops</a:t>
            </a:r>
          </a:p>
        </p:txBody>
      </p:sp>
      <p:sp>
        <p:nvSpPr>
          <p:cNvPr id="9" name="Content Placeholder 8">
            <a:extLst>
              <a:ext uri="{FF2B5EF4-FFF2-40B4-BE49-F238E27FC236}">
                <a16:creationId xmlns:a16="http://schemas.microsoft.com/office/drawing/2014/main" id="{42637CD0-BC30-5048-9A45-FCDAE96038C9}"/>
              </a:ext>
            </a:extLst>
          </p:cNvPr>
          <p:cNvSpPr>
            <a:spLocks noGrp="1"/>
          </p:cNvSpPr>
          <p:nvPr>
            <p:ph idx="16"/>
          </p:nvPr>
        </p:nvSpPr>
        <p:spPr/>
        <p:txBody>
          <a:bodyPr/>
          <a:lstStyle/>
          <a:p>
            <a:pPr marL="285750" lvl="1" indent="-285750">
              <a:lnSpc>
                <a:spcPct val="100000"/>
              </a:lnSpc>
              <a:spcBef>
                <a:spcPts val="1200"/>
              </a:spcBef>
              <a:buClr>
                <a:schemeClr val="accent1"/>
              </a:buClr>
              <a:buFont typeface="Arial" panose="020B0604020202020204" pitchFamily="34" charset="0"/>
              <a:buChar char="•"/>
            </a:pPr>
            <a:r>
              <a:rPr lang="en-US"/>
              <a:t>Scaling is difficult</a:t>
            </a:r>
          </a:p>
          <a:p>
            <a:pPr marL="285750" lvl="1" indent="-285750">
              <a:lnSpc>
                <a:spcPct val="100000"/>
              </a:lnSpc>
              <a:spcBef>
                <a:spcPts val="1200"/>
              </a:spcBef>
              <a:buClr>
                <a:schemeClr val="accent1"/>
              </a:buClr>
              <a:buFont typeface="Arial" panose="020B0604020202020204" pitchFamily="34" charset="0"/>
              <a:buChar char="•"/>
            </a:pPr>
            <a:r>
              <a:rPr lang="en-US"/>
              <a:t>Inconsistent user experience</a:t>
            </a:r>
          </a:p>
          <a:p>
            <a:pPr marL="285750" lvl="1" indent="-285750">
              <a:lnSpc>
                <a:spcPct val="100000"/>
              </a:lnSpc>
              <a:spcBef>
                <a:spcPts val="1200"/>
              </a:spcBef>
              <a:buClr>
                <a:schemeClr val="accent1"/>
              </a:buClr>
              <a:buFont typeface="Arial" panose="020B0604020202020204" pitchFamily="34" charset="0"/>
              <a:buChar char="•"/>
            </a:pPr>
            <a:r>
              <a:rPr lang="en-US"/>
              <a:t>Multiple layers to manage</a:t>
            </a:r>
          </a:p>
        </p:txBody>
      </p:sp>
      <p:sp>
        <p:nvSpPr>
          <p:cNvPr id="10" name="Content Placeholder 9">
            <a:extLst>
              <a:ext uri="{FF2B5EF4-FFF2-40B4-BE49-F238E27FC236}">
                <a16:creationId xmlns:a16="http://schemas.microsoft.com/office/drawing/2014/main" id="{85CAF731-4FFD-4B48-BD49-0DFC437ADDB3}"/>
              </a:ext>
            </a:extLst>
          </p:cNvPr>
          <p:cNvSpPr>
            <a:spLocks noGrp="1"/>
          </p:cNvSpPr>
          <p:nvPr>
            <p:ph idx="17"/>
          </p:nvPr>
        </p:nvSpPr>
        <p:spPr>
          <a:xfrm>
            <a:off x="8528696" y="3920058"/>
            <a:ext cx="3268958" cy="637097"/>
          </a:xfrm>
        </p:spPr>
        <p:txBody>
          <a:bodyPr/>
          <a:lstStyle/>
          <a:p>
            <a:r>
              <a:rPr lang="en-US" sz="1800">
                <a:solidFill>
                  <a:schemeClr val="bg2"/>
                </a:solidFill>
              </a:rPr>
              <a:t>Remote &amp; Branch Offices</a:t>
            </a:r>
          </a:p>
        </p:txBody>
      </p:sp>
      <p:sp>
        <p:nvSpPr>
          <p:cNvPr id="11" name="Content Placeholder 10">
            <a:extLst>
              <a:ext uri="{FF2B5EF4-FFF2-40B4-BE49-F238E27FC236}">
                <a16:creationId xmlns:a16="http://schemas.microsoft.com/office/drawing/2014/main" id="{D286D8AA-FC0F-B84C-8C76-7110031B55DE}"/>
              </a:ext>
            </a:extLst>
          </p:cNvPr>
          <p:cNvSpPr>
            <a:spLocks noGrp="1"/>
          </p:cNvSpPr>
          <p:nvPr>
            <p:ph idx="18"/>
          </p:nvPr>
        </p:nvSpPr>
        <p:spPr/>
        <p:txBody>
          <a:bodyPr/>
          <a:lstStyle/>
          <a:p>
            <a:pPr marL="285750" lvl="1" indent="-285750">
              <a:lnSpc>
                <a:spcPct val="100000"/>
              </a:lnSpc>
              <a:spcBef>
                <a:spcPts val="1200"/>
              </a:spcBef>
              <a:buClr>
                <a:schemeClr val="accent1"/>
              </a:buClr>
              <a:buFont typeface="Arial" panose="020B0604020202020204" pitchFamily="34" charset="0"/>
              <a:buChar char="•"/>
            </a:pPr>
            <a:r>
              <a:rPr lang="en-US"/>
              <a:t>Islands of infrastructure increase administration demands </a:t>
            </a:r>
          </a:p>
          <a:p>
            <a:pPr marL="285750" lvl="1" indent="-285750">
              <a:lnSpc>
                <a:spcPct val="100000"/>
              </a:lnSpc>
              <a:spcBef>
                <a:spcPts val="1200"/>
              </a:spcBef>
              <a:buClr>
                <a:schemeClr val="accent1"/>
              </a:buClr>
              <a:buFont typeface="Arial" panose="020B0604020202020204" pitchFamily="34" charset="0"/>
              <a:buChar char="•"/>
            </a:pPr>
            <a:r>
              <a:rPr lang="en-US"/>
              <a:t>Lack of local IT expertise</a:t>
            </a:r>
          </a:p>
          <a:p>
            <a:pPr marL="285750" lvl="1" indent="-285750">
              <a:lnSpc>
                <a:spcPct val="100000"/>
              </a:lnSpc>
              <a:spcBef>
                <a:spcPts val="1200"/>
              </a:spcBef>
              <a:buClr>
                <a:schemeClr val="accent1"/>
              </a:buClr>
              <a:buFont typeface="Arial" panose="020B0604020202020204" pitchFamily="34" charset="0"/>
              <a:buChar char="•"/>
            </a:pPr>
            <a:r>
              <a:rPr lang="en-US"/>
              <a:t>Need reliable data protection and security</a:t>
            </a:r>
          </a:p>
          <a:p>
            <a:pPr marL="285750" indent="-285750" algn="l">
              <a:lnSpc>
                <a:spcPct val="100000"/>
              </a:lnSpc>
              <a:buFont typeface="Arial" panose="020B0604020202020204" pitchFamily="34" charset="0"/>
              <a:buChar char="•"/>
            </a:pPr>
            <a:endParaRPr lang="en-US" sz="1600"/>
          </a:p>
        </p:txBody>
      </p:sp>
      <p:sp>
        <p:nvSpPr>
          <p:cNvPr id="53" name="Picture Placeholder 52">
            <a:extLst>
              <a:ext uri="{FF2B5EF4-FFF2-40B4-BE49-F238E27FC236}">
                <a16:creationId xmlns:a16="http://schemas.microsoft.com/office/drawing/2014/main" id="{A1725201-4E85-4C9F-9D98-BBB6BC3B590E}"/>
              </a:ext>
            </a:extLst>
          </p:cNvPr>
          <p:cNvSpPr>
            <a:spLocks noGrp="1"/>
          </p:cNvSpPr>
          <p:nvPr>
            <p:ph type="pic" sz="quarter" idx="19"/>
          </p:nvPr>
        </p:nvSpPr>
        <p:spPr/>
      </p:sp>
      <p:sp>
        <p:nvSpPr>
          <p:cNvPr id="54" name="Picture Placeholder 53">
            <a:extLst>
              <a:ext uri="{FF2B5EF4-FFF2-40B4-BE49-F238E27FC236}">
                <a16:creationId xmlns:a16="http://schemas.microsoft.com/office/drawing/2014/main" id="{F5FAAAFA-2888-479F-BE23-21765DCD82B2}"/>
              </a:ext>
            </a:extLst>
          </p:cNvPr>
          <p:cNvSpPr>
            <a:spLocks noGrp="1"/>
          </p:cNvSpPr>
          <p:nvPr>
            <p:ph type="pic" sz="quarter" idx="20"/>
          </p:nvPr>
        </p:nvSpPr>
        <p:spPr/>
      </p:sp>
      <p:sp>
        <p:nvSpPr>
          <p:cNvPr id="55" name="Picture Placeholder 54">
            <a:extLst>
              <a:ext uri="{FF2B5EF4-FFF2-40B4-BE49-F238E27FC236}">
                <a16:creationId xmlns:a16="http://schemas.microsoft.com/office/drawing/2014/main" id="{A3FDB24F-C052-4BD3-A017-F612EE822199}"/>
              </a:ext>
            </a:extLst>
          </p:cNvPr>
          <p:cNvSpPr>
            <a:spLocks noGrp="1"/>
          </p:cNvSpPr>
          <p:nvPr>
            <p:ph type="pic" sz="quarter" idx="21"/>
          </p:nvPr>
        </p:nvSpPr>
        <p:spPr/>
      </p:sp>
      <p:sp>
        <p:nvSpPr>
          <p:cNvPr id="4" name="Slide Number Placeholder 3">
            <a:extLst>
              <a:ext uri="{FF2B5EF4-FFF2-40B4-BE49-F238E27FC236}">
                <a16:creationId xmlns:a16="http://schemas.microsoft.com/office/drawing/2014/main" id="{FD8A7363-CBFB-BA48-8FC2-D558CE8611EB}"/>
              </a:ext>
            </a:extLst>
          </p:cNvPr>
          <p:cNvSpPr>
            <a:spLocks noGrp="1"/>
          </p:cNvSpPr>
          <p:nvPr>
            <p:ph type="sldNum" sz="quarter" idx="4"/>
          </p:nvPr>
        </p:nvSpPr>
        <p:spPr/>
        <p:txBody>
          <a:bodyPr/>
          <a:lstStyle/>
          <a:p>
            <a:r>
              <a:rPr lang="en-US"/>
              <a:t>| </a:t>
            </a:r>
            <a:fld id="{2C8F94F2-79B1-4F8D-B2F0-3428BA660B51}" type="slidenum">
              <a:rPr lang="en-US" smtClean="0"/>
              <a:pPr/>
              <a:t>5</a:t>
            </a:fld>
            <a:endParaRPr lang="en-US"/>
          </a:p>
        </p:txBody>
      </p:sp>
      <p:pic>
        <p:nvPicPr>
          <p:cNvPr id="58" name="Picture Placeholder 15">
            <a:extLst>
              <a:ext uri="{FF2B5EF4-FFF2-40B4-BE49-F238E27FC236}">
                <a16:creationId xmlns:a16="http://schemas.microsoft.com/office/drawing/2014/main" id="{7BF31912-3444-4F85-BCD8-14F1F9FB78EE}"/>
              </a:ext>
            </a:extLst>
          </p:cNvPr>
          <p:cNvPicPr>
            <a:picLocks noChangeAspect="1"/>
          </p:cNvPicPr>
          <p:nvPr/>
        </p:nvPicPr>
        <p:blipFill rotWithShape="1">
          <a:blip r:embed="rId2"/>
          <a:srcRect t="-21867" b="-21867"/>
          <a:stretch/>
        </p:blipFill>
        <p:spPr>
          <a:xfrm>
            <a:off x="1340924" y="2348180"/>
            <a:ext cx="1375802" cy="1375802"/>
          </a:xfrm>
          <a:prstGeom prst="rect">
            <a:avLst/>
          </a:prstGeom>
        </p:spPr>
      </p:pic>
      <p:pic>
        <p:nvPicPr>
          <p:cNvPr id="59" name="Picture Placeholder 17">
            <a:extLst>
              <a:ext uri="{FF2B5EF4-FFF2-40B4-BE49-F238E27FC236}">
                <a16:creationId xmlns:a16="http://schemas.microsoft.com/office/drawing/2014/main" id="{E27BD323-E80A-49FE-A19C-69D5D586F649}"/>
              </a:ext>
            </a:extLst>
          </p:cNvPr>
          <p:cNvPicPr>
            <a:picLocks noChangeAspect="1"/>
          </p:cNvPicPr>
          <p:nvPr/>
        </p:nvPicPr>
        <p:blipFill rotWithShape="1">
          <a:blip r:embed="rId3"/>
          <a:srcRect t="-9824" b="-9824"/>
          <a:stretch/>
        </p:blipFill>
        <p:spPr>
          <a:xfrm>
            <a:off x="5270939" y="2291576"/>
            <a:ext cx="1375802" cy="1375802"/>
          </a:xfrm>
          <a:prstGeom prst="rect">
            <a:avLst/>
          </a:prstGeom>
        </p:spPr>
      </p:pic>
      <p:pic>
        <p:nvPicPr>
          <p:cNvPr id="60" name="Picture Placeholder 19">
            <a:extLst>
              <a:ext uri="{FF2B5EF4-FFF2-40B4-BE49-F238E27FC236}">
                <a16:creationId xmlns:a16="http://schemas.microsoft.com/office/drawing/2014/main" id="{35C2E162-7F2B-4121-9DF8-5F2C8778A589}"/>
              </a:ext>
            </a:extLst>
          </p:cNvPr>
          <p:cNvPicPr>
            <a:picLocks noChangeAspect="1"/>
          </p:cNvPicPr>
          <p:nvPr/>
        </p:nvPicPr>
        <p:blipFill rotWithShape="1">
          <a:blip r:embed="rId4"/>
          <a:srcRect t="-1971" b="-1971"/>
          <a:stretch/>
        </p:blipFill>
        <p:spPr>
          <a:xfrm>
            <a:off x="9395092" y="2291576"/>
            <a:ext cx="1375802" cy="1375802"/>
          </a:xfrm>
          <a:prstGeom prst="rect">
            <a:avLst/>
          </a:prstGeom>
        </p:spPr>
      </p:pic>
    </p:spTree>
    <p:extLst>
      <p:ext uri="{BB962C8B-B14F-4D97-AF65-F5344CB8AC3E}">
        <p14:creationId xmlns:p14="http://schemas.microsoft.com/office/powerpoint/2010/main" val="227049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a:extLst>
              <a:ext uri="{FF2B5EF4-FFF2-40B4-BE49-F238E27FC236}">
                <a16:creationId xmlns:a16="http://schemas.microsoft.com/office/drawing/2014/main" id="{991E983E-3720-4BEB-AD68-E62BF81352CC}"/>
              </a:ext>
            </a:extLst>
          </p:cNvPr>
          <p:cNvSpPr/>
          <p:nvPr/>
        </p:nvSpPr>
        <p:spPr>
          <a:xfrm>
            <a:off x="443553" y="1102301"/>
            <a:ext cx="7847463" cy="5277134"/>
          </a:xfrm>
          <a:prstGeom prst="cloud">
            <a:avLst/>
          </a:prstGeom>
          <a:gradFill flip="none" rotWithShape="1">
            <a:gsLst>
              <a:gs pos="0">
                <a:srgbClr val="CCCCCC"/>
              </a:gs>
              <a:gs pos="74000">
                <a:schemeClr val="bg1"/>
              </a:gs>
              <a:gs pos="83000">
                <a:schemeClr val="bg1"/>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3E3B41E6-052B-DB43-B4DA-C0EF01C7079C}"/>
              </a:ext>
            </a:extLst>
          </p:cNvPr>
          <p:cNvSpPr>
            <a:spLocks noGrp="1"/>
          </p:cNvSpPr>
          <p:nvPr>
            <p:ph type="title"/>
          </p:nvPr>
        </p:nvSpPr>
        <p:spPr/>
        <p:txBody>
          <a:bodyPr/>
          <a:lstStyle/>
          <a:p>
            <a:r>
              <a:rPr lang="en-US"/>
              <a:t>Bring the Cloud Inside</a:t>
            </a:r>
          </a:p>
        </p:txBody>
      </p:sp>
      <p:pic>
        <p:nvPicPr>
          <p:cNvPr id="5" name="Picture 4">
            <a:extLst>
              <a:ext uri="{FF2B5EF4-FFF2-40B4-BE49-F238E27FC236}">
                <a16:creationId xmlns:a16="http://schemas.microsoft.com/office/drawing/2014/main" id="{11793B69-315A-0A40-A276-5CE6BF5AC0C0}"/>
              </a:ext>
            </a:extLst>
          </p:cNvPr>
          <p:cNvPicPr>
            <a:picLocks noChangeAspect="1"/>
          </p:cNvPicPr>
          <p:nvPr/>
        </p:nvPicPr>
        <p:blipFill rotWithShape="1">
          <a:blip r:embed="rId4"/>
          <a:srcRect l="28597" t="20197" r="28177" b="52827"/>
          <a:stretch/>
        </p:blipFill>
        <p:spPr>
          <a:xfrm>
            <a:off x="8405245" y="4354238"/>
            <a:ext cx="1304160" cy="458021"/>
          </a:xfrm>
          <a:prstGeom prst="rect">
            <a:avLst/>
          </a:prstGeom>
        </p:spPr>
      </p:pic>
      <p:pic>
        <p:nvPicPr>
          <p:cNvPr id="6" name="Picture 5">
            <a:extLst>
              <a:ext uri="{FF2B5EF4-FFF2-40B4-BE49-F238E27FC236}">
                <a16:creationId xmlns:a16="http://schemas.microsoft.com/office/drawing/2014/main" id="{E4B3EEA5-714E-5248-9E40-AB5FF08D4862}"/>
              </a:ext>
            </a:extLst>
          </p:cNvPr>
          <p:cNvPicPr>
            <a:picLocks noChangeAspect="1"/>
          </p:cNvPicPr>
          <p:nvPr/>
        </p:nvPicPr>
        <p:blipFill>
          <a:blip r:embed="rId5"/>
          <a:stretch>
            <a:fillRect/>
          </a:stretch>
        </p:blipFill>
        <p:spPr>
          <a:xfrm>
            <a:off x="9794606" y="4396081"/>
            <a:ext cx="1573818" cy="330849"/>
          </a:xfrm>
          <a:prstGeom prst="rect">
            <a:avLst/>
          </a:prstGeom>
        </p:spPr>
      </p:pic>
      <p:pic>
        <p:nvPicPr>
          <p:cNvPr id="7" name="Picture 6">
            <a:extLst>
              <a:ext uri="{FF2B5EF4-FFF2-40B4-BE49-F238E27FC236}">
                <a16:creationId xmlns:a16="http://schemas.microsoft.com/office/drawing/2014/main" id="{3AACD8B3-CB1E-5B40-B9A5-379EC94262AB}"/>
              </a:ext>
            </a:extLst>
          </p:cNvPr>
          <p:cNvPicPr>
            <a:picLocks noChangeAspect="1"/>
          </p:cNvPicPr>
          <p:nvPr/>
        </p:nvPicPr>
        <p:blipFill>
          <a:blip r:embed="rId6"/>
          <a:stretch>
            <a:fillRect/>
          </a:stretch>
        </p:blipFill>
        <p:spPr>
          <a:xfrm>
            <a:off x="9148253" y="4913275"/>
            <a:ext cx="1373393" cy="515023"/>
          </a:xfrm>
          <a:prstGeom prst="rect">
            <a:avLst/>
          </a:prstGeom>
        </p:spPr>
      </p:pic>
      <p:sp>
        <p:nvSpPr>
          <p:cNvPr id="21" name="Rectangle 20">
            <a:extLst>
              <a:ext uri="{FF2B5EF4-FFF2-40B4-BE49-F238E27FC236}">
                <a16:creationId xmlns:a16="http://schemas.microsoft.com/office/drawing/2014/main" id="{6BF55960-5DB1-4CC1-B361-D8BD0B62FACA}"/>
              </a:ext>
            </a:extLst>
          </p:cNvPr>
          <p:cNvSpPr/>
          <p:nvPr/>
        </p:nvSpPr>
        <p:spPr>
          <a:xfrm>
            <a:off x="2873205" y="3312608"/>
            <a:ext cx="2919688" cy="712301"/>
          </a:xfrm>
          <a:prstGeom prst="rect">
            <a:avLst/>
          </a:prstGeom>
        </p:spPr>
        <p:txBody>
          <a:bodyPr wrap="square" anchor="ctr">
            <a:noAutofit/>
          </a:bodyPr>
          <a:lstStyle/>
          <a:p>
            <a:pPr lvl="0" algn="ctr"/>
            <a:r>
              <a:rPr lang="en-US" sz="2800">
                <a:solidFill>
                  <a:schemeClr val="accent1">
                    <a:lumMod val="50000"/>
                  </a:schemeClr>
                </a:solidFill>
                <a:cs typeface="Gotham Book" pitchFamily="2" charset="0"/>
              </a:rPr>
              <a:t>Web-scale</a:t>
            </a:r>
          </a:p>
          <a:p>
            <a:pPr lvl="0" algn="ctr"/>
            <a:r>
              <a:rPr lang="en-US" sz="2800">
                <a:solidFill>
                  <a:schemeClr val="accent1">
                    <a:lumMod val="50000"/>
                  </a:schemeClr>
                </a:solidFill>
                <a:cs typeface="Gotham Book" pitchFamily="2" charset="0"/>
              </a:rPr>
              <a:t>Engineering</a:t>
            </a:r>
          </a:p>
        </p:txBody>
      </p:sp>
      <p:sp>
        <p:nvSpPr>
          <p:cNvPr id="22" name="Rectangle 21">
            <a:extLst>
              <a:ext uri="{FF2B5EF4-FFF2-40B4-BE49-F238E27FC236}">
                <a16:creationId xmlns:a16="http://schemas.microsoft.com/office/drawing/2014/main" id="{E20C1A44-AC5A-4545-B392-B2AC8F6E3A4C}"/>
              </a:ext>
            </a:extLst>
          </p:cNvPr>
          <p:cNvSpPr/>
          <p:nvPr/>
        </p:nvSpPr>
        <p:spPr>
          <a:xfrm>
            <a:off x="653143" y="3669463"/>
            <a:ext cx="2997793" cy="1414331"/>
          </a:xfrm>
          <a:prstGeom prst="rect">
            <a:avLst/>
          </a:prstGeom>
        </p:spPr>
        <p:txBody>
          <a:bodyPr wrap="square">
            <a:noAutofit/>
          </a:bodyPr>
          <a:lstStyle/>
          <a:p>
            <a:pPr lvl="0"/>
            <a:r>
              <a:rPr lang="en-US" sz="2667">
                <a:solidFill>
                  <a:schemeClr val="accent1"/>
                </a:solidFill>
                <a:cs typeface="Gotham Book" pitchFamily="2" charset="0"/>
              </a:rPr>
              <a:t>Off-the-Shelf  Hardware</a:t>
            </a:r>
          </a:p>
        </p:txBody>
      </p:sp>
      <p:sp>
        <p:nvSpPr>
          <p:cNvPr id="23" name="Rectangle 22">
            <a:extLst>
              <a:ext uri="{FF2B5EF4-FFF2-40B4-BE49-F238E27FC236}">
                <a16:creationId xmlns:a16="http://schemas.microsoft.com/office/drawing/2014/main" id="{D878781A-F561-4D1D-94FA-07ECED7EAB60}"/>
              </a:ext>
            </a:extLst>
          </p:cNvPr>
          <p:cNvSpPr/>
          <p:nvPr/>
        </p:nvSpPr>
        <p:spPr>
          <a:xfrm>
            <a:off x="3512782" y="1917338"/>
            <a:ext cx="3404523" cy="507913"/>
          </a:xfrm>
          <a:prstGeom prst="rect">
            <a:avLst/>
          </a:prstGeom>
        </p:spPr>
        <p:txBody>
          <a:bodyPr wrap="square" anchor="ctr">
            <a:noAutofit/>
          </a:bodyPr>
          <a:lstStyle/>
          <a:p>
            <a:pPr lvl="0" algn="ctr"/>
            <a:r>
              <a:rPr lang="en-US" sz="2667">
                <a:solidFill>
                  <a:schemeClr val="accent2"/>
                </a:solidFill>
                <a:cs typeface="Gotham Book" pitchFamily="2" charset="0"/>
              </a:rPr>
              <a:t>Software-defined Everything</a:t>
            </a:r>
          </a:p>
        </p:txBody>
      </p:sp>
      <p:sp>
        <p:nvSpPr>
          <p:cNvPr id="24" name="Rectangle 23">
            <a:extLst>
              <a:ext uri="{FF2B5EF4-FFF2-40B4-BE49-F238E27FC236}">
                <a16:creationId xmlns:a16="http://schemas.microsoft.com/office/drawing/2014/main" id="{6989A507-BAAF-4BFF-9A0B-A9030B993C6C}"/>
              </a:ext>
            </a:extLst>
          </p:cNvPr>
          <p:cNvSpPr/>
          <p:nvPr/>
        </p:nvSpPr>
        <p:spPr>
          <a:xfrm>
            <a:off x="3875262" y="4339724"/>
            <a:ext cx="3776833" cy="1034315"/>
          </a:xfrm>
          <a:prstGeom prst="rect">
            <a:avLst/>
          </a:prstGeom>
        </p:spPr>
        <p:txBody>
          <a:bodyPr wrap="square">
            <a:noAutofit/>
          </a:bodyPr>
          <a:lstStyle/>
          <a:p>
            <a:pPr lvl="0" algn="ctr"/>
            <a:r>
              <a:rPr lang="en-US" sz="3000">
                <a:solidFill>
                  <a:schemeClr val="accent6"/>
                </a:solidFill>
                <a:cs typeface="Gotham Book" pitchFamily="2" charset="0"/>
              </a:rPr>
              <a:t>No Single Point of Failure</a:t>
            </a:r>
          </a:p>
        </p:txBody>
      </p:sp>
      <p:sp>
        <p:nvSpPr>
          <p:cNvPr id="25" name="Rectangle 24">
            <a:extLst>
              <a:ext uri="{FF2B5EF4-FFF2-40B4-BE49-F238E27FC236}">
                <a16:creationId xmlns:a16="http://schemas.microsoft.com/office/drawing/2014/main" id="{58C09CFA-2D56-463D-BB23-D27D6FE4D5E6}"/>
              </a:ext>
            </a:extLst>
          </p:cNvPr>
          <p:cNvSpPr/>
          <p:nvPr/>
        </p:nvSpPr>
        <p:spPr>
          <a:xfrm>
            <a:off x="5437968" y="2902758"/>
            <a:ext cx="2174490" cy="1381033"/>
          </a:xfrm>
          <a:prstGeom prst="rect">
            <a:avLst/>
          </a:prstGeom>
        </p:spPr>
        <p:txBody>
          <a:bodyPr wrap="square">
            <a:noAutofit/>
          </a:bodyPr>
          <a:lstStyle/>
          <a:p>
            <a:pPr lvl="0" algn="ctr"/>
            <a:r>
              <a:rPr lang="en-US" sz="2667">
                <a:solidFill>
                  <a:schemeClr val="accent1"/>
                </a:solidFill>
                <a:cs typeface="Gotham Book" pitchFamily="2" charset="0"/>
              </a:rPr>
              <a:t>Self-healing Systems</a:t>
            </a:r>
          </a:p>
        </p:txBody>
      </p:sp>
      <p:sp>
        <p:nvSpPr>
          <p:cNvPr id="26" name="Rectangle 25">
            <a:extLst>
              <a:ext uri="{FF2B5EF4-FFF2-40B4-BE49-F238E27FC236}">
                <a16:creationId xmlns:a16="http://schemas.microsoft.com/office/drawing/2014/main" id="{76D69BB4-FFB7-4E7C-8746-3799F2470A92}"/>
              </a:ext>
            </a:extLst>
          </p:cNvPr>
          <p:cNvSpPr/>
          <p:nvPr/>
        </p:nvSpPr>
        <p:spPr>
          <a:xfrm>
            <a:off x="821957" y="2398728"/>
            <a:ext cx="2828979" cy="829294"/>
          </a:xfrm>
          <a:prstGeom prst="rect">
            <a:avLst/>
          </a:prstGeom>
        </p:spPr>
        <p:txBody>
          <a:bodyPr wrap="square">
            <a:noAutofit/>
          </a:bodyPr>
          <a:lstStyle/>
          <a:p>
            <a:pPr lvl="0" algn="ctr"/>
            <a:r>
              <a:rPr lang="en-US" sz="2333">
                <a:solidFill>
                  <a:schemeClr val="accent6"/>
                </a:solidFill>
                <a:cs typeface="Gotham Book" pitchFamily="2" charset="0"/>
              </a:rPr>
              <a:t>Machine Learning Automation</a:t>
            </a:r>
          </a:p>
        </p:txBody>
      </p:sp>
      <p:sp>
        <p:nvSpPr>
          <p:cNvPr id="13" name="Rectangle 12">
            <a:extLst>
              <a:ext uri="{FF2B5EF4-FFF2-40B4-BE49-F238E27FC236}">
                <a16:creationId xmlns:a16="http://schemas.microsoft.com/office/drawing/2014/main" id="{D878781A-F561-4D1D-94FA-07ECED7EAB60}"/>
              </a:ext>
            </a:extLst>
          </p:cNvPr>
          <p:cNvSpPr/>
          <p:nvPr/>
        </p:nvSpPr>
        <p:spPr>
          <a:xfrm>
            <a:off x="1199192" y="4687747"/>
            <a:ext cx="3404523" cy="507913"/>
          </a:xfrm>
          <a:prstGeom prst="rect">
            <a:avLst/>
          </a:prstGeom>
        </p:spPr>
        <p:txBody>
          <a:bodyPr wrap="square" anchor="ctr">
            <a:noAutofit/>
          </a:bodyPr>
          <a:lstStyle/>
          <a:p>
            <a:pPr lvl="0" algn="ctr"/>
            <a:r>
              <a:rPr lang="en-US" sz="2667">
                <a:solidFill>
                  <a:schemeClr val="accent2"/>
                </a:solidFill>
                <a:cs typeface="Gotham Book" pitchFamily="2" charset="0"/>
              </a:rPr>
              <a:t>Built for Hybrid</a:t>
            </a:r>
          </a:p>
        </p:txBody>
      </p:sp>
      <p:sp>
        <p:nvSpPr>
          <p:cNvPr id="3" name="Rectangle 2">
            <a:extLst>
              <a:ext uri="{FF2B5EF4-FFF2-40B4-BE49-F238E27FC236}">
                <a16:creationId xmlns:a16="http://schemas.microsoft.com/office/drawing/2014/main" id="{9DE1767A-6DC1-F641-B274-4EA70B7E80B3}"/>
              </a:ext>
            </a:extLst>
          </p:cNvPr>
          <p:cNvSpPr/>
          <p:nvPr/>
        </p:nvSpPr>
        <p:spPr>
          <a:xfrm>
            <a:off x="8307347" y="1713898"/>
            <a:ext cx="3015248" cy="2246769"/>
          </a:xfrm>
          <a:prstGeom prst="rect">
            <a:avLst/>
          </a:prstGeom>
        </p:spPr>
        <p:txBody>
          <a:bodyPr wrap="none">
            <a:spAutoFit/>
          </a:bodyPr>
          <a:lstStyle/>
          <a:p>
            <a:pPr algn="ctr"/>
            <a:r>
              <a:rPr lang="en-US" sz="2000">
                <a:solidFill>
                  <a:schemeClr val="tx2"/>
                </a:solidFill>
                <a:latin typeface="Gotham Medium" pitchFamily="50" charset="0"/>
                <a:cs typeface="Gotham Medium" pitchFamily="50" charset="0"/>
              </a:rPr>
              <a:t>You Get:</a:t>
            </a:r>
            <a:endParaRPr lang="en-US" sz="2000">
              <a:solidFill>
                <a:schemeClr val="tx2"/>
              </a:solidFill>
            </a:endParaRPr>
          </a:p>
          <a:p>
            <a:pPr algn="ctr">
              <a:spcBef>
                <a:spcPts val="1200"/>
              </a:spcBef>
            </a:pPr>
            <a:r>
              <a:rPr lang="en-US" sz="2000">
                <a:solidFill>
                  <a:schemeClr val="tx2"/>
                </a:solidFill>
              </a:rPr>
              <a:t>Rapid Time to Market</a:t>
            </a:r>
          </a:p>
          <a:p>
            <a:pPr algn="ctr">
              <a:spcBef>
                <a:spcPts val="1200"/>
              </a:spcBef>
            </a:pPr>
            <a:r>
              <a:rPr lang="en-US" sz="2000">
                <a:solidFill>
                  <a:schemeClr val="tx2"/>
                </a:solidFill>
              </a:rPr>
              <a:t>Pay-as-you-Grow</a:t>
            </a:r>
          </a:p>
          <a:p>
            <a:pPr algn="ctr">
              <a:spcBef>
                <a:spcPts val="1200"/>
              </a:spcBef>
            </a:pPr>
            <a:r>
              <a:rPr lang="en-US" sz="2000">
                <a:solidFill>
                  <a:schemeClr val="tx2"/>
                </a:solidFill>
              </a:rPr>
              <a:t>One-Click Operations</a:t>
            </a:r>
          </a:p>
          <a:p>
            <a:pPr algn="ctr">
              <a:spcBef>
                <a:spcPts val="1200"/>
              </a:spcBef>
            </a:pPr>
            <a:r>
              <a:rPr lang="en-US" sz="2000">
                <a:solidFill>
                  <a:schemeClr val="tx2"/>
                </a:solidFill>
              </a:rPr>
              <a:t>Continuous Innovation</a:t>
            </a:r>
          </a:p>
        </p:txBody>
      </p:sp>
    </p:spTree>
    <p:custDataLst>
      <p:tags r:id="rId1"/>
    </p:custDataLst>
    <p:extLst>
      <p:ext uri="{BB962C8B-B14F-4D97-AF65-F5344CB8AC3E}">
        <p14:creationId xmlns:p14="http://schemas.microsoft.com/office/powerpoint/2010/main" val="1858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462F-F310-7241-93BC-E9D359935D23}"/>
              </a:ext>
            </a:extLst>
          </p:cNvPr>
          <p:cNvSpPr>
            <a:spLocks noGrp="1"/>
          </p:cNvSpPr>
          <p:nvPr>
            <p:ph type="title"/>
          </p:nvPr>
        </p:nvSpPr>
        <p:spPr>
          <a:xfrm>
            <a:off x="601851" y="154520"/>
            <a:ext cx="10698480" cy="615553"/>
          </a:xfrm>
        </p:spPr>
        <p:txBody>
          <a:bodyPr/>
          <a:lstStyle/>
          <a:p>
            <a:r>
              <a:rPr lang="en-US" dirty="0"/>
              <a:t>Nutanix Customer Journey</a:t>
            </a:r>
          </a:p>
        </p:txBody>
      </p:sp>
      <p:sp>
        <p:nvSpPr>
          <p:cNvPr id="4" name="Slide Number Placeholder 3">
            <a:extLst>
              <a:ext uri="{FF2B5EF4-FFF2-40B4-BE49-F238E27FC236}">
                <a16:creationId xmlns:a16="http://schemas.microsoft.com/office/drawing/2014/main" id="{341C4CB5-D2C0-E349-A94C-14B1324C3716}"/>
              </a:ext>
            </a:extLst>
          </p:cNvPr>
          <p:cNvSpPr>
            <a:spLocks noGrp="1"/>
          </p:cNvSpPr>
          <p:nvPr>
            <p:ph type="sldNum" sz="quarter" idx="4"/>
          </p:nvPr>
        </p:nvSpPr>
        <p:spPr/>
        <p:txBody>
          <a:bodyPr/>
          <a:lstStyle/>
          <a:p>
            <a:r>
              <a:rPr lang="en-US"/>
              <a:t>| </a:t>
            </a:r>
            <a:fld id="{2C8F94F2-79B1-4F8D-B2F0-3428BA660B51}" type="slidenum">
              <a:rPr lang="en-US" smtClean="0"/>
              <a:pPr/>
              <a:t>7</a:t>
            </a:fld>
            <a:endParaRPr lang="en-US" dirty="0"/>
          </a:p>
        </p:txBody>
      </p:sp>
      <p:sp>
        <p:nvSpPr>
          <p:cNvPr id="24" name="TextBox 23"/>
          <p:cNvSpPr txBox="1"/>
          <p:nvPr/>
        </p:nvSpPr>
        <p:spPr>
          <a:xfrm>
            <a:off x="836969" y="2826200"/>
            <a:ext cx="2130376" cy="507831"/>
          </a:xfrm>
          <a:prstGeom prst="rect">
            <a:avLst/>
          </a:prstGeom>
          <a:noFill/>
        </p:spPr>
        <p:txBody>
          <a:bodyPr wrap="square" rtlCol="0">
            <a:spAutoFit/>
          </a:bodyPr>
          <a:lstStyle/>
          <a:p>
            <a:pPr algn="ctr"/>
            <a:r>
              <a:rPr lang="en-US" sz="900"/>
              <a:t>Powerful, secure built-in virtualization that eliminates expensive hypervisor lock-in</a:t>
            </a:r>
          </a:p>
        </p:txBody>
      </p:sp>
      <p:sp>
        <p:nvSpPr>
          <p:cNvPr id="26" name="TextBox 25"/>
          <p:cNvSpPr txBox="1"/>
          <p:nvPr/>
        </p:nvSpPr>
        <p:spPr>
          <a:xfrm>
            <a:off x="836969" y="1727541"/>
            <a:ext cx="2130376" cy="784830"/>
          </a:xfrm>
          <a:prstGeom prst="rect">
            <a:avLst/>
          </a:prstGeom>
          <a:noFill/>
        </p:spPr>
        <p:txBody>
          <a:bodyPr wrap="square" rtlCol="0">
            <a:spAutoFit/>
          </a:bodyPr>
          <a:lstStyle/>
          <a:p>
            <a:pPr algn="ctr"/>
            <a:r>
              <a:rPr lang="en-US" sz="900" dirty="0"/>
              <a:t>The industry’s most popular </a:t>
            </a:r>
            <a:r>
              <a:rPr lang="en-US" sz="900" dirty="0" err="1"/>
              <a:t>hyperconverged</a:t>
            </a:r>
            <a:r>
              <a:rPr lang="en-US" sz="900" dirty="0"/>
              <a:t> infrastructure (HCI) solution.</a:t>
            </a:r>
          </a:p>
          <a:p>
            <a:br>
              <a:rPr lang="en-US" sz="900" dirty="0"/>
            </a:br>
            <a:endParaRPr lang="en-US" sz="900" dirty="0"/>
          </a:p>
        </p:txBody>
      </p:sp>
      <p:sp>
        <p:nvSpPr>
          <p:cNvPr id="27" name="TextBox 26"/>
          <p:cNvSpPr txBox="1"/>
          <p:nvPr/>
        </p:nvSpPr>
        <p:spPr>
          <a:xfrm>
            <a:off x="836969" y="3968252"/>
            <a:ext cx="2130376" cy="507831"/>
          </a:xfrm>
          <a:prstGeom prst="rect">
            <a:avLst/>
          </a:prstGeom>
          <a:noFill/>
        </p:spPr>
        <p:txBody>
          <a:bodyPr wrap="square" rtlCol="0">
            <a:spAutoFit/>
          </a:bodyPr>
          <a:lstStyle/>
          <a:p>
            <a:pPr algn="ctr"/>
            <a:r>
              <a:rPr lang="en-US" sz="900" dirty="0"/>
              <a:t>Simplify infrastructure management with one-click operations</a:t>
            </a:r>
          </a:p>
        </p:txBody>
      </p:sp>
      <p:sp>
        <p:nvSpPr>
          <p:cNvPr id="28" name="TextBox 27"/>
          <p:cNvSpPr txBox="1"/>
          <p:nvPr/>
        </p:nvSpPr>
        <p:spPr>
          <a:xfrm>
            <a:off x="3325312" y="2826200"/>
            <a:ext cx="2130376" cy="784830"/>
          </a:xfrm>
          <a:prstGeom prst="rect">
            <a:avLst/>
          </a:prstGeom>
          <a:noFill/>
        </p:spPr>
        <p:txBody>
          <a:bodyPr wrap="square" rtlCol="0">
            <a:spAutoFit/>
          </a:bodyPr>
          <a:lstStyle/>
          <a:p>
            <a:pPr algn="ctr"/>
            <a:r>
              <a:rPr lang="en-US" sz="900" dirty="0"/>
              <a:t>Advanced Networking and Application Centric Network Security</a:t>
            </a:r>
          </a:p>
          <a:p>
            <a:br>
              <a:rPr lang="en-US" sz="900" dirty="0">
                <a:hlinkClick r:id="rId3"/>
              </a:rPr>
            </a:br>
            <a:endParaRPr lang="en-US" sz="900" dirty="0"/>
          </a:p>
        </p:txBody>
      </p:sp>
      <p:sp>
        <p:nvSpPr>
          <p:cNvPr id="29" name="TextBox 28"/>
          <p:cNvSpPr txBox="1"/>
          <p:nvPr/>
        </p:nvSpPr>
        <p:spPr>
          <a:xfrm>
            <a:off x="3325312" y="1727541"/>
            <a:ext cx="2130376" cy="507831"/>
          </a:xfrm>
          <a:prstGeom prst="rect">
            <a:avLst/>
          </a:prstGeom>
          <a:noFill/>
        </p:spPr>
        <p:txBody>
          <a:bodyPr wrap="square" rtlCol="0">
            <a:spAutoFit/>
          </a:bodyPr>
          <a:lstStyle/>
          <a:p>
            <a:pPr algn="ctr"/>
            <a:r>
              <a:rPr lang="en-US" sz="900" dirty="0"/>
              <a:t>Simple, scalable and reliable file storage for the cloud era.</a:t>
            </a:r>
            <a:br>
              <a:rPr lang="en-US" sz="900" dirty="0"/>
            </a:br>
            <a:endParaRPr lang="en-US" sz="900" dirty="0"/>
          </a:p>
        </p:txBody>
      </p:sp>
      <p:sp>
        <p:nvSpPr>
          <p:cNvPr id="30" name="TextBox 29"/>
          <p:cNvSpPr txBox="1"/>
          <p:nvPr/>
        </p:nvSpPr>
        <p:spPr>
          <a:xfrm>
            <a:off x="3325312" y="3968252"/>
            <a:ext cx="2130376" cy="507831"/>
          </a:xfrm>
          <a:prstGeom prst="rect">
            <a:avLst/>
          </a:prstGeom>
          <a:noFill/>
        </p:spPr>
        <p:txBody>
          <a:bodyPr wrap="square" rtlCol="0">
            <a:spAutoFit/>
          </a:bodyPr>
          <a:lstStyle/>
          <a:p>
            <a:pPr algn="ctr"/>
            <a:r>
              <a:rPr lang="en-US" sz="900" dirty="0"/>
              <a:t>Application Lifecycle Management and Cloud Orchestration</a:t>
            </a:r>
          </a:p>
        </p:txBody>
      </p:sp>
      <p:sp>
        <p:nvSpPr>
          <p:cNvPr id="31" name="TextBox 30"/>
          <p:cNvSpPr txBox="1"/>
          <p:nvPr/>
        </p:nvSpPr>
        <p:spPr>
          <a:xfrm>
            <a:off x="3325312" y="5074038"/>
            <a:ext cx="2130376" cy="507831"/>
          </a:xfrm>
          <a:prstGeom prst="rect">
            <a:avLst/>
          </a:prstGeom>
          <a:noFill/>
        </p:spPr>
        <p:txBody>
          <a:bodyPr wrap="square" rtlCol="0">
            <a:spAutoFit/>
          </a:bodyPr>
          <a:lstStyle/>
          <a:p>
            <a:pPr algn="ctr"/>
            <a:r>
              <a:rPr lang="en-US" sz="900" dirty="0"/>
              <a:t>Simplify infrastructure management with one-click operations</a:t>
            </a:r>
          </a:p>
        </p:txBody>
      </p:sp>
      <p:sp>
        <p:nvSpPr>
          <p:cNvPr id="32" name="TextBox 31"/>
          <p:cNvSpPr txBox="1"/>
          <p:nvPr/>
        </p:nvSpPr>
        <p:spPr>
          <a:xfrm>
            <a:off x="5953599" y="2826200"/>
            <a:ext cx="2130376" cy="646331"/>
          </a:xfrm>
          <a:prstGeom prst="rect">
            <a:avLst/>
          </a:prstGeom>
          <a:noFill/>
        </p:spPr>
        <p:txBody>
          <a:bodyPr wrap="square" rtlCol="0">
            <a:spAutoFit/>
          </a:bodyPr>
          <a:lstStyle/>
          <a:p>
            <a:pPr algn="ctr"/>
            <a:r>
              <a:rPr lang="en-US" sz="900" dirty="0"/>
              <a:t>Simplifies the provisioning, operations, and lifecycle management of </a:t>
            </a:r>
            <a:r>
              <a:rPr lang="en-US" sz="900" dirty="0" err="1"/>
              <a:t>Kubernetes</a:t>
            </a:r>
            <a:r>
              <a:rPr lang="en-US" sz="900" dirty="0"/>
              <a:t>.</a:t>
            </a:r>
            <a:br>
              <a:rPr lang="en-US" sz="900" dirty="0">
                <a:hlinkClick r:id="rId3"/>
              </a:rPr>
            </a:br>
            <a:endParaRPr lang="en-US" sz="900" dirty="0"/>
          </a:p>
        </p:txBody>
      </p:sp>
      <p:sp>
        <p:nvSpPr>
          <p:cNvPr id="33" name="TextBox 32"/>
          <p:cNvSpPr txBox="1"/>
          <p:nvPr/>
        </p:nvSpPr>
        <p:spPr>
          <a:xfrm>
            <a:off x="5953599" y="1727541"/>
            <a:ext cx="2130376" cy="646331"/>
          </a:xfrm>
          <a:prstGeom prst="rect">
            <a:avLst/>
          </a:prstGeom>
          <a:noFill/>
        </p:spPr>
        <p:txBody>
          <a:bodyPr wrap="square" rtlCol="0">
            <a:spAutoFit/>
          </a:bodyPr>
          <a:lstStyle/>
          <a:p>
            <a:pPr algn="ctr"/>
            <a:r>
              <a:rPr lang="en-US" sz="900" dirty="0"/>
              <a:t>Automates and simplifies database operations</a:t>
            </a:r>
          </a:p>
          <a:p>
            <a:br>
              <a:rPr lang="en-US" sz="900" dirty="0">
                <a:hlinkClick r:id="rId4"/>
              </a:rPr>
            </a:br>
            <a:endParaRPr lang="en-US" sz="900" dirty="0"/>
          </a:p>
        </p:txBody>
      </p:sp>
      <p:sp>
        <p:nvSpPr>
          <p:cNvPr id="34" name="TextBox 33"/>
          <p:cNvSpPr txBox="1"/>
          <p:nvPr/>
        </p:nvSpPr>
        <p:spPr>
          <a:xfrm>
            <a:off x="5953599" y="3968252"/>
            <a:ext cx="2130376" cy="369332"/>
          </a:xfrm>
          <a:prstGeom prst="rect">
            <a:avLst/>
          </a:prstGeom>
          <a:noFill/>
        </p:spPr>
        <p:txBody>
          <a:bodyPr wrap="square" rtlCol="0">
            <a:spAutoFit/>
          </a:bodyPr>
          <a:lstStyle/>
          <a:p>
            <a:pPr algn="ctr"/>
            <a:r>
              <a:rPr lang="en-US" sz="900" dirty="0"/>
              <a:t>A native scale-out block</a:t>
            </a:r>
          </a:p>
          <a:p>
            <a:pPr algn="ctr"/>
            <a:r>
              <a:rPr lang="en-US" sz="900" dirty="0"/>
              <a:t>storage solution.</a:t>
            </a:r>
          </a:p>
        </p:txBody>
      </p:sp>
      <p:sp>
        <p:nvSpPr>
          <p:cNvPr id="35" name="TextBox 34"/>
          <p:cNvSpPr txBox="1"/>
          <p:nvPr/>
        </p:nvSpPr>
        <p:spPr>
          <a:xfrm>
            <a:off x="5953599" y="5074038"/>
            <a:ext cx="2130376" cy="507831"/>
          </a:xfrm>
          <a:prstGeom prst="rect">
            <a:avLst/>
          </a:prstGeom>
          <a:noFill/>
        </p:spPr>
        <p:txBody>
          <a:bodyPr wrap="square" rtlCol="0">
            <a:spAutoFit/>
          </a:bodyPr>
          <a:lstStyle/>
          <a:p>
            <a:pPr algn="ctr"/>
            <a:r>
              <a:rPr lang="en-US" sz="900" dirty="0"/>
              <a:t>Scalable, secure, enterprise-grade, S3-compatible object storage in a multi-cloud era</a:t>
            </a:r>
          </a:p>
        </p:txBody>
      </p:sp>
      <p:sp>
        <p:nvSpPr>
          <p:cNvPr id="36" name="AutoShape 2" descr="https://www.nutanix.com/wp-content/uploads/2018/11/karbon.svg">
            <a:hlinkClick r:id="rId5"/>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3" descr="https://www.nutanix.com/wp-content/themes/nutanix/dist/images/arrow--right--dark-blue.sv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TextBox 37"/>
          <p:cNvSpPr txBox="1"/>
          <p:nvPr/>
        </p:nvSpPr>
        <p:spPr>
          <a:xfrm>
            <a:off x="8605837" y="2826200"/>
            <a:ext cx="2130376" cy="369332"/>
          </a:xfrm>
          <a:prstGeom prst="rect">
            <a:avLst/>
          </a:prstGeom>
          <a:noFill/>
        </p:spPr>
        <p:txBody>
          <a:bodyPr wrap="square" rtlCol="0">
            <a:spAutoFit/>
          </a:bodyPr>
          <a:lstStyle/>
          <a:p>
            <a:pPr algn="ctr"/>
            <a:r>
              <a:rPr lang="en-US" sz="900" dirty="0"/>
              <a:t>Disaster Recovery Service delivered by Xi Cloud</a:t>
            </a:r>
          </a:p>
        </p:txBody>
      </p:sp>
      <p:sp>
        <p:nvSpPr>
          <p:cNvPr id="39" name="TextBox 38"/>
          <p:cNvSpPr txBox="1"/>
          <p:nvPr/>
        </p:nvSpPr>
        <p:spPr>
          <a:xfrm>
            <a:off x="8605837" y="1727541"/>
            <a:ext cx="2130376" cy="646331"/>
          </a:xfrm>
          <a:prstGeom prst="rect">
            <a:avLst/>
          </a:prstGeom>
          <a:noFill/>
        </p:spPr>
        <p:txBody>
          <a:bodyPr wrap="square" rtlCol="0">
            <a:spAutoFit/>
          </a:bodyPr>
          <a:lstStyle/>
          <a:p>
            <a:pPr algn="ctr"/>
            <a:r>
              <a:rPr lang="en-US" sz="900" dirty="0"/>
              <a:t>Simple, Scalable, Secure Edge Intelligence for Real-time Analysis </a:t>
            </a:r>
            <a:br>
              <a:rPr lang="en-US" sz="900" dirty="0"/>
            </a:br>
            <a:br>
              <a:rPr lang="en-US" sz="900" dirty="0">
                <a:hlinkClick r:id="rId4"/>
              </a:rPr>
            </a:br>
            <a:endParaRPr lang="en-US" sz="900" dirty="0"/>
          </a:p>
        </p:txBody>
      </p:sp>
      <p:sp>
        <p:nvSpPr>
          <p:cNvPr id="40" name="TextBox 39"/>
          <p:cNvSpPr txBox="1"/>
          <p:nvPr/>
        </p:nvSpPr>
        <p:spPr>
          <a:xfrm>
            <a:off x="8605837" y="3968252"/>
            <a:ext cx="2130376" cy="369332"/>
          </a:xfrm>
          <a:prstGeom prst="rect">
            <a:avLst/>
          </a:prstGeom>
          <a:noFill/>
        </p:spPr>
        <p:txBody>
          <a:bodyPr wrap="square" rtlCol="0">
            <a:spAutoFit/>
          </a:bodyPr>
          <a:lstStyle/>
          <a:p>
            <a:pPr algn="ctr"/>
            <a:r>
              <a:rPr lang="en-US" sz="900" dirty="0"/>
              <a:t>Run Full Desktops and Applications in Your Browser</a:t>
            </a:r>
          </a:p>
        </p:txBody>
      </p:sp>
      <p:sp>
        <p:nvSpPr>
          <p:cNvPr id="41" name="TextBox 40"/>
          <p:cNvSpPr txBox="1"/>
          <p:nvPr/>
        </p:nvSpPr>
        <p:spPr>
          <a:xfrm>
            <a:off x="8509934" y="5074038"/>
            <a:ext cx="2322183" cy="369332"/>
          </a:xfrm>
          <a:prstGeom prst="rect">
            <a:avLst/>
          </a:prstGeom>
          <a:noFill/>
        </p:spPr>
        <p:txBody>
          <a:bodyPr wrap="square" rtlCol="0">
            <a:spAutoFit/>
          </a:bodyPr>
          <a:lstStyle/>
          <a:p>
            <a:pPr algn="ctr"/>
            <a:r>
              <a:rPr lang="en-US" sz="900" dirty="0"/>
              <a:t>Observability and Monitoring</a:t>
            </a:r>
            <a:br>
              <a:rPr lang="en-US" sz="900" dirty="0"/>
            </a:br>
            <a:r>
              <a:rPr lang="en-US" sz="900" dirty="0"/>
              <a:t>for Multi-Cloud Applications </a:t>
            </a:r>
          </a:p>
        </p:txBody>
      </p:sp>
      <p:sp>
        <p:nvSpPr>
          <p:cNvPr id="42" name="TextBox 41"/>
          <p:cNvSpPr txBox="1"/>
          <p:nvPr/>
        </p:nvSpPr>
        <p:spPr>
          <a:xfrm>
            <a:off x="8605837" y="6170083"/>
            <a:ext cx="2130376" cy="507831"/>
          </a:xfrm>
          <a:prstGeom prst="rect">
            <a:avLst/>
          </a:prstGeom>
          <a:noFill/>
        </p:spPr>
        <p:txBody>
          <a:bodyPr wrap="square" rtlCol="0">
            <a:spAutoFit/>
          </a:bodyPr>
          <a:lstStyle/>
          <a:p>
            <a:pPr algn="ctr"/>
            <a:r>
              <a:rPr lang="en-US" sz="900" dirty="0"/>
              <a:t>Multi-cloud optimization service to reduce costs &amp; enhance cloud security compliance.</a:t>
            </a:r>
          </a:p>
        </p:txBody>
      </p:sp>
      <p:sp>
        <p:nvSpPr>
          <p:cNvPr id="43" name="Rectangle 42"/>
          <p:cNvSpPr/>
          <p:nvPr/>
        </p:nvSpPr>
        <p:spPr>
          <a:xfrm>
            <a:off x="748613" y="1247553"/>
            <a:ext cx="2338376" cy="426344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45" name="Rectangle 44"/>
          <p:cNvSpPr/>
          <p:nvPr/>
        </p:nvSpPr>
        <p:spPr>
          <a:xfrm>
            <a:off x="3251132" y="1239230"/>
            <a:ext cx="2350528" cy="54651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46" name="Rectangle 45"/>
          <p:cNvSpPr/>
          <p:nvPr/>
        </p:nvSpPr>
        <p:spPr>
          <a:xfrm>
            <a:off x="5764893" y="1247553"/>
            <a:ext cx="5284109" cy="546513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47" name="TextBox 46"/>
          <p:cNvSpPr txBox="1"/>
          <p:nvPr/>
        </p:nvSpPr>
        <p:spPr>
          <a:xfrm>
            <a:off x="748612" y="900051"/>
            <a:ext cx="2338377" cy="338554"/>
          </a:xfrm>
          <a:prstGeom prst="rect">
            <a:avLst/>
          </a:prstGeom>
          <a:noFill/>
        </p:spPr>
        <p:txBody>
          <a:bodyPr wrap="square" rtlCol="0">
            <a:spAutoFit/>
          </a:bodyPr>
          <a:lstStyle/>
          <a:p>
            <a:pPr algn="ctr"/>
            <a:r>
              <a:rPr lang="en-US" sz="1600" dirty="0">
                <a:solidFill>
                  <a:schemeClr val="accent1"/>
                </a:solidFill>
                <a:latin typeface="Gotham Rounded Medium" charset="0"/>
                <a:ea typeface="Gotham Rounded Medium" charset="0"/>
                <a:cs typeface="Gotham Rounded Medium" charset="0"/>
              </a:rPr>
              <a:t>Nutanix Core </a:t>
            </a:r>
          </a:p>
        </p:txBody>
      </p:sp>
      <p:sp>
        <p:nvSpPr>
          <p:cNvPr id="48" name="TextBox 47"/>
          <p:cNvSpPr txBox="1"/>
          <p:nvPr/>
        </p:nvSpPr>
        <p:spPr>
          <a:xfrm>
            <a:off x="3250223" y="900051"/>
            <a:ext cx="2351438" cy="338554"/>
          </a:xfrm>
          <a:prstGeom prst="rect">
            <a:avLst/>
          </a:prstGeom>
          <a:noFill/>
        </p:spPr>
        <p:txBody>
          <a:bodyPr wrap="square" rtlCol="0">
            <a:spAutoFit/>
          </a:bodyPr>
          <a:lstStyle/>
          <a:p>
            <a:pPr algn="ctr"/>
            <a:r>
              <a:rPr lang="en-US" sz="1600" dirty="0">
                <a:solidFill>
                  <a:schemeClr val="accent1"/>
                </a:solidFill>
                <a:latin typeface="Gotham Rounded Medium" panose="02000000000000000000" pitchFamily="2" charset="0"/>
              </a:rPr>
              <a:t>Nutanix Essentials</a:t>
            </a:r>
          </a:p>
        </p:txBody>
      </p:sp>
      <p:sp>
        <p:nvSpPr>
          <p:cNvPr id="49" name="TextBox 48"/>
          <p:cNvSpPr txBox="1"/>
          <p:nvPr/>
        </p:nvSpPr>
        <p:spPr>
          <a:xfrm>
            <a:off x="5764892" y="903683"/>
            <a:ext cx="5284110" cy="338554"/>
          </a:xfrm>
          <a:prstGeom prst="rect">
            <a:avLst/>
          </a:prstGeom>
          <a:noFill/>
        </p:spPr>
        <p:txBody>
          <a:bodyPr wrap="square" rtlCol="0">
            <a:spAutoFit/>
          </a:bodyPr>
          <a:lstStyle/>
          <a:p>
            <a:pPr algn="ctr"/>
            <a:r>
              <a:rPr lang="en-US" sz="1600">
                <a:solidFill>
                  <a:schemeClr val="accent1"/>
                </a:solidFill>
                <a:latin typeface="Gotham Rounded Medium" panose="02000000000000000000" pitchFamily="2" charset="0"/>
              </a:rPr>
              <a:t>Nutanix Enterprise</a:t>
            </a:r>
            <a:endParaRPr lang="en-US" sz="1600" dirty="0">
              <a:solidFill>
                <a:schemeClr val="accent1"/>
              </a:solidFill>
              <a:latin typeface="Gotham Rounded Medium" panose="02000000000000000000" pitchFamily="2" charset="0"/>
            </a:endParaRPr>
          </a:p>
        </p:txBody>
      </p:sp>
      <p:sp>
        <p:nvSpPr>
          <p:cNvPr id="50" name="Rectangle 49"/>
          <p:cNvSpPr/>
          <p:nvPr/>
        </p:nvSpPr>
        <p:spPr>
          <a:xfrm>
            <a:off x="748612" y="5663133"/>
            <a:ext cx="2338376" cy="104955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12" name="Rectangle 11"/>
          <p:cNvSpPr/>
          <p:nvPr/>
        </p:nvSpPr>
        <p:spPr>
          <a:xfrm>
            <a:off x="921636" y="5808003"/>
            <a:ext cx="119764" cy="126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51" name="Rectangle 50"/>
          <p:cNvSpPr/>
          <p:nvPr/>
        </p:nvSpPr>
        <p:spPr>
          <a:xfrm>
            <a:off x="921636" y="6129517"/>
            <a:ext cx="119764" cy="126213"/>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53" name="Rectangle 52"/>
          <p:cNvSpPr/>
          <p:nvPr/>
        </p:nvSpPr>
        <p:spPr>
          <a:xfrm>
            <a:off x="921020" y="6451031"/>
            <a:ext cx="119764" cy="126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55" name="TextBox 54"/>
          <p:cNvSpPr txBox="1"/>
          <p:nvPr/>
        </p:nvSpPr>
        <p:spPr>
          <a:xfrm>
            <a:off x="1040784" y="5752835"/>
            <a:ext cx="2130376" cy="230832"/>
          </a:xfrm>
          <a:prstGeom prst="rect">
            <a:avLst/>
          </a:prstGeom>
          <a:noFill/>
        </p:spPr>
        <p:txBody>
          <a:bodyPr wrap="square" rtlCol="0">
            <a:spAutoFit/>
          </a:bodyPr>
          <a:lstStyle/>
          <a:p>
            <a:r>
              <a:rPr lang="en-US" sz="900" dirty="0"/>
              <a:t>IaaS</a:t>
            </a:r>
          </a:p>
        </p:txBody>
      </p:sp>
      <p:sp>
        <p:nvSpPr>
          <p:cNvPr id="56" name="TextBox 55"/>
          <p:cNvSpPr txBox="1"/>
          <p:nvPr/>
        </p:nvSpPr>
        <p:spPr>
          <a:xfrm>
            <a:off x="1040784" y="6086354"/>
            <a:ext cx="2130376" cy="230832"/>
          </a:xfrm>
          <a:prstGeom prst="rect">
            <a:avLst/>
          </a:prstGeom>
          <a:noFill/>
        </p:spPr>
        <p:txBody>
          <a:bodyPr wrap="square" rtlCol="0">
            <a:spAutoFit/>
          </a:bodyPr>
          <a:lstStyle/>
          <a:p>
            <a:r>
              <a:rPr lang="en-US" sz="900" dirty="0"/>
              <a:t>PaaS</a:t>
            </a:r>
          </a:p>
        </p:txBody>
      </p:sp>
      <p:sp>
        <p:nvSpPr>
          <p:cNvPr id="58" name="TextBox 57"/>
          <p:cNvSpPr txBox="1"/>
          <p:nvPr/>
        </p:nvSpPr>
        <p:spPr>
          <a:xfrm>
            <a:off x="1040784" y="6386072"/>
            <a:ext cx="2130376" cy="230832"/>
          </a:xfrm>
          <a:prstGeom prst="rect">
            <a:avLst/>
          </a:prstGeom>
          <a:noFill/>
        </p:spPr>
        <p:txBody>
          <a:bodyPr wrap="square" rtlCol="0">
            <a:spAutoFit/>
          </a:bodyPr>
          <a:lstStyle/>
          <a:p>
            <a:r>
              <a:rPr lang="en-US" sz="900" dirty="0"/>
              <a:t>SaaS</a:t>
            </a:r>
          </a:p>
        </p:txBody>
      </p:sp>
      <p:sp>
        <p:nvSpPr>
          <p:cNvPr id="62" name="Rectangle 61"/>
          <p:cNvSpPr/>
          <p:nvPr/>
        </p:nvSpPr>
        <p:spPr>
          <a:xfrm>
            <a:off x="896235" y="1475135"/>
            <a:ext cx="119764" cy="126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63" name="Rectangle 62"/>
          <p:cNvSpPr/>
          <p:nvPr/>
        </p:nvSpPr>
        <p:spPr>
          <a:xfrm>
            <a:off x="896235" y="2558568"/>
            <a:ext cx="119764" cy="126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64" name="Rectangle 63"/>
          <p:cNvSpPr/>
          <p:nvPr/>
        </p:nvSpPr>
        <p:spPr>
          <a:xfrm>
            <a:off x="896235" y="3657020"/>
            <a:ext cx="119764" cy="126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65" name="Rectangle 64"/>
          <p:cNvSpPr/>
          <p:nvPr/>
        </p:nvSpPr>
        <p:spPr>
          <a:xfrm>
            <a:off x="3418015" y="1475135"/>
            <a:ext cx="119764" cy="126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034EA2"/>
              </a:solidFill>
            </a:endParaRPr>
          </a:p>
        </p:txBody>
      </p:sp>
      <p:sp>
        <p:nvSpPr>
          <p:cNvPr id="66" name="Rectangle 65"/>
          <p:cNvSpPr/>
          <p:nvPr/>
        </p:nvSpPr>
        <p:spPr>
          <a:xfrm>
            <a:off x="3418015" y="2558568"/>
            <a:ext cx="119764" cy="126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034EA2"/>
              </a:solidFill>
            </a:endParaRPr>
          </a:p>
        </p:txBody>
      </p:sp>
      <p:sp>
        <p:nvSpPr>
          <p:cNvPr id="67" name="Rectangle 66"/>
          <p:cNvSpPr/>
          <p:nvPr/>
        </p:nvSpPr>
        <p:spPr>
          <a:xfrm>
            <a:off x="3418015" y="3657020"/>
            <a:ext cx="119764" cy="126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68" name="Rectangle 67"/>
          <p:cNvSpPr/>
          <p:nvPr/>
        </p:nvSpPr>
        <p:spPr>
          <a:xfrm>
            <a:off x="3418015" y="4757686"/>
            <a:ext cx="119764" cy="126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69" name="Rectangle 68"/>
          <p:cNvSpPr/>
          <p:nvPr/>
        </p:nvSpPr>
        <p:spPr>
          <a:xfrm>
            <a:off x="5984594" y="1475135"/>
            <a:ext cx="119764" cy="126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70" name="Rectangle 69"/>
          <p:cNvSpPr/>
          <p:nvPr/>
        </p:nvSpPr>
        <p:spPr>
          <a:xfrm>
            <a:off x="5984594" y="2558568"/>
            <a:ext cx="119764" cy="126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71" name="Rectangle 70"/>
          <p:cNvSpPr/>
          <p:nvPr/>
        </p:nvSpPr>
        <p:spPr>
          <a:xfrm>
            <a:off x="5984594" y="3657020"/>
            <a:ext cx="119764" cy="126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034EA2"/>
              </a:solidFill>
            </a:endParaRPr>
          </a:p>
        </p:txBody>
      </p:sp>
      <p:sp>
        <p:nvSpPr>
          <p:cNvPr id="72" name="Rectangle 71"/>
          <p:cNvSpPr/>
          <p:nvPr/>
        </p:nvSpPr>
        <p:spPr>
          <a:xfrm>
            <a:off x="5984594" y="4757686"/>
            <a:ext cx="119764" cy="126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034EA2"/>
              </a:solidFill>
            </a:endParaRPr>
          </a:p>
        </p:txBody>
      </p:sp>
      <p:sp>
        <p:nvSpPr>
          <p:cNvPr id="73" name="Rectangle 72"/>
          <p:cNvSpPr/>
          <p:nvPr/>
        </p:nvSpPr>
        <p:spPr>
          <a:xfrm>
            <a:off x="8492713" y="1475135"/>
            <a:ext cx="119764" cy="126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74" name="Rectangle 73"/>
          <p:cNvSpPr/>
          <p:nvPr/>
        </p:nvSpPr>
        <p:spPr>
          <a:xfrm>
            <a:off x="8492713" y="2558568"/>
            <a:ext cx="119764" cy="126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75" name="Rectangle 74"/>
          <p:cNvSpPr/>
          <p:nvPr/>
        </p:nvSpPr>
        <p:spPr>
          <a:xfrm>
            <a:off x="8492713" y="3657020"/>
            <a:ext cx="119764" cy="126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77" name="Rectangle 76"/>
          <p:cNvSpPr/>
          <p:nvPr/>
        </p:nvSpPr>
        <p:spPr>
          <a:xfrm>
            <a:off x="8492713" y="5868251"/>
            <a:ext cx="119764" cy="126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79" name="Rectangle 78"/>
          <p:cNvSpPr/>
          <p:nvPr/>
        </p:nvSpPr>
        <p:spPr>
          <a:xfrm>
            <a:off x="8492713" y="4758120"/>
            <a:ext cx="119764" cy="126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22" name="AutoShape 2" descr="https://www.nutanix.com/wp-content/uploads/2018/11/buckets.svg">
            <a:hlinkClick r:id="rId6"/>
            <a:extLst>
              <a:ext uri="{FF2B5EF4-FFF2-40B4-BE49-F238E27FC236}">
                <a16:creationId xmlns:a16="http://schemas.microsoft.com/office/drawing/2014/main" id="{1722829E-EB6E-5F40-BCA1-8A82CDABAE86}"/>
              </a:ext>
            </a:extLst>
          </p:cNvPr>
          <p:cNvSpPr>
            <a:spLocks noChangeAspect="1" noChangeArrowheads="1"/>
          </p:cNvSpPr>
          <p:nvPr/>
        </p:nvSpPr>
        <p:spPr bwMode="auto">
          <a:xfrm>
            <a:off x="244475" y="619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3" descr="https://www.nutanix.com/wp-content/themes/nutanix/dist/images/arrow--right--dark-blue.svg">
            <a:extLst>
              <a:ext uri="{FF2B5EF4-FFF2-40B4-BE49-F238E27FC236}">
                <a16:creationId xmlns:a16="http://schemas.microsoft.com/office/drawing/2014/main" id="{259A489D-4D3E-ED4B-AEC2-3691B64DF4B5}"/>
              </a:ext>
            </a:extLst>
          </p:cNvPr>
          <p:cNvSpPr>
            <a:spLocks noChangeAspect="1" noChangeArrowheads="1"/>
          </p:cNvSpPr>
          <p:nvPr/>
        </p:nvSpPr>
        <p:spPr bwMode="auto">
          <a:xfrm>
            <a:off x="244475" y="619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AutoShape 5" descr="https://www.nutanix.com/wp-content/uploads/2018/11/buckets.svg">
            <a:hlinkClick r:id="rId6"/>
            <a:extLst>
              <a:ext uri="{FF2B5EF4-FFF2-40B4-BE49-F238E27FC236}">
                <a16:creationId xmlns:a16="http://schemas.microsoft.com/office/drawing/2014/main" id="{A196BB07-E06A-8C4E-BBE0-CB219763DAF3}"/>
              </a:ext>
            </a:extLst>
          </p:cNvPr>
          <p:cNvSpPr>
            <a:spLocks noChangeAspect="1" noChangeArrowheads="1"/>
          </p:cNvSpPr>
          <p:nvPr/>
        </p:nvSpPr>
        <p:spPr bwMode="auto">
          <a:xfrm>
            <a:off x="244475" y="619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AutoShape 6" descr="https://www.nutanix.com/wp-content/themes/nutanix/dist/images/arrow--right--dark-blue.svg">
            <a:extLst>
              <a:ext uri="{FF2B5EF4-FFF2-40B4-BE49-F238E27FC236}">
                <a16:creationId xmlns:a16="http://schemas.microsoft.com/office/drawing/2014/main" id="{F9113ABF-8778-D94C-9067-F3BC460FB45C}"/>
              </a:ext>
            </a:extLst>
          </p:cNvPr>
          <p:cNvSpPr>
            <a:spLocks noChangeAspect="1" noChangeArrowheads="1"/>
          </p:cNvSpPr>
          <p:nvPr/>
        </p:nvSpPr>
        <p:spPr bwMode="auto">
          <a:xfrm>
            <a:off x="244475" y="619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6" name="Picture 75">
            <a:extLst>
              <a:ext uri="{FF2B5EF4-FFF2-40B4-BE49-F238E27FC236}">
                <a16:creationId xmlns:a16="http://schemas.microsoft.com/office/drawing/2014/main" id="{545162D2-8A98-CB48-9CC2-6F78FDF517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329" y="1365125"/>
            <a:ext cx="1347657" cy="346235"/>
          </a:xfrm>
          <a:prstGeom prst="rect">
            <a:avLst/>
          </a:prstGeom>
        </p:spPr>
      </p:pic>
      <p:pic>
        <p:nvPicPr>
          <p:cNvPr id="78" name="Picture 77">
            <a:extLst>
              <a:ext uri="{FF2B5EF4-FFF2-40B4-BE49-F238E27FC236}">
                <a16:creationId xmlns:a16="http://schemas.microsoft.com/office/drawing/2014/main" id="{3C6CFF70-A903-A546-A258-BFBF79BA984F}"/>
              </a:ext>
            </a:extLst>
          </p:cNvPr>
          <p:cNvPicPr>
            <a:picLocks noChangeAspect="1"/>
          </p:cNvPicPr>
          <p:nvPr/>
        </p:nvPicPr>
        <p:blipFill rotWithShape="1">
          <a:blip r:embed="rId8">
            <a:extLst>
              <a:ext uri="{28A0092B-C50C-407E-A947-70E740481C1C}">
                <a14:useLocalDpi xmlns:a14="http://schemas.microsoft.com/office/drawing/2010/main" val="0"/>
              </a:ext>
            </a:extLst>
          </a:blip>
          <a:srcRect l="25138" t="36966" r="37278" b="35836"/>
          <a:stretch/>
        </p:blipFill>
        <p:spPr>
          <a:xfrm>
            <a:off x="1418167" y="2432135"/>
            <a:ext cx="967981" cy="394065"/>
          </a:xfrm>
          <a:prstGeom prst="rect">
            <a:avLst/>
          </a:prstGeom>
        </p:spPr>
      </p:pic>
      <p:pic>
        <p:nvPicPr>
          <p:cNvPr id="80" name="Picture 79">
            <a:extLst>
              <a:ext uri="{FF2B5EF4-FFF2-40B4-BE49-F238E27FC236}">
                <a16:creationId xmlns:a16="http://schemas.microsoft.com/office/drawing/2014/main" id="{0AE7F008-C06A-4740-9ECB-CBF73EE67B58}"/>
              </a:ext>
            </a:extLst>
          </p:cNvPr>
          <p:cNvPicPr>
            <a:picLocks noChangeAspect="1"/>
          </p:cNvPicPr>
          <p:nvPr/>
        </p:nvPicPr>
        <p:blipFill rotWithShape="1">
          <a:blip r:embed="rId9">
            <a:extLst>
              <a:ext uri="{28A0092B-C50C-407E-A947-70E740481C1C}">
                <a14:useLocalDpi xmlns:a14="http://schemas.microsoft.com/office/drawing/2010/main" val="0"/>
              </a:ext>
            </a:extLst>
          </a:blip>
          <a:srcRect l="25682" t="34107" r="25039" b="37347"/>
          <a:stretch/>
        </p:blipFill>
        <p:spPr>
          <a:xfrm>
            <a:off x="6384129" y="4584678"/>
            <a:ext cx="1269317" cy="413582"/>
          </a:xfrm>
          <a:prstGeom prst="rect">
            <a:avLst/>
          </a:prstGeom>
        </p:spPr>
      </p:pic>
      <p:pic>
        <p:nvPicPr>
          <p:cNvPr id="81" name="Picture 80">
            <a:extLst>
              <a:ext uri="{FF2B5EF4-FFF2-40B4-BE49-F238E27FC236}">
                <a16:creationId xmlns:a16="http://schemas.microsoft.com/office/drawing/2014/main" id="{B59BB1DB-B40B-844C-8D5D-BADDCECCD96F}"/>
              </a:ext>
            </a:extLst>
          </p:cNvPr>
          <p:cNvPicPr>
            <a:picLocks noChangeAspect="1"/>
          </p:cNvPicPr>
          <p:nvPr/>
        </p:nvPicPr>
        <p:blipFill rotWithShape="1">
          <a:blip r:embed="rId10">
            <a:extLst>
              <a:ext uri="{28A0092B-C50C-407E-A947-70E740481C1C}">
                <a14:useLocalDpi xmlns:a14="http://schemas.microsoft.com/office/drawing/2010/main" val="0"/>
              </a:ext>
            </a:extLst>
          </a:blip>
          <a:srcRect l="25035" t="37477" r="35020" b="37095"/>
          <a:stretch/>
        </p:blipFill>
        <p:spPr>
          <a:xfrm>
            <a:off x="9178681" y="1365128"/>
            <a:ext cx="984688" cy="352628"/>
          </a:xfrm>
          <a:prstGeom prst="rect">
            <a:avLst/>
          </a:prstGeom>
        </p:spPr>
      </p:pic>
      <p:pic>
        <p:nvPicPr>
          <p:cNvPr id="82" name="Picture 81">
            <a:extLst>
              <a:ext uri="{FF2B5EF4-FFF2-40B4-BE49-F238E27FC236}">
                <a16:creationId xmlns:a16="http://schemas.microsoft.com/office/drawing/2014/main" id="{961B388D-1B00-9F44-95A6-F21A01CC58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6381" y="2447902"/>
            <a:ext cx="1229288" cy="353556"/>
          </a:xfrm>
          <a:prstGeom prst="rect">
            <a:avLst/>
          </a:prstGeom>
        </p:spPr>
      </p:pic>
      <p:pic>
        <p:nvPicPr>
          <p:cNvPr id="83" name="Picture 82">
            <a:extLst>
              <a:ext uri="{FF2B5EF4-FFF2-40B4-BE49-F238E27FC236}">
                <a16:creationId xmlns:a16="http://schemas.microsoft.com/office/drawing/2014/main" id="{849FE245-82BB-8A4E-9844-C2F19038AF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31436" y="5767037"/>
            <a:ext cx="1279179" cy="328643"/>
          </a:xfrm>
          <a:prstGeom prst="rect">
            <a:avLst/>
          </a:prstGeom>
        </p:spPr>
      </p:pic>
      <p:pic>
        <p:nvPicPr>
          <p:cNvPr id="84" name="Picture 83">
            <a:extLst>
              <a:ext uri="{FF2B5EF4-FFF2-40B4-BE49-F238E27FC236}">
                <a16:creationId xmlns:a16="http://schemas.microsoft.com/office/drawing/2014/main" id="{72CA61E3-61CD-964F-8ADA-099C5B3F64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20316" y="4660189"/>
            <a:ext cx="1301418" cy="334357"/>
          </a:xfrm>
          <a:prstGeom prst="rect">
            <a:avLst/>
          </a:prstGeom>
        </p:spPr>
      </p:pic>
      <p:pic>
        <p:nvPicPr>
          <p:cNvPr id="85" name="Picture 84">
            <a:extLst>
              <a:ext uri="{FF2B5EF4-FFF2-40B4-BE49-F238E27FC236}">
                <a16:creationId xmlns:a16="http://schemas.microsoft.com/office/drawing/2014/main" id="{D94A943A-30C5-974D-8A74-325B1164A0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7751" y="3533465"/>
            <a:ext cx="1526549" cy="392196"/>
          </a:xfrm>
          <a:prstGeom prst="rect">
            <a:avLst/>
          </a:prstGeom>
        </p:spPr>
      </p:pic>
      <p:pic>
        <p:nvPicPr>
          <p:cNvPr id="86" name="Picture 85">
            <a:extLst>
              <a:ext uri="{FF2B5EF4-FFF2-40B4-BE49-F238E27FC236}">
                <a16:creationId xmlns:a16="http://schemas.microsoft.com/office/drawing/2014/main" id="{D93368FB-587B-484F-9000-D62B1FD8CA11}"/>
              </a:ext>
            </a:extLst>
          </p:cNvPr>
          <p:cNvPicPr>
            <a:picLocks noChangeAspect="1"/>
          </p:cNvPicPr>
          <p:nvPr/>
        </p:nvPicPr>
        <p:blipFill rotWithShape="1">
          <a:blip r:embed="rId15">
            <a:extLst>
              <a:ext uri="{28A0092B-C50C-407E-A947-70E740481C1C}">
                <a14:useLocalDpi xmlns:a14="http://schemas.microsoft.com/office/drawing/2010/main" val="0"/>
              </a:ext>
            </a:extLst>
          </a:blip>
          <a:srcRect l="24767" t="35693" r="36486" b="38818"/>
          <a:stretch/>
        </p:blipFill>
        <p:spPr>
          <a:xfrm>
            <a:off x="3915840" y="3522580"/>
            <a:ext cx="949320" cy="351306"/>
          </a:xfrm>
          <a:prstGeom prst="rect">
            <a:avLst/>
          </a:prstGeom>
        </p:spPr>
      </p:pic>
      <p:pic>
        <p:nvPicPr>
          <p:cNvPr id="87" name="Picture 86">
            <a:extLst>
              <a:ext uri="{FF2B5EF4-FFF2-40B4-BE49-F238E27FC236}">
                <a16:creationId xmlns:a16="http://schemas.microsoft.com/office/drawing/2014/main" id="{F0378933-9898-1E43-918A-6100B7D86CB7}"/>
              </a:ext>
            </a:extLst>
          </p:cNvPr>
          <p:cNvPicPr>
            <a:picLocks noChangeAspect="1"/>
          </p:cNvPicPr>
          <p:nvPr/>
        </p:nvPicPr>
        <p:blipFill rotWithShape="1">
          <a:blip r:embed="rId16">
            <a:extLst>
              <a:ext uri="{28A0092B-C50C-407E-A947-70E740481C1C}">
                <a14:useLocalDpi xmlns:a14="http://schemas.microsoft.com/office/drawing/2010/main" val="0"/>
              </a:ext>
            </a:extLst>
          </a:blip>
          <a:srcRect l="24275" t="36484" r="44996" b="36675"/>
          <a:stretch/>
        </p:blipFill>
        <p:spPr>
          <a:xfrm>
            <a:off x="6608982" y="1318438"/>
            <a:ext cx="819610" cy="402697"/>
          </a:xfrm>
          <a:prstGeom prst="rect">
            <a:avLst/>
          </a:prstGeom>
        </p:spPr>
      </p:pic>
      <p:pic>
        <p:nvPicPr>
          <p:cNvPr id="88" name="Picture 87">
            <a:extLst>
              <a:ext uri="{FF2B5EF4-FFF2-40B4-BE49-F238E27FC236}">
                <a16:creationId xmlns:a16="http://schemas.microsoft.com/office/drawing/2014/main" id="{D7F657CD-F157-D841-B2E2-9E743F3A0288}"/>
              </a:ext>
            </a:extLst>
          </p:cNvPr>
          <p:cNvPicPr>
            <a:picLocks noChangeAspect="1"/>
          </p:cNvPicPr>
          <p:nvPr/>
        </p:nvPicPr>
        <p:blipFill rotWithShape="1">
          <a:blip r:embed="rId17">
            <a:extLst>
              <a:ext uri="{28A0092B-C50C-407E-A947-70E740481C1C}">
                <a14:useLocalDpi xmlns:a14="http://schemas.microsoft.com/office/drawing/2010/main" val="0"/>
              </a:ext>
            </a:extLst>
          </a:blip>
          <a:srcRect l="23859" t="37172" r="38698" b="39527"/>
          <a:stretch/>
        </p:blipFill>
        <p:spPr>
          <a:xfrm>
            <a:off x="3934405" y="1365125"/>
            <a:ext cx="912190" cy="319275"/>
          </a:xfrm>
          <a:prstGeom prst="rect">
            <a:avLst/>
          </a:prstGeom>
        </p:spPr>
      </p:pic>
      <p:pic>
        <p:nvPicPr>
          <p:cNvPr id="89" name="Picture 88">
            <a:extLst>
              <a:ext uri="{FF2B5EF4-FFF2-40B4-BE49-F238E27FC236}">
                <a16:creationId xmlns:a16="http://schemas.microsoft.com/office/drawing/2014/main" id="{477916A3-350D-6645-9885-E78C179DE629}"/>
              </a:ext>
            </a:extLst>
          </p:cNvPr>
          <p:cNvPicPr>
            <a:picLocks noChangeAspect="1"/>
          </p:cNvPicPr>
          <p:nvPr/>
        </p:nvPicPr>
        <p:blipFill rotWithShape="1">
          <a:blip r:embed="rId18">
            <a:extLst>
              <a:ext uri="{28A0092B-C50C-407E-A947-70E740481C1C}">
                <a14:useLocalDpi xmlns:a14="http://schemas.microsoft.com/office/drawing/2010/main" val="0"/>
              </a:ext>
            </a:extLst>
          </a:blip>
          <a:srcRect l="24883" t="36888" r="38322" b="38392"/>
          <a:stretch/>
        </p:blipFill>
        <p:spPr>
          <a:xfrm>
            <a:off x="3914938" y="2433726"/>
            <a:ext cx="951125" cy="359456"/>
          </a:xfrm>
          <a:prstGeom prst="rect">
            <a:avLst/>
          </a:prstGeom>
        </p:spPr>
      </p:pic>
      <p:pic>
        <p:nvPicPr>
          <p:cNvPr id="90" name="Picture 89">
            <a:extLst>
              <a:ext uri="{FF2B5EF4-FFF2-40B4-BE49-F238E27FC236}">
                <a16:creationId xmlns:a16="http://schemas.microsoft.com/office/drawing/2014/main" id="{B819FEDE-37B5-0F46-92C5-7643557BE92A}"/>
              </a:ext>
            </a:extLst>
          </p:cNvPr>
          <p:cNvPicPr>
            <a:picLocks noChangeAspect="1"/>
          </p:cNvPicPr>
          <p:nvPr/>
        </p:nvPicPr>
        <p:blipFill rotWithShape="1">
          <a:blip r:embed="rId19">
            <a:extLst>
              <a:ext uri="{28A0092B-C50C-407E-A947-70E740481C1C}">
                <a14:useLocalDpi xmlns:a14="http://schemas.microsoft.com/office/drawing/2010/main" val="0"/>
              </a:ext>
            </a:extLst>
          </a:blip>
          <a:srcRect l="24087" t="37045" r="29395" b="38623"/>
          <a:stretch/>
        </p:blipFill>
        <p:spPr>
          <a:xfrm>
            <a:off x="6418717" y="2439692"/>
            <a:ext cx="1200140" cy="353199"/>
          </a:xfrm>
          <a:prstGeom prst="rect">
            <a:avLst/>
          </a:prstGeom>
        </p:spPr>
      </p:pic>
      <p:pic>
        <p:nvPicPr>
          <p:cNvPr id="91" name="Picture 90">
            <a:extLst>
              <a:ext uri="{FF2B5EF4-FFF2-40B4-BE49-F238E27FC236}">
                <a16:creationId xmlns:a16="http://schemas.microsoft.com/office/drawing/2014/main" id="{102451FB-8FDD-7648-A6C5-5CAD9D490224}"/>
              </a:ext>
            </a:extLst>
          </p:cNvPr>
          <p:cNvPicPr>
            <a:picLocks noChangeAspect="1"/>
          </p:cNvPicPr>
          <p:nvPr/>
        </p:nvPicPr>
        <p:blipFill rotWithShape="1">
          <a:blip r:embed="rId20">
            <a:extLst>
              <a:ext uri="{28A0092B-C50C-407E-A947-70E740481C1C}">
                <a14:useLocalDpi xmlns:a14="http://schemas.microsoft.com/office/drawing/2010/main" val="0"/>
              </a:ext>
            </a:extLst>
          </a:blip>
          <a:srcRect l="26616" t="36204" r="34944" b="36540"/>
          <a:stretch/>
        </p:blipFill>
        <p:spPr>
          <a:xfrm>
            <a:off x="1427497" y="3530794"/>
            <a:ext cx="949321" cy="378665"/>
          </a:xfrm>
          <a:prstGeom prst="rect">
            <a:avLst/>
          </a:prstGeom>
        </p:spPr>
      </p:pic>
      <p:pic>
        <p:nvPicPr>
          <p:cNvPr id="93" name="Picture 92">
            <a:extLst>
              <a:ext uri="{FF2B5EF4-FFF2-40B4-BE49-F238E27FC236}">
                <a16:creationId xmlns:a16="http://schemas.microsoft.com/office/drawing/2014/main" id="{B8068BC1-4A04-3E4D-9487-1290CD26E798}"/>
              </a:ext>
            </a:extLst>
          </p:cNvPr>
          <p:cNvPicPr>
            <a:picLocks noChangeAspect="1"/>
          </p:cNvPicPr>
          <p:nvPr/>
        </p:nvPicPr>
        <p:blipFill rotWithShape="1">
          <a:blip r:embed="rId21">
            <a:extLst>
              <a:ext uri="{28A0092B-C50C-407E-A947-70E740481C1C}">
                <a14:useLocalDpi xmlns:a14="http://schemas.microsoft.com/office/drawing/2010/main" val="0"/>
              </a:ext>
            </a:extLst>
          </a:blip>
          <a:srcRect l="20960" t="32396" r="22924" b="32396"/>
          <a:stretch/>
        </p:blipFill>
        <p:spPr>
          <a:xfrm>
            <a:off x="6268774" y="3438919"/>
            <a:ext cx="1500027" cy="529333"/>
          </a:xfrm>
          <a:prstGeom prst="rect">
            <a:avLst/>
          </a:prstGeom>
        </p:spPr>
      </p:pic>
      <p:pic>
        <p:nvPicPr>
          <p:cNvPr id="94" name="Picture 93">
            <a:extLst>
              <a:ext uri="{FF2B5EF4-FFF2-40B4-BE49-F238E27FC236}">
                <a16:creationId xmlns:a16="http://schemas.microsoft.com/office/drawing/2014/main" id="{B96E6B8E-8437-7249-9912-09CBE584C423}"/>
              </a:ext>
            </a:extLst>
          </p:cNvPr>
          <p:cNvPicPr>
            <a:picLocks noChangeAspect="1"/>
          </p:cNvPicPr>
          <p:nvPr/>
        </p:nvPicPr>
        <p:blipFill>
          <a:blip r:embed="rId22"/>
          <a:stretch>
            <a:fillRect/>
          </a:stretch>
        </p:blipFill>
        <p:spPr>
          <a:xfrm>
            <a:off x="3743001" y="4675846"/>
            <a:ext cx="1310043" cy="303042"/>
          </a:xfrm>
          <a:prstGeom prst="rect">
            <a:avLst/>
          </a:prstGeom>
        </p:spPr>
      </p:pic>
    </p:spTree>
    <p:extLst>
      <p:ext uri="{BB962C8B-B14F-4D97-AF65-F5344CB8AC3E}">
        <p14:creationId xmlns:p14="http://schemas.microsoft.com/office/powerpoint/2010/main" val="297237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a:extLst>
              <a:ext uri="{FF2B5EF4-FFF2-40B4-BE49-F238E27FC236}">
                <a16:creationId xmlns:a16="http://schemas.microsoft.com/office/drawing/2014/main" id="{BC77CD26-30D1-4CA7-8102-3D2AEB38D0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241" y="4082141"/>
            <a:ext cx="957963" cy="654491"/>
          </a:xfrm>
          <a:prstGeom prst="rect">
            <a:avLst/>
          </a:prstGeom>
        </p:spPr>
      </p:pic>
      <p:pic>
        <p:nvPicPr>
          <p:cNvPr id="168" name="Picture 167">
            <a:extLst>
              <a:ext uri="{FF2B5EF4-FFF2-40B4-BE49-F238E27FC236}">
                <a16:creationId xmlns:a16="http://schemas.microsoft.com/office/drawing/2014/main" id="{367CB0D0-522A-43A0-8DFE-F81D1D8CBF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517" y="4317885"/>
            <a:ext cx="642039" cy="568596"/>
          </a:xfrm>
          <a:prstGeom prst="rect">
            <a:avLst/>
          </a:prstGeom>
        </p:spPr>
      </p:pic>
      <p:sp>
        <p:nvSpPr>
          <p:cNvPr id="2" name="Title 1"/>
          <p:cNvSpPr>
            <a:spLocks noGrp="1"/>
          </p:cNvSpPr>
          <p:nvPr>
            <p:ph type="title"/>
          </p:nvPr>
        </p:nvSpPr>
        <p:spPr/>
        <p:txBody>
          <a:bodyPr/>
          <a:lstStyle/>
          <a:p>
            <a:r>
              <a:rPr lang="en-US"/>
              <a:t>Nutanix Powers All Workloads and Use Cases</a:t>
            </a:r>
          </a:p>
        </p:txBody>
      </p:sp>
      <p:pic>
        <p:nvPicPr>
          <p:cNvPr id="343" name="Picture 2" descr="\\Mac\Home\Desktop\1000px-Vmware.svg.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9763" y="5927988"/>
            <a:ext cx="585716" cy="1166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162873" y="8206011"/>
            <a:ext cx="45719" cy="85167"/>
            <a:chOff x="2594946" y="5201750"/>
            <a:chExt cx="571904" cy="634626"/>
          </a:xfrm>
        </p:grpSpPr>
        <p:pic>
          <p:nvPicPr>
            <p:cNvPr id="351" name="Picture 13" descr="\\Mac\Home\Desktop\vmware_ready_logo.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31200" y="5610595"/>
              <a:ext cx="484604" cy="225781"/>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351" descr="CTX_R_Dimensional_RGB.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594946" y="5201750"/>
              <a:ext cx="571904" cy="400220"/>
            </a:xfrm>
            <a:prstGeom prst="rect">
              <a:avLst/>
            </a:prstGeom>
          </p:spPr>
        </p:pic>
      </p:grpSp>
      <p:grpSp>
        <p:nvGrpSpPr>
          <p:cNvPr id="353" name="Group 352"/>
          <p:cNvGrpSpPr/>
          <p:nvPr/>
        </p:nvGrpSpPr>
        <p:grpSpPr>
          <a:xfrm>
            <a:off x="3993222" y="5529909"/>
            <a:ext cx="777463" cy="673523"/>
            <a:chOff x="2170443" y="3043334"/>
            <a:chExt cx="726095" cy="593436"/>
          </a:xfrm>
        </p:grpSpPr>
        <p:pic>
          <p:nvPicPr>
            <p:cNvPr id="354" name="Picture 353" descr="\\Mac\Home\Desktop\1000px-Vmware.svg.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59631" y="3343857"/>
              <a:ext cx="517341" cy="79379"/>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6" descr="\\Mac\Home\Desktop\MSFT_logo_png.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170443" y="3043334"/>
              <a:ext cx="726095" cy="252600"/>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35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85881" y="3535970"/>
              <a:ext cx="635188" cy="100800"/>
            </a:xfrm>
            <a:prstGeom prst="rect">
              <a:avLst/>
            </a:prstGeom>
          </p:spPr>
        </p:pic>
      </p:grpSp>
      <p:grpSp>
        <p:nvGrpSpPr>
          <p:cNvPr id="4" name="Group 3"/>
          <p:cNvGrpSpPr/>
          <p:nvPr/>
        </p:nvGrpSpPr>
        <p:grpSpPr>
          <a:xfrm>
            <a:off x="5760113" y="5529909"/>
            <a:ext cx="847271" cy="713641"/>
            <a:chOff x="5527028" y="5906023"/>
            <a:chExt cx="847492" cy="714198"/>
          </a:xfrm>
        </p:grpSpPr>
        <p:pic>
          <p:nvPicPr>
            <p:cNvPr id="357" name="Picture 35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27028" y="6050669"/>
              <a:ext cx="847492" cy="309311"/>
            </a:xfrm>
            <a:prstGeom prst="rect">
              <a:avLst/>
            </a:prstGeom>
          </p:spPr>
        </p:pic>
        <p:pic>
          <p:nvPicPr>
            <p:cNvPr id="358" name="Picture 3" descr="\\Mac\Home\Desktop\2000px-Cisco_logo.svg.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706934" y="6346297"/>
              <a:ext cx="487680" cy="273924"/>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12" descr="\\Mac\Home\Desktop\1000px-Avaya_Logo.svg.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706934" y="5906023"/>
              <a:ext cx="487680" cy="139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001130" y="5529909"/>
            <a:ext cx="768377" cy="844267"/>
            <a:chOff x="9005390" y="5607954"/>
            <a:chExt cx="768978" cy="844927"/>
          </a:xfrm>
        </p:grpSpPr>
        <p:pic>
          <p:nvPicPr>
            <p:cNvPr id="362" name="Picture 9" descr="\\Mac\Home\Desktop\hadoop.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111562" y="5607954"/>
              <a:ext cx="562039" cy="341257"/>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10" descr="\\Mac\Home\Desktop\splunk.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145912" y="5949418"/>
              <a:ext cx="487934" cy="280011"/>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36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005390" y="6226940"/>
              <a:ext cx="768978" cy="225941"/>
            </a:xfrm>
            <a:prstGeom prst="rect">
              <a:avLst/>
            </a:prstGeom>
          </p:spPr>
        </p:pic>
      </p:grpSp>
      <p:pic>
        <p:nvPicPr>
          <p:cNvPr id="229" name="Picture 2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986" y="5529909"/>
            <a:ext cx="847271" cy="309070"/>
          </a:xfrm>
          <a:prstGeom prst="rect">
            <a:avLst/>
          </a:prstGeom>
        </p:spPr>
      </p:pic>
      <p:pic>
        <p:nvPicPr>
          <p:cNvPr id="230" name="Picture 22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23306" y="6155474"/>
            <a:ext cx="398630" cy="222691"/>
          </a:xfrm>
          <a:prstGeom prst="rect">
            <a:avLst/>
          </a:prstGeom>
        </p:spPr>
      </p:pic>
      <p:sp>
        <p:nvSpPr>
          <p:cNvPr id="185" name="TextBox 184"/>
          <p:cNvSpPr txBox="1"/>
          <p:nvPr/>
        </p:nvSpPr>
        <p:spPr>
          <a:xfrm>
            <a:off x="2036796" y="4930379"/>
            <a:ext cx="1625177" cy="369168"/>
          </a:xfrm>
          <a:prstGeom prst="rect">
            <a:avLst/>
          </a:prstGeom>
          <a:noFill/>
        </p:spPr>
        <p:txBody>
          <a:bodyPr wrap="square" lIns="121759" tIns="60879" rIns="121759" bIns="60879" rtlCol="0">
            <a:spAutoFit/>
          </a:bodyPr>
          <a:lstStyle/>
          <a:p>
            <a:pPr algn="ctr" defTabSz="609063"/>
            <a:r>
              <a:rPr lang="en-US" sz="1600">
                <a:solidFill>
                  <a:srgbClr val="3F3F3F"/>
                </a:solidFill>
                <a:cs typeface="Gotham Medium" pitchFamily="50" charset="0"/>
              </a:rPr>
              <a:t>VDI</a:t>
            </a:r>
          </a:p>
        </p:txBody>
      </p:sp>
      <p:sp>
        <p:nvSpPr>
          <p:cNvPr id="195" name="TextBox 194"/>
          <p:cNvSpPr txBox="1"/>
          <p:nvPr/>
        </p:nvSpPr>
        <p:spPr>
          <a:xfrm>
            <a:off x="161862" y="4930379"/>
            <a:ext cx="2018529" cy="615390"/>
          </a:xfrm>
          <a:prstGeom prst="rect">
            <a:avLst/>
          </a:prstGeom>
          <a:noFill/>
        </p:spPr>
        <p:txBody>
          <a:bodyPr wrap="square" lIns="121759" tIns="60879" rIns="121759" bIns="60879" rtlCol="0">
            <a:spAutoFit/>
          </a:bodyPr>
          <a:lstStyle/>
          <a:p>
            <a:pPr algn="ctr" defTabSz="609063"/>
            <a:r>
              <a:rPr lang="en-US" sz="1600">
                <a:solidFill>
                  <a:srgbClr val="3F3F3F"/>
                </a:solidFill>
                <a:cs typeface="Gotham Medium" pitchFamily="50" charset="0"/>
              </a:rPr>
              <a:t>Enterprise Applications</a:t>
            </a:r>
          </a:p>
        </p:txBody>
      </p:sp>
      <p:sp>
        <p:nvSpPr>
          <p:cNvPr id="196" name="Rectangle 195"/>
          <p:cNvSpPr/>
          <p:nvPr/>
        </p:nvSpPr>
        <p:spPr>
          <a:xfrm>
            <a:off x="5031534" y="4930379"/>
            <a:ext cx="2234903" cy="615390"/>
          </a:xfrm>
          <a:prstGeom prst="rect">
            <a:avLst/>
          </a:prstGeom>
        </p:spPr>
        <p:txBody>
          <a:bodyPr wrap="square" lIns="121759" tIns="60879" rIns="121759" bIns="60879">
            <a:spAutoFit/>
          </a:bodyPr>
          <a:lstStyle/>
          <a:p>
            <a:pPr algn="ctr" defTabSz="609063"/>
            <a:r>
              <a:rPr lang="en-US" sz="1600">
                <a:solidFill>
                  <a:srgbClr val="3F3F3F"/>
                </a:solidFill>
                <a:cs typeface="Gotham Medium" pitchFamily="50" charset="0"/>
              </a:rPr>
              <a:t>Collaboration,</a:t>
            </a:r>
            <a:br>
              <a:rPr lang="en-US" sz="1600">
                <a:solidFill>
                  <a:srgbClr val="3F3F3F"/>
                </a:solidFill>
                <a:cs typeface="Gotham Medium" pitchFamily="50" charset="0"/>
              </a:rPr>
            </a:br>
            <a:r>
              <a:rPr lang="en-US" sz="1600">
                <a:solidFill>
                  <a:srgbClr val="3F3F3F"/>
                </a:solidFill>
                <a:cs typeface="Gotham Medium" pitchFamily="50" charset="0"/>
              </a:rPr>
              <a:t>Messaging, &amp; UC</a:t>
            </a:r>
          </a:p>
        </p:txBody>
      </p:sp>
      <p:sp>
        <p:nvSpPr>
          <p:cNvPr id="228" name="TextBox 227"/>
          <p:cNvSpPr txBox="1"/>
          <p:nvPr/>
        </p:nvSpPr>
        <p:spPr>
          <a:xfrm>
            <a:off x="3157463" y="4930379"/>
            <a:ext cx="2476628" cy="615390"/>
          </a:xfrm>
          <a:prstGeom prst="rect">
            <a:avLst/>
          </a:prstGeom>
          <a:noFill/>
        </p:spPr>
        <p:txBody>
          <a:bodyPr wrap="square" lIns="121759" tIns="60879" rIns="121759" bIns="60879" rtlCol="0">
            <a:spAutoFit/>
          </a:bodyPr>
          <a:lstStyle/>
          <a:p>
            <a:pPr algn="ctr" defTabSz="609063"/>
            <a:r>
              <a:rPr lang="en-US" sz="1600">
                <a:solidFill>
                  <a:srgbClr val="3F3F3F"/>
                </a:solidFill>
                <a:cs typeface="Gotham Medium" pitchFamily="50" charset="0"/>
              </a:rPr>
              <a:t>Remote and </a:t>
            </a:r>
            <a:br>
              <a:rPr lang="en-US" sz="1600">
                <a:solidFill>
                  <a:srgbClr val="3F3F3F"/>
                </a:solidFill>
                <a:cs typeface="Gotham Medium" pitchFamily="50" charset="0"/>
              </a:rPr>
            </a:br>
            <a:r>
              <a:rPr lang="en-US" sz="1600">
                <a:solidFill>
                  <a:srgbClr val="3F3F3F"/>
                </a:solidFill>
                <a:cs typeface="Gotham Medium" pitchFamily="50" charset="0"/>
              </a:rPr>
              <a:t>Branch Office</a:t>
            </a:r>
          </a:p>
        </p:txBody>
      </p:sp>
      <p:sp>
        <p:nvSpPr>
          <p:cNvPr id="231" name="Rectangle 230"/>
          <p:cNvSpPr/>
          <p:nvPr/>
        </p:nvSpPr>
        <p:spPr>
          <a:xfrm>
            <a:off x="6747122" y="4930379"/>
            <a:ext cx="2009908" cy="369168"/>
          </a:xfrm>
          <a:prstGeom prst="rect">
            <a:avLst/>
          </a:prstGeom>
        </p:spPr>
        <p:txBody>
          <a:bodyPr wrap="square" lIns="121759" tIns="60879" rIns="121759" bIns="60879">
            <a:spAutoFit/>
          </a:bodyPr>
          <a:lstStyle/>
          <a:p>
            <a:pPr algn="ctr" defTabSz="609063"/>
            <a:r>
              <a:rPr lang="en-US" sz="1600">
                <a:solidFill>
                  <a:srgbClr val="3F3F3F"/>
                </a:solidFill>
                <a:cs typeface="Gotham Medium" pitchFamily="50" charset="0"/>
              </a:rPr>
              <a:t>Dev/Test</a:t>
            </a:r>
          </a:p>
        </p:txBody>
      </p:sp>
      <p:sp>
        <p:nvSpPr>
          <p:cNvPr id="235" name="TextBox 234"/>
          <p:cNvSpPr txBox="1"/>
          <p:nvPr/>
        </p:nvSpPr>
        <p:spPr>
          <a:xfrm>
            <a:off x="9899157" y="4931274"/>
            <a:ext cx="2103370" cy="615390"/>
          </a:xfrm>
          <a:prstGeom prst="rect">
            <a:avLst/>
          </a:prstGeom>
          <a:noFill/>
        </p:spPr>
        <p:txBody>
          <a:bodyPr wrap="square" lIns="121759" tIns="60879" rIns="121759" bIns="60879" rtlCol="0">
            <a:spAutoFit/>
          </a:bodyPr>
          <a:lstStyle/>
          <a:p>
            <a:pPr algn="ctr" defTabSz="609063"/>
            <a:r>
              <a:rPr lang="en-US" sz="1600">
                <a:solidFill>
                  <a:srgbClr val="3F3F3F"/>
                </a:solidFill>
                <a:cs typeface="Gotham Medium" pitchFamily="50" charset="0"/>
              </a:rPr>
              <a:t>Mission-Critical Workloads</a:t>
            </a:r>
          </a:p>
        </p:txBody>
      </p:sp>
      <p:sp>
        <p:nvSpPr>
          <p:cNvPr id="236" name="TextBox 235"/>
          <p:cNvSpPr txBox="1"/>
          <p:nvPr/>
        </p:nvSpPr>
        <p:spPr>
          <a:xfrm>
            <a:off x="8681805" y="4930378"/>
            <a:ext cx="1327811" cy="369168"/>
          </a:xfrm>
          <a:prstGeom prst="rect">
            <a:avLst/>
          </a:prstGeom>
          <a:noFill/>
        </p:spPr>
        <p:txBody>
          <a:bodyPr wrap="square" lIns="121759" tIns="60879" rIns="121759" bIns="60879" rtlCol="0">
            <a:spAutoFit/>
          </a:bodyPr>
          <a:lstStyle/>
          <a:p>
            <a:pPr algn="ctr" defTabSz="609063"/>
            <a:r>
              <a:rPr lang="en-US" sz="1600">
                <a:solidFill>
                  <a:srgbClr val="3F3F3F"/>
                </a:solidFill>
                <a:cs typeface="Gotham Medium" pitchFamily="50" charset="0"/>
              </a:rPr>
              <a:t>Big Data</a:t>
            </a:r>
          </a:p>
        </p:txBody>
      </p:sp>
      <p:grpSp>
        <p:nvGrpSpPr>
          <p:cNvPr id="15" name="Group 14">
            <a:extLst>
              <a:ext uri="{FF2B5EF4-FFF2-40B4-BE49-F238E27FC236}">
                <a16:creationId xmlns:a16="http://schemas.microsoft.com/office/drawing/2014/main" id="{31E7927E-378A-47E4-AF83-24F227D4C47C}"/>
              </a:ext>
            </a:extLst>
          </p:cNvPr>
          <p:cNvGrpSpPr/>
          <p:nvPr/>
        </p:nvGrpSpPr>
        <p:grpSpPr>
          <a:xfrm>
            <a:off x="1202842" y="2889399"/>
            <a:ext cx="9807772" cy="1033597"/>
            <a:chOff x="901174" y="2141342"/>
            <a:chExt cx="7357745" cy="952844"/>
          </a:xfrm>
        </p:grpSpPr>
        <p:cxnSp>
          <p:nvCxnSpPr>
            <p:cNvPr id="237" name="Elbow Connector 236"/>
            <p:cNvCxnSpPr>
              <a:stCxn id="241" idx="2"/>
            </p:cNvCxnSpPr>
            <p:nvPr/>
          </p:nvCxnSpPr>
          <p:spPr>
            <a:xfrm rot="5400000">
              <a:off x="2021918" y="1138913"/>
              <a:ext cx="831786" cy="3073273"/>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8" name="Rectangle 237"/>
            <p:cNvSpPr/>
            <p:nvPr/>
          </p:nvSpPr>
          <p:spPr>
            <a:xfrm>
              <a:off x="4764414"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39" name="Rectangle 238"/>
            <p:cNvSpPr/>
            <p:nvPr/>
          </p:nvSpPr>
          <p:spPr>
            <a:xfrm>
              <a:off x="4971956"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0" name="Rectangle 239"/>
            <p:cNvSpPr/>
            <p:nvPr/>
          </p:nvSpPr>
          <p:spPr>
            <a:xfrm>
              <a:off x="5179496"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1" name="Rectangle 240"/>
            <p:cNvSpPr/>
            <p:nvPr/>
          </p:nvSpPr>
          <p:spPr>
            <a:xfrm>
              <a:off x="3934245"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2" name="Rectangle 241"/>
            <p:cNvSpPr/>
            <p:nvPr/>
          </p:nvSpPr>
          <p:spPr>
            <a:xfrm>
              <a:off x="4141787"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3" name="Rectangle 242"/>
            <p:cNvSpPr/>
            <p:nvPr/>
          </p:nvSpPr>
          <p:spPr>
            <a:xfrm>
              <a:off x="4349330"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sp>
          <p:nvSpPr>
            <p:cNvPr id="244" name="Rectangle 243"/>
            <p:cNvSpPr/>
            <p:nvPr/>
          </p:nvSpPr>
          <p:spPr>
            <a:xfrm>
              <a:off x="4541006" y="2141342"/>
              <a:ext cx="80419" cy="1183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063"/>
              <a:endParaRPr lang="en-US" sz="3199">
                <a:solidFill>
                  <a:prstClr val="white"/>
                </a:solidFill>
                <a:latin typeface="Calibri"/>
              </a:endParaRPr>
            </a:p>
          </p:txBody>
        </p:sp>
        <p:cxnSp>
          <p:nvCxnSpPr>
            <p:cNvPr id="245" name="Elbow Connector 244"/>
            <p:cNvCxnSpPr>
              <a:stCxn id="242" idx="2"/>
            </p:cNvCxnSpPr>
            <p:nvPr/>
          </p:nvCxnSpPr>
          <p:spPr>
            <a:xfrm rot="5400000">
              <a:off x="2738835" y="1648288"/>
              <a:ext cx="831786" cy="2054525"/>
            </a:xfrm>
            <a:prstGeom prst="bentConnector3">
              <a:avLst>
                <a:gd name="adj1" fmla="val 61387"/>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Elbow Connector 245"/>
            <p:cNvCxnSpPr>
              <a:stCxn id="243" idx="2"/>
            </p:cNvCxnSpPr>
            <p:nvPr/>
          </p:nvCxnSpPr>
          <p:spPr>
            <a:xfrm rot="5400000">
              <a:off x="3354886" y="2059540"/>
              <a:ext cx="834530" cy="1234762"/>
            </a:xfrm>
            <a:prstGeom prst="bentConnector3">
              <a:avLst>
                <a:gd name="adj1" fmla="val 7337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7" name="Elbow Connector 246"/>
            <p:cNvCxnSpPr/>
            <p:nvPr/>
          </p:nvCxnSpPr>
          <p:spPr>
            <a:xfrm rot="5400000">
              <a:off x="4191789" y="2670938"/>
              <a:ext cx="831787" cy="1163"/>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 name="Elbow Connector 247"/>
            <p:cNvCxnSpPr>
              <a:stCxn id="240" idx="2"/>
            </p:cNvCxnSpPr>
            <p:nvPr/>
          </p:nvCxnSpPr>
          <p:spPr>
            <a:xfrm rot="16200000" flipH="1">
              <a:off x="6323416" y="1155936"/>
              <a:ext cx="831786" cy="3039220"/>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9" name="Elbow Connector 248"/>
            <p:cNvCxnSpPr>
              <a:stCxn id="239" idx="2"/>
            </p:cNvCxnSpPr>
            <p:nvPr/>
          </p:nvCxnSpPr>
          <p:spPr>
            <a:xfrm rot="16200000" flipH="1">
              <a:off x="5606500" y="1665312"/>
              <a:ext cx="831786" cy="2020468"/>
            </a:xfrm>
            <a:prstGeom prst="bentConnector3">
              <a:avLst>
                <a:gd name="adj1" fmla="val 61087"/>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0" name="Elbow Connector 249"/>
            <p:cNvCxnSpPr>
              <a:stCxn id="238" idx="2"/>
            </p:cNvCxnSpPr>
            <p:nvPr/>
          </p:nvCxnSpPr>
          <p:spPr>
            <a:xfrm rot="16200000" flipH="1">
              <a:off x="4889583" y="2174686"/>
              <a:ext cx="831786" cy="1001720"/>
            </a:xfrm>
            <a:prstGeom prst="bentConnector3">
              <a:avLst>
                <a:gd name="adj1" fmla="val 73673"/>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A30B0E46-2025-4437-8F5E-17FC84CB592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193090" y="4047734"/>
            <a:ext cx="1309751" cy="890257"/>
          </a:xfrm>
          <a:prstGeom prst="rect">
            <a:avLst/>
          </a:prstGeom>
        </p:spPr>
      </p:pic>
      <p:grpSp>
        <p:nvGrpSpPr>
          <p:cNvPr id="24" name="Group 23">
            <a:extLst>
              <a:ext uri="{FF2B5EF4-FFF2-40B4-BE49-F238E27FC236}">
                <a16:creationId xmlns:a16="http://schemas.microsoft.com/office/drawing/2014/main" id="{20A5A368-3B88-4C80-B9B1-5D682FC48577}"/>
              </a:ext>
            </a:extLst>
          </p:cNvPr>
          <p:cNvGrpSpPr/>
          <p:nvPr/>
        </p:nvGrpSpPr>
        <p:grpSpPr>
          <a:xfrm>
            <a:off x="10294164" y="4061815"/>
            <a:ext cx="1278307" cy="861083"/>
            <a:chOff x="7573149" y="1966096"/>
            <a:chExt cx="958980" cy="645980"/>
          </a:xfrm>
        </p:grpSpPr>
        <p:pic>
          <p:nvPicPr>
            <p:cNvPr id="23" name="Picture 22">
              <a:extLst>
                <a:ext uri="{FF2B5EF4-FFF2-40B4-BE49-F238E27FC236}">
                  <a16:creationId xmlns:a16="http://schemas.microsoft.com/office/drawing/2014/main" id="{95B5EE76-99C5-4766-89BD-4F1217E9443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573149" y="1966096"/>
              <a:ext cx="958980" cy="645980"/>
            </a:xfrm>
            <a:prstGeom prst="rect">
              <a:avLst/>
            </a:prstGeom>
          </p:spPr>
        </p:pic>
        <p:pic>
          <p:nvPicPr>
            <p:cNvPr id="21" name="Picture 20">
              <a:extLst>
                <a:ext uri="{FF2B5EF4-FFF2-40B4-BE49-F238E27FC236}">
                  <a16:creationId xmlns:a16="http://schemas.microsoft.com/office/drawing/2014/main" id="{F3F1AAD7-DD1E-408B-90CF-A4911A19281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898594" y="2082135"/>
              <a:ext cx="367632" cy="441941"/>
            </a:xfrm>
            <a:prstGeom prst="rect">
              <a:avLst/>
            </a:prstGeom>
          </p:spPr>
        </p:pic>
      </p:grpSp>
      <p:pic>
        <p:nvPicPr>
          <p:cNvPr id="28" name="Picture 27">
            <a:extLst>
              <a:ext uri="{FF2B5EF4-FFF2-40B4-BE49-F238E27FC236}">
                <a16:creationId xmlns:a16="http://schemas.microsoft.com/office/drawing/2014/main" id="{AEB46D6E-AA2A-4157-A80C-5AA709272B7B}"/>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934069" y="4005807"/>
            <a:ext cx="934507" cy="899487"/>
          </a:xfrm>
          <a:prstGeom prst="rect">
            <a:avLst/>
          </a:prstGeom>
        </p:spPr>
      </p:pic>
      <p:pic>
        <p:nvPicPr>
          <p:cNvPr id="30" name="Picture 29">
            <a:extLst>
              <a:ext uri="{FF2B5EF4-FFF2-40B4-BE49-F238E27FC236}">
                <a16:creationId xmlns:a16="http://schemas.microsoft.com/office/drawing/2014/main" id="{A9605CDB-61AB-431F-B4D9-821D8DDB9D11}"/>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680075" y="3988696"/>
            <a:ext cx="954543" cy="904415"/>
          </a:xfrm>
          <a:prstGeom prst="rect">
            <a:avLst/>
          </a:prstGeom>
        </p:spPr>
      </p:pic>
      <p:pic>
        <p:nvPicPr>
          <p:cNvPr id="160" name="Picture 159">
            <a:extLst>
              <a:ext uri="{FF2B5EF4-FFF2-40B4-BE49-F238E27FC236}">
                <a16:creationId xmlns:a16="http://schemas.microsoft.com/office/drawing/2014/main" id="{FBA15CE6-316B-4AF4-B771-40E47C92D45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193352" y="4047732"/>
            <a:ext cx="1157045" cy="832341"/>
          </a:xfrm>
          <a:prstGeom prst="rect">
            <a:avLst/>
          </a:prstGeom>
        </p:spPr>
      </p:pic>
      <p:pic>
        <p:nvPicPr>
          <p:cNvPr id="162" name="Picture 161">
            <a:extLst>
              <a:ext uri="{FF2B5EF4-FFF2-40B4-BE49-F238E27FC236}">
                <a16:creationId xmlns:a16="http://schemas.microsoft.com/office/drawing/2014/main" id="{C8B615EF-96B1-4EEF-9698-0A3B44BB6CE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947799" y="4091031"/>
            <a:ext cx="759695" cy="801079"/>
          </a:xfrm>
          <a:prstGeom prst="rect">
            <a:avLst/>
          </a:prstGeom>
        </p:spPr>
      </p:pic>
      <p:sp>
        <p:nvSpPr>
          <p:cNvPr id="514" name="Rectangle 513">
            <a:extLst>
              <a:ext uri="{FF2B5EF4-FFF2-40B4-BE49-F238E27FC236}">
                <a16:creationId xmlns:a16="http://schemas.microsoft.com/office/drawing/2014/main" id="{171E5077-1341-4D49-AB72-B3FC0C5BD3C0}"/>
              </a:ext>
            </a:extLst>
          </p:cNvPr>
          <p:cNvSpPr/>
          <p:nvPr/>
        </p:nvSpPr>
        <p:spPr>
          <a:xfrm>
            <a:off x="5046967" y="2767251"/>
            <a:ext cx="2087608" cy="584647"/>
          </a:xfrm>
          <a:prstGeom prst="rect">
            <a:avLst/>
          </a:prstGeom>
          <a:solidFill>
            <a:schemeClr val="bg1"/>
          </a:solidFill>
          <a:ln>
            <a:noFill/>
          </a:ln>
        </p:spPr>
        <p:txBody>
          <a:bodyPr wrap="square" rtlCol="0" anchor="ctr">
            <a:spAutoFit/>
          </a:bodyPr>
          <a:lstStyle/>
          <a:p>
            <a:pPr algn="ctr" defTabSz="609406"/>
            <a:endParaRPr lang="en-US" sz="3199">
              <a:solidFill>
                <a:prstClr val="black"/>
              </a:solidFill>
              <a:latin typeface="Calibri"/>
            </a:endParaRPr>
          </a:p>
        </p:txBody>
      </p:sp>
      <p:grpSp>
        <p:nvGrpSpPr>
          <p:cNvPr id="169" name="Group 168">
            <a:extLst>
              <a:ext uri="{FF2B5EF4-FFF2-40B4-BE49-F238E27FC236}">
                <a16:creationId xmlns:a16="http://schemas.microsoft.com/office/drawing/2014/main" id="{7C8673D3-91E3-4EAB-98AC-D1AF3706740C}"/>
              </a:ext>
            </a:extLst>
          </p:cNvPr>
          <p:cNvGrpSpPr/>
          <p:nvPr/>
        </p:nvGrpSpPr>
        <p:grpSpPr>
          <a:xfrm>
            <a:off x="4613335" y="1179119"/>
            <a:ext cx="3059168" cy="2049204"/>
            <a:chOff x="3535466" y="959085"/>
            <a:chExt cx="2022242" cy="1354612"/>
          </a:xfrm>
        </p:grpSpPr>
        <p:pic>
          <p:nvPicPr>
            <p:cNvPr id="13" name="Picture 12">
              <a:extLst>
                <a:ext uri="{FF2B5EF4-FFF2-40B4-BE49-F238E27FC236}">
                  <a16:creationId xmlns:a16="http://schemas.microsoft.com/office/drawing/2014/main" id="{A3BA3608-2888-4CE0-B84A-6C3DBC1AB544}"/>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535466" y="959085"/>
              <a:ext cx="2022242" cy="1354612"/>
            </a:xfrm>
            <a:prstGeom prst="rect">
              <a:avLst/>
            </a:prstGeom>
          </p:spPr>
        </p:pic>
        <p:pic>
          <p:nvPicPr>
            <p:cNvPr id="681" name="Picture 680"/>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3594902" y="1544677"/>
              <a:ext cx="1920079" cy="498123"/>
            </a:xfrm>
            <a:prstGeom prst="rect">
              <a:avLst/>
            </a:prstGeom>
            <a:ln>
              <a:noFill/>
            </a:ln>
          </p:spPr>
        </p:pic>
      </p:grpSp>
      <p:grpSp>
        <p:nvGrpSpPr>
          <p:cNvPr id="12" name="Group 11">
            <a:extLst>
              <a:ext uri="{FF2B5EF4-FFF2-40B4-BE49-F238E27FC236}">
                <a16:creationId xmlns:a16="http://schemas.microsoft.com/office/drawing/2014/main" id="{C72D7AC8-8198-4912-BB12-79AB3BD9F3FE}"/>
              </a:ext>
            </a:extLst>
          </p:cNvPr>
          <p:cNvGrpSpPr/>
          <p:nvPr/>
        </p:nvGrpSpPr>
        <p:grpSpPr>
          <a:xfrm>
            <a:off x="7190027" y="5529909"/>
            <a:ext cx="1198543" cy="1028885"/>
            <a:chOff x="7365084" y="5364324"/>
            <a:chExt cx="1198543" cy="1028885"/>
          </a:xfrm>
        </p:grpSpPr>
        <p:grpSp>
          <p:nvGrpSpPr>
            <p:cNvPr id="9" name="Group 8"/>
            <p:cNvGrpSpPr/>
            <p:nvPr/>
          </p:nvGrpSpPr>
          <p:grpSpPr>
            <a:xfrm>
              <a:off x="7365084" y="5498945"/>
              <a:ext cx="1198543" cy="894264"/>
              <a:chOff x="7284215" y="5411762"/>
              <a:chExt cx="1199480" cy="894963"/>
            </a:xfrm>
          </p:grpSpPr>
          <p:pic>
            <p:nvPicPr>
              <p:cNvPr id="3" name="Picture 2"/>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284215" y="5646928"/>
                <a:ext cx="374277" cy="367595"/>
              </a:xfrm>
              <a:prstGeom prst="rect">
                <a:avLst/>
              </a:prstGeom>
            </p:spPr>
          </p:pic>
          <p:pic>
            <p:nvPicPr>
              <p:cNvPr id="182" name="Picture 18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52382" y="5411762"/>
                <a:ext cx="731313" cy="114716"/>
              </a:xfrm>
              <a:prstGeom prst="rect">
                <a:avLst/>
              </a:prstGeom>
            </p:spPr>
          </p:pic>
          <p:pic>
            <p:nvPicPr>
              <p:cNvPr id="5" name="Picture 4"/>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7890785" y="5674621"/>
                <a:ext cx="372135" cy="312207"/>
              </a:xfrm>
              <a:prstGeom prst="rect">
                <a:avLst/>
              </a:prstGeom>
            </p:spPr>
          </p:pic>
          <p:pic>
            <p:nvPicPr>
              <p:cNvPr id="6" name="Picture 5"/>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7523257" y="6103410"/>
                <a:ext cx="576591" cy="203315"/>
              </a:xfrm>
              <a:prstGeom prst="rect">
                <a:avLst/>
              </a:prstGeom>
            </p:spPr>
          </p:pic>
        </p:grpSp>
        <p:pic>
          <p:nvPicPr>
            <p:cNvPr id="73" name="Picture 2" descr="Image result">
              <a:extLst>
                <a:ext uri="{FF2B5EF4-FFF2-40B4-BE49-F238E27FC236}">
                  <a16:creationId xmlns:a16="http://schemas.microsoft.com/office/drawing/2014/main" id="{E852FC3B-1594-475B-9F38-87053C38312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400403" y="5364324"/>
              <a:ext cx="331322" cy="331322"/>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3" descr="\\Mac\Home\Desktop\vmware_ready_logo.jpg">
            <a:extLst>
              <a:ext uri="{FF2B5EF4-FFF2-40B4-BE49-F238E27FC236}">
                <a16:creationId xmlns:a16="http://schemas.microsoft.com/office/drawing/2014/main" id="{3F2F0FCB-4263-4304-A10D-F5F4E1CB4BCC}"/>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550844" y="6044628"/>
            <a:ext cx="600511" cy="2799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CTX_R_Dimensional_RGB.png">
            <a:extLst>
              <a:ext uri="{FF2B5EF4-FFF2-40B4-BE49-F238E27FC236}">
                <a16:creationId xmlns:a16="http://schemas.microsoft.com/office/drawing/2014/main" id="{49EDA69B-A653-4F5E-A766-FBD0A79792BB}"/>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2504164" y="5529909"/>
            <a:ext cx="708688" cy="496201"/>
          </a:xfrm>
          <a:prstGeom prst="rect">
            <a:avLst/>
          </a:prstGeom>
        </p:spPr>
      </p:pic>
      <p:pic>
        <p:nvPicPr>
          <p:cNvPr id="79" name="Picture 11" descr="\\Mac\Home\Desktop\663px-Oracle_logo.svg.png"/>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0727978" y="5937827"/>
            <a:ext cx="601221" cy="850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 descr="\\Mac\Home\Desktop\SAP_NEW+SAP+LOGO.png"/>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0767541" y="5529909"/>
            <a:ext cx="486250" cy="23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087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266"/>
          <p:cNvSpPr/>
          <p:nvPr/>
        </p:nvSpPr>
        <p:spPr>
          <a:xfrm>
            <a:off x="609600" y="2152390"/>
            <a:ext cx="6229350" cy="4069080"/>
          </a:xfrm>
          <a:prstGeom prst="rect">
            <a:avLst/>
          </a:prstGeom>
          <a:solidFill>
            <a:schemeClr val="bg1"/>
          </a:solidFill>
          <a:ln w="19050" cap="rnd" cmpd="sng">
            <a:solidFill>
              <a:schemeClr val="tx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200" err="1">
              <a:solidFill>
                <a:schemeClr val="tx1"/>
              </a:solidFill>
            </a:endParaRPr>
          </a:p>
        </p:txBody>
      </p:sp>
      <p:sp>
        <p:nvSpPr>
          <p:cNvPr id="5" name="Title 4"/>
          <p:cNvSpPr>
            <a:spLocks noGrp="1"/>
          </p:cNvSpPr>
          <p:nvPr>
            <p:ph type="title"/>
          </p:nvPr>
        </p:nvSpPr>
        <p:spPr>
          <a:xfrm>
            <a:off x="609600" y="387148"/>
            <a:ext cx="10698480" cy="615553"/>
          </a:xfrm>
        </p:spPr>
        <p:txBody>
          <a:bodyPr/>
          <a:lstStyle/>
          <a:p>
            <a:r>
              <a:rPr lang="en-US"/>
              <a:t>Re-</a:t>
            </a:r>
            <a:r>
              <a:rPr lang="en-US" err="1"/>
              <a:t>Platforming</a:t>
            </a:r>
            <a:r>
              <a:rPr lang="en-US"/>
              <a:t> IT</a:t>
            </a:r>
          </a:p>
        </p:txBody>
      </p:sp>
      <p:sp>
        <p:nvSpPr>
          <p:cNvPr id="4" name="Slide Number Placeholder 3"/>
          <p:cNvSpPr>
            <a:spLocks noGrp="1"/>
          </p:cNvSpPr>
          <p:nvPr>
            <p:ph type="sldNum" sz="quarter" idx="4"/>
          </p:nvPr>
        </p:nvSpPr>
        <p:spPr/>
        <p:txBody>
          <a:bodyPr/>
          <a:lstStyle/>
          <a:p>
            <a:r>
              <a:rPr lang="en-US"/>
              <a:t>| </a:t>
            </a:r>
            <a:fld id="{2C8F94F2-79B1-4F8D-B2F0-3428BA660B51}" type="slidenum">
              <a:rPr lang="en-US" smtClean="0"/>
              <a:pPr/>
              <a:t>9</a:t>
            </a:fld>
            <a:endParaRPr lang="en-US"/>
          </a:p>
        </p:txBody>
      </p:sp>
      <p:sp>
        <p:nvSpPr>
          <p:cNvPr id="10" name="Rectangle 9"/>
          <p:cNvSpPr/>
          <p:nvPr/>
        </p:nvSpPr>
        <p:spPr>
          <a:xfrm>
            <a:off x="1762125" y="1720550"/>
            <a:ext cx="3924300" cy="365760"/>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Virtualization</a:t>
            </a:r>
          </a:p>
        </p:txBody>
      </p:sp>
      <p:sp>
        <p:nvSpPr>
          <p:cNvPr id="11" name="Rectangle 10"/>
          <p:cNvSpPr/>
          <p:nvPr/>
        </p:nvSpPr>
        <p:spPr>
          <a:xfrm>
            <a:off x="1762125" y="1245946"/>
            <a:ext cx="1909748" cy="365760"/>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sp>
        <p:nvSpPr>
          <p:cNvPr id="12" name="Rectangle 11"/>
          <p:cNvSpPr/>
          <p:nvPr/>
        </p:nvSpPr>
        <p:spPr>
          <a:xfrm>
            <a:off x="3776677" y="1245946"/>
            <a:ext cx="1909748" cy="365760"/>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grpSp>
        <p:nvGrpSpPr>
          <p:cNvPr id="146" name="Group 145"/>
          <p:cNvGrpSpPr/>
          <p:nvPr/>
        </p:nvGrpSpPr>
        <p:grpSpPr>
          <a:xfrm>
            <a:off x="2013784" y="3333183"/>
            <a:ext cx="2015290" cy="304800"/>
            <a:chOff x="1881759" y="3305175"/>
            <a:chExt cx="2015290" cy="304800"/>
          </a:xfrm>
        </p:grpSpPr>
        <p:sp>
          <p:nvSpPr>
            <p:cNvPr id="144" name="Freeform 143"/>
            <p:cNvSpPr/>
            <p:nvPr/>
          </p:nvSpPr>
          <p:spPr>
            <a:xfrm>
              <a:off x="1881759" y="3305175"/>
              <a:ext cx="600075"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171450"/>
                  </a:lnTo>
                  <a:lnTo>
                    <a:pt x="0" y="17145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45" name="Freeform 144"/>
            <p:cNvSpPr/>
            <p:nvPr/>
          </p:nvSpPr>
          <p:spPr>
            <a:xfrm flipH="1">
              <a:off x="2688113" y="3305175"/>
              <a:ext cx="1208936"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171450"/>
                  </a:lnTo>
                  <a:lnTo>
                    <a:pt x="0" y="17145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147" name="Group 146"/>
          <p:cNvGrpSpPr/>
          <p:nvPr/>
        </p:nvGrpSpPr>
        <p:grpSpPr>
          <a:xfrm flipH="1">
            <a:off x="3427986" y="3333183"/>
            <a:ext cx="2015290" cy="304800"/>
            <a:chOff x="1881759" y="3305175"/>
            <a:chExt cx="2015290" cy="304800"/>
          </a:xfrm>
        </p:grpSpPr>
        <p:sp>
          <p:nvSpPr>
            <p:cNvPr id="148" name="Freeform 147"/>
            <p:cNvSpPr/>
            <p:nvPr/>
          </p:nvSpPr>
          <p:spPr>
            <a:xfrm>
              <a:off x="1881759" y="3305175"/>
              <a:ext cx="600075"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171450"/>
                  </a:lnTo>
                  <a:lnTo>
                    <a:pt x="0" y="17145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49" name="Freeform 148"/>
            <p:cNvSpPr/>
            <p:nvPr/>
          </p:nvSpPr>
          <p:spPr>
            <a:xfrm flipH="1">
              <a:off x="2688113" y="3305175"/>
              <a:ext cx="1208936" cy="304800"/>
            </a:xfrm>
            <a:custGeom>
              <a:avLst/>
              <a:gdLst>
                <a:gd name="connsiteX0" fmla="*/ 600075 w 600075"/>
                <a:gd name="connsiteY0" fmla="*/ 0 h 304800"/>
                <a:gd name="connsiteX1" fmla="*/ 600075 w 600075"/>
                <a:gd name="connsiteY1" fmla="*/ 171450 h 304800"/>
                <a:gd name="connsiteX2" fmla="*/ 0 w 600075"/>
                <a:gd name="connsiteY2" fmla="*/ 171450 h 304800"/>
                <a:gd name="connsiteX3" fmla="*/ 0 w 600075"/>
                <a:gd name="connsiteY3" fmla="*/ 304800 h 304800"/>
                <a:gd name="connsiteX0" fmla="*/ 600075 w 600075"/>
                <a:gd name="connsiteY0" fmla="*/ 0 h 304800"/>
                <a:gd name="connsiteX1" fmla="*/ 600075 w 600075"/>
                <a:gd name="connsiteY1" fmla="*/ 171450 h 304800"/>
                <a:gd name="connsiteX2" fmla="*/ 0 w 600075"/>
                <a:gd name="connsiteY2" fmla="*/ 215900 h 304800"/>
                <a:gd name="connsiteX3" fmla="*/ 0 w 600075"/>
                <a:gd name="connsiteY3" fmla="*/ 304800 h 304800"/>
                <a:gd name="connsiteX0" fmla="*/ 600075 w 600075"/>
                <a:gd name="connsiteY0" fmla="*/ 0 h 304800"/>
                <a:gd name="connsiteX1" fmla="*/ 600075 w 600075"/>
                <a:gd name="connsiteY1" fmla="*/ 215900 h 304800"/>
                <a:gd name="connsiteX2" fmla="*/ 0 w 600075"/>
                <a:gd name="connsiteY2" fmla="*/ 215900 h 304800"/>
                <a:gd name="connsiteX3" fmla="*/ 0 w 60007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600075" h="304800">
                  <a:moveTo>
                    <a:pt x="600075" y="0"/>
                  </a:moveTo>
                  <a:lnTo>
                    <a:pt x="600075" y="215900"/>
                  </a:lnTo>
                  <a:lnTo>
                    <a:pt x="0" y="215900"/>
                  </a:lnTo>
                  <a:lnTo>
                    <a:pt x="0" y="304800"/>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6" name="Rectangle 5"/>
          <p:cNvSpPr/>
          <p:nvPr/>
        </p:nvSpPr>
        <p:spPr>
          <a:xfrm>
            <a:off x="752475" y="4295208"/>
            <a:ext cx="1892490" cy="1828800"/>
          </a:xfrm>
          <a:prstGeom prst="rect">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400">
              <a:solidFill>
                <a:schemeClr val="tx2"/>
              </a:solidFill>
            </a:endParaRPr>
          </a:p>
        </p:txBody>
      </p:sp>
      <p:sp>
        <p:nvSpPr>
          <p:cNvPr id="7" name="Rectangle 6"/>
          <p:cNvSpPr/>
          <p:nvPr/>
        </p:nvSpPr>
        <p:spPr>
          <a:xfrm>
            <a:off x="2778030" y="4295208"/>
            <a:ext cx="1892490" cy="1828800"/>
          </a:xfrm>
          <a:prstGeom prst="rect">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400">
              <a:solidFill>
                <a:schemeClr val="tx2"/>
              </a:solidFill>
            </a:endParaRPr>
          </a:p>
        </p:txBody>
      </p:sp>
      <p:sp>
        <p:nvSpPr>
          <p:cNvPr id="8" name="Rectangle 7"/>
          <p:cNvSpPr/>
          <p:nvPr/>
        </p:nvSpPr>
        <p:spPr>
          <a:xfrm>
            <a:off x="4803585" y="4295208"/>
            <a:ext cx="1892490" cy="1828800"/>
          </a:xfrm>
          <a:prstGeom prst="rect">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endParaRPr lang="en-US" sz="1400">
              <a:solidFill>
                <a:schemeClr val="tx2"/>
              </a:solidFill>
            </a:endParaRPr>
          </a:p>
        </p:txBody>
      </p:sp>
      <p:grpSp>
        <p:nvGrpSpPr>
          <p:cNvPr id="109" name="Group 108"/>
          <p:cNvGrpSpPr/>
          <p:nvPr/>
        </p:nvGrpSpPr>
        <p:grpSpPr>
          <a:xfrm>
            <a:off x="2332162" y="2249852"/>
            <a:ext cx="769675" cy="1088086"/>
            <a:chOff x="1649675" y="2259944"/>
            <a:chExt cx="1156582" cy="1635054"/>
          </a:xfrm>
        </p:grpSpPr>
        <p:sp>
          <p:nvSpPr>
            <p:cNvPr id="96" name="Freeform 95"/>
            <p:cNvSpPr/>
            <p:nvPr/>
          </p:nvSpPr>
          <p:spPr>
            <a:xfrm>
              <a:off x="1649675" y="2259944"/>
              <a:ext cx="1155438" cy="1635054"/>
            </a:xfrm>
            <a:custGeom>
              <a:avLst/>
              <a:gdLst>
                <a:gd name="connsiteX0" fmla="*/ 59228 w 1155438"/>
                <a:gd name="connsiteY0" fmla="*/ 0 h 1635054"/>
                <a:gd name="connsiteX1" fmla="*/ 1096210 w 1155438"/>
                <a:gd name="connsiteY1" fmla="*/ 0 h 1635054"/>
                <a:gd name="connsiteX2" fmla="*/ 1155438 w 1155438"/>
                <a:gd name="connsiteY2" fmla="*/ 59228 h 1635054"/>
                <a:gd name="connsiteX3" fmla="*/ 1155438 w 1155438"/>
                <a:gd name="connsiteY3" fmla="*/ 1575826 h 1635054"/>
                <a:gd name="connsiteX4" fmla="*/ 1096210 w 1155438"/>
                <a:gd name="connsiteY4" fmla="*/ 1635054 h 1635054"/>
                <a:gd name="connsiteX5" fmla="*/ 59228 w 1155438"/>
                <a:gd name="connsiteY5" fmla="*/ 1635054 h 1635054"/>
                <a:gd name="connsiteX6" fmla="*/ 0 w 1155438"/>
                <a:gd name="connsiteY6" fmla="*/ 1575826 h 1635054"/>
                <a:gd name="connsiteX7" fmla="*/ 0 w 1155438"/>
                <a:gd name="connsiteY7" fmla="*/ 1461193 h 1635054"/>
                <a:gd name="connsiteX8" fmla="*/ 141025 w 1155438"/>
                <a:gd name="connsiteY8" fmla="*/ 1461193 h 1635054"/>
                <a:gd name="connsiteX9" fmla="*/ 141025 w 1155438"/>
                <a:gd name="connsiteY9" fmla="*/ 1354385 h 1635054"/>
                <a:gd name="connsiteX10" fmla="*/ 0 w 1155438"/>
                <a:gd name="connsiteY10" fmla="*/ 1354385 h 1635054"/>
                <a:gd name="connsiteX11" fmla="*/ 0 w 1155438"/>
                <a:gd name="connsiteY11" fmla="*/ 59228 h 1635054"/>
                <a:gd name="connsiteX12" fmla="*/ 59228 w 1155438"/>
                <a:gd name="connsiteY12" fmla="*/ 0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12" fmla="*/ 232465 w 1155438"/>
                <a:gd name="connsiteY12" fmla="*/ 1445825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0" fmla="*/ 0 w 1155438"/>
                <a:gd name="connsiteY0" fmla="*/ 1354385 h 1635054"/>
                <a:gd name="connsiteX1" fmla="*/ 0 w 1155438"/>
                <a:gd name="connsiteY1" fmla="*/ 59228 h 1635054"/>
                <a:gd name="connsiteX2" fmla="*/ 59228 w 1155438"/>
                <a:gd name="connsiteY2" fmla="*/ 0 h 1635054"/>
                <a:gd name="connsiteX3" fmla="*/ 1096210 w 1155438"/>
                <a:gd name="connsiteY3" fmla="*/ 0 h 1635054"/>
                <a:gd name="connsiteX4" fmla="*/ 1155438 w 1155438"/>
                <a:gd name="connsiteY4" fmla="*/ 59228 h 1635054"/>
                <a:gd name="connsiteX5" fmla="*/ 1155438 w 1155438"/>
                <a:gd name="connsiteY5" fmla="*/ 1575826 h 1635054"/>
                <a:gd name="connsiteX6" fmla="*/ 1096210 w 1155438"/>
                <a:gd name="connsiteY6" fmla="*/ 1635054 h 1635054"/>
                <a:gd name="connsiteX7" fmla="*/ 59228 w 1155438"/>
                <a:gd name="connsiteY7" fmla="*/ 1635054 h 1635054"/>
                <a:gd name="connsiteX8" fmla="*/ 0 w 1155438"/>
                <a:gd name="connsiteY8" fmla="*/ 1575826 h 1635054"/>
                <a:gd name="connsiteX9" fmla="*/ 0 w 1155438"/>
                <a:gd name="connsiteY9" fmla="*/ 1461193 h 163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438" h="1635054">
                  <a:moveTo>
                    <a:pt x="0" y="1354385"/>
                  </a:moveTo>
                  <a:lnTo>
                    <a:pt x="0" y="59228"/>
                  </a:lnTo>
                  <a:cubicBezTo>
                    <a:pt x="0" y="26517"/>
                    <a:pt x="26517" y="0"/>
                    <a:pt x="59228" y="0"/>
                  </a:cubicBezTo>
                  <a:lnTo>
                    <a:pt x="1096210" y="0"/>
                  </a:lnTo>
                  <a:cubicBezTo>
                    <a:pt x="1128921" y="0"/>
                    <a:pt x="1155438" y="26517"/>
                    <a:pt x="1155438" y="59228"/>
                  </a:cubicBezTo>
                  <a:lnTo>
                    <a:pt x="1155438" y="1575826"/>
                  </a:lnTo>
                  <a:cubicBezTo>
                    <a:pt x="1155438" y="1608537"/>
                    <a:pt x="1128921" y="1635054"/>
                    <a:pt x="1096210" y="1635054"/>
                  </a:cubicBezTo>
                  <a:lnTo>
                    <a:pt x="59228" y="1635054"/>
                  </a:lnTo>
                  <a:cubicBezTo>
                    <a:pt x="26517" y="1635054"/>
                    <a:pt x="0" y="1608537"/>
                    <a:pt x="0" y="1575826"/>
                  </a:cubicBezTo>
                  <a:lnTo>
                    <a:pt x="0" y="1461193"/>
                  </a:lnTo>
                </a:path>
              </a:pathLst>
            </a:cu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cxnSp>
          <p:nvCxnSpPr>
            <p:cNvPr id="98" name="Straight Connector 97"/>
            <p:cNvCxnSpPr/>
            <p:nvPr/>
          </p:nvCxnSpPr>
          <p:spPr>
            <a:xfrm flipV="1">
              <a:off x="1649675" y="2425001"/>
              <a:ext cx="945888" cy="253"/>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a:off x="2700111" y="2425001"/>
              <a:ext cx="106146" cy="1"/>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a:off x="1766888" y="3540702"/>
              <a:ext cx="1039369" cy="0"/>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sp>
          <p:nvSpPr>
            <p:cNvPr id="103" name="Rounded Rectangle 102"/>
            <p:cNvSpPr/>
            <p:nvPr/>
          </p:nvSpPr>
          <p:spPr>
            <a:xfrm>
              <a:off x="1783291" y="2533650"/>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5" name="Rounded Rectangle 104"/>
            <p:cNvSpPr/>
            <p:nvPr/>
          </p:nvSpPr>
          <p:spPr>
            <a:xfrm>
              <a:off x="1783291" y="3226188"/>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6" name="Oval 105"/>
            <p:cNvSpPr/>
            <p:nvPr/>
          </p:nvSpPr>
          <p:spPr>
            <a:xfrm>
              <a:off x="1998662"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7" name="Oval 106"/>
            <p:cNvSpPr/>
            <p:nvPr/>
          </p:nvSpPr>
          <p:spPr>
            <a:xfrm>
              <a:off x="2187263"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08" name="Oval 107"/>
            <p:cNvSpPr/>
            <p:nvPr/>
          </p:nvSpPr>
          <p:spPr>
            <a:xfrm>
              <a:off x="2370739"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grpSp>
      <p:grpSp>
        <p:nvGrpSpPr>
          <p:cNvPr id="110" name="Group 109"/>
          <p:cNvGrpSpPr/>
          <p:nvPr/>
        </p:nvGrpSpPr>
        <p:grpSpPr>
          <a:xfrm>
            <a:off x="4346713" y="2249852"/>
            <a:ext cx="769675" cy="1088086"/>
            <a:chOff x="1649675" y="2259944"/>
            <a:chExt cx="1156582" cy="1635054"/>
          </a:xfrm>
        </p:grpSpPr>
        <p:sp>
          <p:nvSpPr>
            <p:cNvPr id="111" name="Freeform 110"/>
            <p:cNvSpPr/>
            <p:nvPr/>
          </p:nvSpPr>
          <p:spPr>
            <a:xfrm>
              <a:off x="1649675" y="2259944"/>
              <a:ext cx="1155438" cy="1635054"/>
            </a:xfrm>
            <a:custGeom>
              <a:avLst/>
              <a:gdLst>
                <a:gd name="connsiteX0" fmla="*/ 59228 w 1155438"/>
                <a:gd name="connsiteY0" fmla="*/ 0 h 1635054"/>
                <a:gd name="connsiteX1" fmla="*/ 1096210 w 1155438"/>
                <a:gd name="connsiteY1" fmla="*/ 0 h 1635054"/>
                <a:gd name="connsiteX2" fmla="*/ 1155438 w 1155438"/>
                <a:gd name="connsiteY2" fmla="*/ 59228 h 1635054"/>
                <a:gd name="connsiteX3" fmla="*/ 1155438 w 1155438"/>
                <a:gd name="connsiteY3" fmla="*/ 1575826 h 1635054"/>
                <a:gd name="connsiteX4" fmla="*/ 1096210 w 1155438"/>
                <a:gd name="connsiteY4" fmla="*/ 1635054 h 1635054"/>
                <a:gd name="connsiteX5" fmla="*/ 59228 w 1155438"/>
                <a:gd name="connsiteY5" fmla="*/ 1635054 h 1635054"/>
                <a:gd name="connsiteX6" fmla="*/ 0 w 1155438"/>
                <a:gd name="connsiteY6" fmla="*/ 1575826 h 1635054"/>
                <a:gd name="connsiteX7" fmla="*/ 0 w 1155438"/>
                <a:gd name="connsiteY7" fmla="*/ 1461193 h 1635054"/>
                <a:gd name="connsiteX8" fmla="*/ 141025 w 1155438"/>
                <a:gd name="connsiteY8" fmla="*/ 1461193 h 1635054"/>
                <a:gd name="connsiteX9" fmla="*/ 141025 w 1155438"/>
                <a:gd name="connsiteY9" fmla="*/ 1354385 h 1635054"/>
                <a:gd name="connsiteX10" fmla="*/ 0 w 1155438"/>
                <a:gd name="connsiteY10" fmla="*/ 1354385 h 1635054"/>
                <a:gd name="connsiteX11" fmla="*/ 0 w 1155438"/>
                <a:gd name="connsiteY11" fmla="*/ 59228 h 1635054"/>
                <a:gd name="connsiteX12" fmla="*/ 59228 w 1155438"/>
                <a:gd name="connsiteY12" fmla="*/ 0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12" fmla="*/ 232465 w 1155438"/>
                <a:gd name="connsiteY12" fmla="*/ 1445825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11" fmla="*/ 141025 w 1155438"/>
                <a:gd name="connsiteY11" fmla="*/ 1461193 h 1635054"/>
                <a:gd name="connsiteX0" fmla="*/ 141025 w 1155438"/>
                <a:gd name="connsiteY0" fmla="*/ 1354385 h 1635054"/>
                <a:gd name="connsiteX1" fmla="*/ 0 w 1155438"/>
                <a:gd name="connsiteY1" fmla="*/ 1354385 h 1635054"/>
                <a:gd name="connsiteX2" fmla="*/ 0 w 1155438"/>
                <a:gd name="connsiteY2" fmla="*/ 59228 h 1635054"/>
                <a:gd name="connsiteX3" fmla="*/ 59228 w 1155438"/>
                <a:gd name="connsiteY3" fmla="*/ 0 h 1635054"/>
                <a:gd name="connsiteX4" fmla="*/ 1096210 w 1155438"/>
                <a:gd name="connsiteY4" fmla="*/ 0 h 1635054"/>
                <a:gd name="connsiteX5" fmla="*/ 1155438 w 1155438"/>
                <a:gd name="connsiteY5" fmla="*/ 59228 h 1635054"/>
                <a:gd name="connsiteX6" fmla="*/ 1155438 w 1155438"/>
                <a:gd name="connsiteY6" fmla="*/ 1575826 h 1635054"/>
                <a:gd name="connsiteX7" fmla="*/ 1096210 w 1155438"/>
                <a:gd name="connsiteY7" fmla="*/ 1635054 h 1635054"/>
                <a:gd name="connsiteX8" fmla="*/ 59228 w 1155438"/>
                <a:gd name="connsiteY8" fmla="*/ 1635054 h 1635054"/>
                <a:gd name="connsiteX9" fmla="*/ 0 w 1155438"/>
                <a:gd name="connsiteY9" fmla="*/ 1575826 h 1635054"/>
                <a:gd name="connsiteX10" fmla="*/ 0 w 1155438"/>
                <a:gd name="connsiteY10" fmla="*/ 1461193 h 1635054"/>
                <a:gd name="connsiteX0" fmla="*/ 0 w 1155438"/>
                <a:gd name="connsiteY0" fmla="*/ 1354385 h 1635054"/>
                <a:gd name="connsiteX1" fmla="*/ 0 w 1155438"/>
                <a:gd name="connsiteY1" fmla="*/ 59228 h 1635054"/>
                <a:gd name="connsiteX2" fmla="*/ 59228 w 1155438"/>
                <a:gd name="connsiteY2" fmla="*/ 0 h 1635054"/>
                <a:gd name="connsiteX3" fmla="*/ 1096210 w 1155438"/>
                <a:gd name="connsiteY3" fmla="*/ 0 h 1635054"/>
                <a:gd name="connsiteX4" fmla="*/ 1155438 w 1155438"/>
                <a:gd name="connsiteY4" fmla="*/ 59228 h 1635054"/>
                <a:gd name="connsiteX5" fmla="*/ 1155438 w 1155438"/>
                <a:gd name="connsiteY5" fmla="*/ 1575826 h 1635054"/>
                <a:gd name="connsiteX6" fmla="*/ 1096210 w 1155438"/>
                <a:gd name="connsiteY6" fmla="*/ 1635054 h 1635054"/>
                <a:gd name="connsiteX7" fmla="*/ 59228 w 1155438"/>
                <a:gd name="connsiteY7" fmla="*/ 1635054 h 1635054"/>
                <a:gd name="connsiteX8" fmla="*/ 0 w 1155438"/>
                <a:gd name="connsiteY8" fmla="*/ 1575826 h 1635054"/>
                <a:gd name="connsiteX9" fmla="*/ 0 w 1155438"/>
                <a:gd name="connsiteY9" fmla="*/ 1461193 h 163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438" h="1635054">
                  <a:moveTo>
                    <a:pt x="0" y="1354385"/>
                  </a:moveTo>
                  <a:lnTo>
                    <a:pt x="0" y="59228"/>
                  </a:lnTo>
                  <a:cubicBezTo>
                    <a:pt x="0" y="26517"/>
                    <a:pt x="26517" y="0"/>
                    <a:pt x="59228" y="0"/>
                  </a:cubicBezTo>
                  <a:lnTo>
                    <a:pt x="1096210" y="0"/>
                  </a:lnTo>
                  <a:cubicBezTo>
                    <a:pt x="1128921" y="0"/>
                    <a:pt x="1155438" y="26517"/>
                    <a:pt x="1155438" y="59228"/>
                  </a:cubicBezTo>
                  <a:lnTo>
                    <a:pt x="1155438" y="1575826"/>
                  </a:lnTo>
                  <a:cubicBezTo>
                    <a:pt x="1155438" y="1608537"/>
                    <a:pt x="1128921" y="1635054"/>
                    <a:pt x="1096210" y="1635054"/>
                  </a:cubicBezTo>
                  <a:lnTo>
                    <a:pt x="59228" y="1635054"/>
                  </a:lnTo>
                  <a:cubicBezTo>
                    <a:pt x="26517" y="1635054"/>
                    <a:pt x="0" y="1608537"/>
                    <a:pt x="0" y="1575826"/>
                  </a:cubicBezTo>
                  <a:lnTo>
                    <a:pt x="0" y="1461193"/>
                  </a:lnTo>
                </a:path>
              </a:pathLst>
            </a:cu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cxnSp>
          <p:nvCxnSpPr>
            <p:cNvPr id="112" name="Straight Connector 111"/>
            <p:cNvCxnSpPr/>
            <p:nvPr/>
          </p:nvCxnSpPr>
          <p:spPr>
            <a:xfrm flipV="1">
              <a:off x="1649675" y="2425001"/>
              <a:ext cx="945888" cy="253"/>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p:cNvCxnSpPr/>
            <p:nvPr/>
          </p:nvCxnSpPr>
          <p:spPr>
            <a:xfrm>
              <a:off x="2700111" y="2425001"/>
              <a:ext cx="106146" cy="1"/>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p:cNvCxnSpPr/>
            <p:nvPr/>
          </p:nvCxnSpPr>
          <p:spPr>
            <a:xfrm>
              <a:off x="1766888" y="3540702"/>
              <a:ext cx="1039369" cy="0"/>
            </a:xfrm>
            <a:prstGeom prst="line">
              <a:avLst/>
            </a:prstGeom>
            <a:noFill/>
            <a:ln w="6350" cap="rnd">
              <a:solidFill>
                <a:srgbClr val="504F52"/>
              </a:solidFill>
              <a:round/>
            </a:ln>
          </p:spPr>
          <p:style>
            <a:lnRef idx="2">
              <a:schemeClr val="accent1">
                <a:shade val="50000"/>
              </a:schemeClr>
            </a:lnRef>
            <a:fillRef idx="1">
              <a:schemeClr val="accent1"/>
            </a:fillRef>
            <a:effectRef idx="0">
              <a:schemeClr val="accent1"/>
            </a:effectRef>
            <a:fontRef idx="minor">
              <a:schemeClr val="lt1"/>
            </a:fontRef>
          </p:style>
        </p:cxnSp>
        <p:sp>
          <p:nvSpPr>
            <p:cNvPr id="115" name="Rounded Rectangle 114"/>
            <p:cNvSpPr/>
            <p:nvPr/>
          </p:nvSpPr>
          <p:spPr>
            <a:xfrm>
              <a:off x="1783291" y="2533650"/>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17" name="Rounded Rectangle 116"/>
            <p:cNvSpPr/>
            <p:nvPr/>
          </p:nvSpPr>
          <p:spPr>
            <a:xfrm>
              <a:off x="1783291" y="3226188"/>
              <a:ext cx="888207" cy="192891"/>
            </a:xfrm>
            <a:prstGeom prst="roundRect">
              <a:avLst/>
            </a:prstGeom>
            <a:solidFill>
              <a:srgbClr val="D0E48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18" name="Oval 117"/>
            <p:cNvSpPr/>
            <p:nvPr/>
          </p:nvSpPr>
          <p:spPr>
            <a:xfrm>
              <a:off x="1998662"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19" name="Oval 118"/>
            <p:cNvSpPr/>
            <p:nvPr/>
          </p:nvSpPr>
          <p:spPr>
            <a:xfrm>
              <a:off x="2187263"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20" name="Oval 119"/>
            <p:cNvSpPr/>
            <p:nvPr/>
          </p:nvSpPr>
          <p:spPr>
            <a:xfrm>
              <a:off x="2370739" y="3647601"/>
              <a:ext cx="90619" cy="90619"/>
            </a:xfrm>
            <a:prstGeom prst="ellipse">
              <a:avLst/>
            </a:prstGeom>
            <a:solidFill>
              <a:srgbClr val="BECBD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grpSp>
      <p:sp>
        <p:nvSpPr>
          <p:cNvPr id="137" name="Right Brace 136"/>
          <p:cNvSpPr/>
          <p:nvPr/>
        </p:nvSpPr>
        <p:spPr>
          <a:xfrm rot="5400000">
            <a:off x="1551938" y="4688491"/>
            <a:ext cx="293560" cy="886966"/>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Right Brace 139"/>
          <p:cNvSpPr/>
          <p:nvPr/>
        </p:nvSpPr>
        <p:spPr>
          <a:xfrm rot="5400000">
            <a:off x="3577495" y="4688491"/>
            <a:ext cx="293560" cy="886966"/>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Right Brace 140"/>
          <p:cNvSpPr/>
          <p:nvPr/>
        </p:nvSpPr>
        <p:spPr>
          <a:xfrm rot="5400000">
            <a:off x="5603050" y="4688491"/>
            <a:ext cx="293560" cy="886966"/>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1" name="Straight Connector 150"/>
          <p:cNvCxnSpPr/>
          <p:nvPr/>
        </p:nvCxnSpPr>
        <p:spPr>
          <a:xfrm flipH="1" flipV="1">
            <a:off x="1129507" y="3915479"/>
            <a:ext cx="1" cy="4711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1380968" y="3873536"/>
            <a:ext cx="1" cy="5131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129506" y="3919288"/>
            <a:ext cx="132902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013784" y="3966596"/>
            <a:ext cx="54813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flipV="1">
            <a:off x="2016475" y="3966594"/>
            <a:ext cx="1" cy="4200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flipV="1">
            <a:off x="2267936" y="4017712"/>
            <a:ext cx="1" cy="368936"/>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89" name="Group 188"/>
          <p:cNvGrpSpPr/>
          <p:nvPr/>
        </p:nvGrpSpPr>
        <p:grpSpPr>
          <a:xfrm>
            <a:off x="3154779" y="4134750"/>
            <a:ext cx="251458" cy="251899"/>
            <a:chOff x="1886155" y="4106742"/>
            <a:chExt cx="251458" cy="251899"/>
          </a:xfrm>
        </p:grpSpPr>
        <p:cxnSp>
          <p:nvCxnSpPr>
            <p:cNvPr id="190" name="Straight Connector 189"/>
            <p:cNvCxnSpPr/>
            <p:nvPr/>
          </p:nvCxnSpPr>
          <p:spPr>
            <a:xfrm flipH="1" flipV="1">
              <a:off x="1886155" y="4106742"/>
              <a:ext cx="1" cy="2518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2137612" y="4111932"/>
              <a:ext cx="1" cy="246708"/>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24" name="Group 223"/>
          <p:cNvGrpSpPr/>
          <p:nvPr/>
        </p:nvGrpSpPr>
        <p:grpSpPr>
          <a:xfrm>
            <a:off x="2458527" y="3827783"/>
            <a:ext cx="696251" cy="306967"/>
            <a:chOff x="2315652" y="3799775"/>
            <a:chExt cx="696251" cy="306967"/>
          </a:xfrm>
        </p:grpSpPr>
        <p:cxnSp>
          <p:nvCxnSpPr>
            <p:cNvPr id="159" name="Straight Connector 158"/>
            <p:cNvCxnSpPr/>
            <p:nvPr/>
          </p:nvCxnSpPr>
          <p:spPr>
            <a:xfrm>
              <a:off x="2419041" y="3799776"/>
              <a:ext cx="0" cy="1388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315652" y="3799776"/>
              <a:ext cx="0" cy="915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522430" y="3799775"/>
              <a:ext cx="0" cy="3069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625819" y="3799776"/>
              <a:ext cx="0" cy="2402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2729208" y="3799776"/>
              <a:ext cx="0" cy="1534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832596" y="3799776"/>
              <a:ext cx="0" cy="915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522430" y="4106742"/>
              <a:ext cx="489473" cy="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199" name="Straight Connector 198"/>
          <p:cNvCxnSpPr/>
          <p:nvPr/>
        </p:nvCxnSpPr>
        <p:spPr>
          <a:xfrm flipH="1" flipV="1">
            <a:off x="4041747" y="4068075"/>
            <a:ext cx="1" cy="3185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293205" y="4208399"/>
            <a:ext cx="1" cy="1782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2768694" y="4068075"/>
            <a:ext cx="127305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flipV="1">
            <a:off x="5174869" y="3981266"/>
            <a:ext cx="1" cy="4053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flipV="1">
            <a:off x="5426326" y="4104084"/>
            <a:ext cx="1" cy="2825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2869027" y="3981266"/>
            <a:ext cx="230584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975471" y="3919288"/>
            <a:ext cx="30863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flipV="1">
            <a:off x="5970429" y="4306572"/>
            <a:ext cx="1" cy="4633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flipV="1">
            <a:off x="6221885" y="4425945"/>
            <a:ext cx="1" cy="3439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486815" y="3827784"/>
            <a:ext cx="0" cy="1920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4383426" y="3827784"/>
            <a:ext cx="0" cy="457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4590204" y="3827783"/>
            <a:ext cx="0" cy="3069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693593" y="3827784"/>
            <a:ext cx="0" cy="384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796982" y="3827784"/>
            <a:ext cx="0" cy="2763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900370" y="3827784"/>
            <a:ext cx="0" cy="2148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900370" y="4042675"/>
            <a:ext cx="14129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4796982" y="4104084"/>
            <a:ext cx="6293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4293204" y="4211794"/>
            <a:ext cx="4003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3405220" y="4134750"/>
            <a:ext cx="11849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2267934" y="4019789"/>
            <a:ext cx="22188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380968" y="3873536"/>
            <a:ext cx="300245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1762125" y="3644904"/>
            <a:ext cx="1909748" cy="182880"/>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Fiber Channel Switch</a:t>
            </a:r>
          </a:p>
        </p:txBody>
      </p:sp>
      <p:sp>
        <p:nvSpPr>
          <p:cNvPr id="122" name="Rectangle 121"/>
          <p:cNvSpPr/>
          <p:nvPr/>
        </p:nvSpPr>
        <p:spPr>
          <a:xfrm>
            <a:off x="3776677" y="3644904"/>
            <a:ext cx="1909748" cy="182880"/>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Fiber Channel Switch</a:t>
            </a:r>
          </a:p>
        </p:txBody>
      </p:sp>
      <p:sp>
        <p:nvSpPr>
          <p:cNvPr id="123" name="Rectangle 122"/>
          <p:cNvSpPr/>
          <p:nvPr/>
        </p:nvSpPr>
        <p:spPr>
          <a:xfrm>
            <a:off x="843756"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5" name="Rectangle 124"/>
          <p:cNvSpPr/>
          <p:nvPr/>
        </p:nvSpPr>
        <p:spPr>
          <a:xfrm>
            <a:off x="1730724"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6" name="Rectangle 125"/>
          <p:cNvSpPr/>
          <p:nvPr/>
        </p:nvSpPr>
        <p:spPr>
          <a:xfrm>
            <a:off x="2869027"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7" name="Rectangle 126"/>
          <p:cNvSpPr/>
          <p:nvPr/>
        </p:nvSpPr>
        <p:spPr>
          <a:xfrm>
            <a:off x="3755995"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8" name="Rectangle 127"/>
          <p:cNvSpPr/>
          <p:nvPr/>
        </p:nvSpPr>
        <p:spPr>
          <a:xfrm>
            <a:off x="4889117"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sp>
        <p:nvSpPr>
          <p:cNvPr id="129" name="Rectangle 128"/>
          <p:cNvSpPr/>
          <p:nvPr/>
        </p:nvSpPr>
        <p:spPr>
          <a:xfrm>
            <a:off x="5776085" y="4386648"/>
            <a:ext cx="822960" cy="51756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900"/>
              <a:t>Storage Controller</a:t>
            </a:r>
          </a:p>
        </p:txBody>
      </p:sp>
      <p:grpSp>
        <p:nvGrpSpPr>
          <p:cNvPr id="272" name="Group 271"/>
          <p:cNvGrpSpPr/>
          <p:nvPr/>
        </p:nvGrpSpPr>
        <p:grpSpPr bwMode="ltGray">
          <a:xfrm>
            <a:off x="8015704" y="1629218"/>
            <a:ext cx="2967923" cy="831165"/>
            <a:chOff x="5039806" y="1903443"/>
            <a:chExt cx="1435266" cy="368669"/>
          </a:xfrm>
        </p:grpSpPr>
        <p:sp>
          <p:nvSpPr>
            <p:cNvPr id="273" name="Rectangle 272"/>
            <p:cNvSpPr/>
            <p:nvPr/>
          </p:nvSpPr>
          <p:spPr bwMode="ltGray">
            <a:xfrm>
              <a:off x="5039806" y="2109877"/>
              <a:ext cx="1435266" cy="162235"/>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Virtualization</a:t>
              </a:r>
            </a:p>
          </p:txBody>
        </p:sp>
        <p:sp>
          <p:nvSpPr>
            <p:cNvPr id="274" name="Rectangle 273"/>
            <p:cNvSpPr/>
            <p:nvPr/>
          </p:nvSpPr>
          <p:spPr bwMode="ltGray">
            <a:xfrm>
              <a:off x="5039806" y="1903443"/>
              <a:ext cx="685406" cy="162235"/>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sp>
          <p:nvSpPr>
            <p:cNvPr id="275" name="Rectangle 274"/>
            <p:cNvSpPr/>
            <p:nvPr/>
          </p:nvSpPr>
          <p:spPr bwMode="ltGray">
            <a:xfrm>
              <a:off x="5789666" y="1903443"/>
              <a:ext cx="685406" cy="162235"/>
            </a:xfrm>
            <a:prstGeom prst="rect">
              <a:avLst/>
            </a:prstGeom>
            <a:solidFill>
              <a:schemeClr val="bg1"/>
            </a:solidFill>
            <a:ln w="1905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Bef>
                  <a:spcPts val="1200"/>
                </a:spcBef>
                <a:buClr>
                  <a:schemeClr val="accent1"/>
                </a:buClr>
              </a:pPr>
              <a:r>
                <a:rPr lang="en-US" sz="1200"/>
                <a:t>App</a:t>
              </a:r>
            </a:p>
          </p:txBody>
        </p:sp>
      </p:grpSp>
      <p:sp>
        <p:nvSpPr>
          <p:cNvPr id="276" name="TextBox 275"/>
          <p:cNvSpPr txBox="1"/>
          <p:nvPr/>
        </p:nvSpPr>
        <p:spPr bwMode="ltGray">
          <a:xfrm>
            <a:off x="7776299" y="5110424"/>
            <a:ext cx="3440370" cy="1231102"/>
          </a:xfrm>
          <a:prstGeom prst="rect">
            <a:avLst/>
          </a:prstGeom>
          <a:noFill/>
        </p:spPr>
        <p:txBody>
          <a:bodyPr wrap="square" lIns="121917" tIns="60958" rIns="121917" bIns="60958" rtlCol="0">
            <a:spAutoFit/>
          </a:bodyPr>
          <a:lstStyle/>
          <a:p>
            <a:pPr lvl="0" algn="ctr"/>
            <a:r>
              <a:rPr lang="en-US">
                <a:solidFill>
                  <a:schemeClr val="tx2"/>
                </a:solidFill>
              </a:rPr>
              <a:t>Integrated compute, storage, virtualization, network, and security </a:t>
            </a:r>
            <a:br>
              <a:rPr lang="en-US">
                <a:solidFill>
                  <a:schemeClr val="tx2"/>
                </a:solidFill>
              </a:rPr>
            </a:br>
            <a:endParaRPr lang="en-US">
              <a:solidFill>
                <a:schemeClr val="tx2"/>
              </a:solidFill>
            </a:endParaRPr>
          </a:p>
        </p:txBody>
      </p:sp>
      <p:grpSp>
        <p:nvGrpSpPr>
          <p:cNvPr id="277" name="Group 276"/>
          <p:cNvGrpSpPr/>
          <p:nvPr/>
        </p:nvGrpSpPr>
        <p:grpSpPr>
          <a:xfrm>
            <a:off x="7997123" y="3432580"/>
            <a:ext cx="3003106" cy="763202"/>
            <a:chOff x="6280151" y="-2185988"/>
            <a:chExt cx="1343025" cy="341313"/>
          </a:xfrm>
        </p:grpSpPr>
        <p:sp>
          <p:nvSpPr>
            <p:cNvPr id="278" name="Freeform 1303"/>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9" name="Freeform 1304"/>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0" name="Freeform 1305"/>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1" name="Freeform 1306"/>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2" name="Rectangle 1307"/>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3" name="Rectangle 1308"/>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4" name="Freeform 1309"/>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5" name="Oval 1310"/>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6" name="Oval 1311"/>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7" name="Freeform 1312"/>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8" name="Oval 1313"/>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9" name="Oval 1314"/>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0" name="Oval 1315"/>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1" name="Oval 1316"/>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2" name="Oval 1317"/>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3" name="Oval 1318"/>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4" name="Oval 1319"/>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5" name="Oval 1320"/>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6" name="Oval 1321"/>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7" name="Oval 1322"/>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8" name="Oval 1323"/>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9" name="Oval 1324"/>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0" name="Oval 1325"/>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1" name="Oval 1326"/>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2" name="Oval 1327"/>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3" name="Oval 1328"/>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4" name="Oval 1329"/>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5" name="Oval 1330"/>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6" name="Oval 1331"/>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7" name="Oval 1332"/>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 name="Oval 1333"/>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 name="Oval 1334"/>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 name="Oval 1335"/>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 name="Oval 1336"/>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 name="Oval 1337"/>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 name="Oval 1338"/>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4" name="Oval 1339"/>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5" name="Oval 1340"/>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6" name="Freeform 1341"/>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7" name="Freeform 1342"/>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8" name="Freeform 1343"/>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319" name="Group 318"/>
          <p:cNvGrpSpPr/>
          <p:nvPr/>
        </p:nvGrpSpPr>
        <p:grpSpPr>
          <a:xfrm>
            <a:off x="7997123" y="4205230"/>
            <a:ext cx="3003106" cy="763202"/>
            <a:chOff x="6280151" y="-2185988"/>
            <a:chExt cx="1343025" cy="341313"/>
          </a:xfrm>
        </p:grpSpPr>
        <p:sp>
          <p:nvSpPr>
            <p:cNvPr id="320" name="Freeform 1303"/>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1" name="Freeform 1304"/>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2" name="Freeform 1305"/>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3" name="Freeform 1306"/>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4" name="Rectangle 1307"/>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5" name="Rectangle 1308"/>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6" name="Freeform 1309"/>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7" name="Oval 1310"/>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8" name="Oval 1311"/>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9" name="Freeform 1312"/>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0" name="Oval 1313"/>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1" name="Oval 1314"/>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2" name="Oval 1315"/>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3" name="Oval 1316"/>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4" name="Oval 1317"/>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5" name="Oval 1318"/>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6" name="Oval 1319"/>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7" name="Oval 1320"/>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8" name="Oval 1321"/>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9" name="Oval 1322"/>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0" name="Oval 1323"/>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1" name="Oval 1324"/>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2" name="Oval 1325"/>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3" name="Oval 1326"/>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4" name="Oval 1327"/>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5" name="Oval 1328"/>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6" name="Oval 1329"/>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7" name="Oval 1330"/>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8" name="Oval 1331"/>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9" name="Oval 1332"/>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0" name="Oval 1333"/>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1" name="Oval 1334"/>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2" name="Oval 1335"/>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3" name="Oval 1336"/>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4" name="Oval 1337"/>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5" name="Oval 1338"/>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6" name="Oval 1339"/>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7" name="Oval 1340"/>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8" name="Freeform 1341"/>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9" name="Freeform 1342"/>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0" name="Freeform 1343"/>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361" name="Group 360"/>
          <p:cNvGrpSpPr/>
          <p:nvPr/>
        </p:nvGrpSpPr>
        <p:grpSpPr>
          <a:xfrm>
            <a:off x="7997123" y="2659062"/>
            <a:ext cx="3003106" cy="763202"/>
            <a:chOff x="6280151" y="-2185988"/>
            <a:chExt cx="1343025" cy="341313"/>
          </a:xfrm>
        </p:grpSpPr>
        <p:sp>
          <p:nvSpPr>
            <p:cNvPr id="362" name="Freeform 1303"/>
            <p:cNvSpPr>
              <a:spLocks/>
            </p:cNvSpPr>
            <p:nvPr/>
          </p:nvSpPr>
          <p:spPr bwMode="auto">
            <a:xfrm>
              <a:off x="6281738" y="-2182813"/>
              <a:ext cx="1339850" cy="39688"/>
            </a:xfrm>
            <a:custGeom>
              <a:avLst/>
              <a:gdLst>
                <a:gd name="T0" fmla="*/ 1115 w 1126"/>
                <a:gd name="T1" fmla="*/ 0 h 33"/>
                <a:gd name="T2" fmla="*/ 11 w 1126"/>
                <a:gd name="T3" fmla="*/ 0 h 33"/>
                <a:gd name="T4" fmla="*/ 0 w 1126"/>
                <a:gd name="T5" fmla="*/ 11 h 33"/>
                <a:gd name="T6" fmla="*/ 0 w 1126"/>
                <a:gd name="T7" fmla="*/ 33 h 33"/>
                <a:gd name="T8" fmla="*/ 0 w 1126"/>
                <a:gd name="T9" fmla="*/ 33 h 33"/>
                <a:gd name="T10" fmla="*/ 1126 w 1126"/>
                <a:gd name="T11" fmla="*/ 33 h 33"/>
                <a:gd name="T12" fmla="*/ 1126 w 1126"/>
                <a:gd name="T13" fmla="*/ 11 h 33"/>
                <a:gd name="T14" fmla="*/ 1115 w 1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6" h="33">
                  <a:moveTo>
                    <a:pt x="1115" y="0"/>
                  </a:moveTo>
                  <a:cubicBezTo>
                    <a:pt x="11" y="0"/>
                    <a:pt x="11" y="0"/>
                    <a:pt x="11" y="0"/>
                  </a:cubicBezTo>
                  <a:cubicBezTo>
                    <a:pt x="5" y="0"/>
                    <a:pt x="0" y="5"/>
                    <a:pt x="0" y="11"/>
                  </a:cubicBezTo>
                  <a:cubicBezTo>
                    <a:pt x="0" y="33"/>
                    <a:pt x="0" y="33"/>
                    <a:pt x="0" y="33"/>
                  </a:cubicBezTo>
                  <a:cubicBezTo>
                    <a:pt x="0" y="33"/>
                    <a:pt x="0" y="33"/>
                    <a:pt x="0" y="33"/>
                  </a:cubicBezTo>
                  <a:cubicBezTo>
                    <a:pt x="1126" y="33"/>
                    <a:pt x="1126" y="33"/>
                    <a:pt x="1126" y="33"/>
                  </a:cubicBezTo>
                  <a:cubicBezTo>
                    <a:pt x="1126" y="11"/>
                    <a:pt x="1126" y="11"/>
                    <a:pt x="1126" y="11"/>
                  </a:cubicBezTo>
                  <a:cubicBezTo>
                    <a:pt x="1126" y="5"/>
                    <a:pt x="1121" y="0"/>
                    <a:pt x="1115" y="0"/>
                  </a:cubicBezTo>
                </a:path>
              </a:pathLst>
            </a:cu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3" name="Freeform 1304"/>
            <p:cNvSpPr>
              <a:spLocks/>
            </p:cNvSpPr>
            <p:nvPr/>
          </p:nvSpPr>
          <p:spPr bwMode="auto">
            <a:xfrm>
              <a:off x="6280151" y="-2185988"/>
              <a:ext cx="1343025" cy="47625"/>
            </a:xfrm>
            <a:custGeom>
              <a:avLst/>
              <a:gdLst>
                <a:gd name="T0" fmla="*/ 2 w 1130"/>
                <a:gd name="T1" fmla="*/ 37 h 39"/>
                <a:gd name="T2" fmla="*/ 4 w 1130"/>
                <a:gd name="T3" fmla="*/ 37 h 39"/>
                <a:gd name="T4" fmla="*/ 4 w 1130"/>
                <a:gd name="T5" fmla="*/ 13 h 39"/>
                <a:gd name="T6" fmla="*/ 6 w 1130"/>
                <a:gd name="T7" fmla="*/ 6 h 39"/>
                <a:gd name="T8" fmla="*/ 13 w 1130"/>
                <a:gd name="T9" fmla="*/ 3 h 39"/>
                <a:gd name="T10" fmla="*/ 1117 w 1130"/>
                <a:gd name="T11" fmla="*/ 3 h 39"/>
                <a:gd name="T12" fmla="*/ 1123 w 1130"/>
                <a:gd name="T13" fmla="*/ 6 h 39"/>
                <a:gd name="T14" fmla="*/ 1126 w 1130"/>
                <a:gd name="T15" fmla="*/ 13 h 39"/>
                <a:gd name="T16" fmla="*/ 1126 w 1130"/>
                <a:gd name="T17" fmla="*/ 35 h 39"/>
                <a:gd name="T18" fmla="*/ 2 w 1130"/>
                <a:gd name="T19" fmla="*/ 35 h 39"/>
                <a:gd name="T20" fmla="*/ 2 w 1130"/>
                <a:gd name="T21" fmla="*/ 37 h 39"/>
                <a:gd name="T22" fmla="*/ 4 w 1130"/>
                <a:gd name="T23" fmla="*/ 37 h 39"/>
                <a:gd name="T24" fmla="*/ 2 w 1130"/>
                <a:gd name="T25" fmla="*/ 37 h 39"/>
                <a:gd name="T26" fmla="*/ 2 w 1130"/>
                <a:gd name="T27" fmla="*/ 39 h 39"/>
                <a:gd name="T28" fmla="*/ 1128 w 1130"/>
                <a:gd name="T29" fmla="*/ 39 h 39"/>
                <a:gd name="T30" fmla="*/ 1129 w 1130"/>
                <a:gd name="T31" fmla="*/ 39 h 39"/>
                <a:gd name="T32" fmla="*/ 1130 w 1130"/>
                <a:gd name="T33" fmla="*/ 37 h 39"/>
                <a:gd name="T34" fmla="*/ 1130 w 1130"/>
                <a:gd name="T35" fmla="*/ 13 h 39"/>
                <a:gd name="T36" fmla="*/ 1117 w 1130"/>
                <a:gd name="T37" fmla="*/ 0 h 39"/>
                <a:gd name="T38" fmla="*/ 13 w 1130"/>
                <a:gd name="T39" fmla="*/ 0 h 39"/>
                <a:gd name="T40" fmla="*/ 0 w 1130"/>
                <a:gd name="T41" fmla="*/ 13 h 39"/>
                <a:gd name="T42" fmla="*/ 0 w 1130"/>
                <a:gd name="T43" fmla="*/ 37 h 39"/>
                <a:gd name="T44" fmla="*/ 1 w 1130"/>
                <a:gd name="T45" fmla="*/ 39 h 39"/>
                <a:gd name="T46" fmla="*/ 2 w 1130"/>
                <a:gd name="T47" fmla="*/ 39 h 39"/>
                <a:gd name="T48" fmla="*/ 2 w 1130"/>
                <a:gd name="T49"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2" y="37"/>
                  </a:moveTo>
                  <a:cubicBezTo>
                    <a:pt x="4" y="37"/>
                    <a:pt x="4" y="37"/>
                    <a:pt x="4" y="37"/>
                  </a:cubicBezTo>
                  <a:cubicBezTo>
                    <a:pt x="4" y="13"/>
                    <a:pt x="4" y="13"/>
                    <a:pt x="4" y="13"/>
                  </a:cubicBezTo>
                  <a:cubicBezTo>
                    <a:pt x="4" y="10"/>
                    <a:pt x="5" y="8"/>
                    <a:pt x="6" y="6"/>
                  </a:cubicBezTo>
                  <a:cubicBezTo>
                    <a:pt x="8" y="4"/>
                    <a:pt x="11" y="3"/>
                    <a:pt x="13" y="3"/>
                  </a:cubicBezTo>
                  <a:cubicBezTo>
                    <a:pt x="1117" y="3"/>
                    <a:pt x="1117" y="3"/>
                    <a:pt x="1117" y="3"/>
                  </a:cubicBezTo>
                  <a:cubicBezTo>
                    <a:pt x="1119" y="3"/>
                    <a:pt x="1122" y="4"/>
                    <a:pt x="1123" y="6"/>
                  </a:cubicBezTo>
                  <a:cubicBezTo>
                    <a:pt x="1125" y="8"/>
                    <a:pt x="1126" y="10"/>
                    <a:pt x="1126" y="13"/>
                  </a:cubicBezTo>
                  <a:cubicBezTo>
                    <a:pt x="1126" y="35"/>
                    <a:pt x="1126" y="35"/>
                    <a:pt x="1126" y="35"/>
                  </a:cubicBezTo>
                  <a:cubicBezTo>
                    <a:pt x="2" y="35"/>
                    <a:pt x="2" y="35"/>
                    <a:pt x="2" y="35"/>
                  </a:cubicBezTo>
                  <a:cubicBezTo>
                    <a:pt x="2" y="37"/>
                    <a:pt x="2" y="37"/>
                    <a:pt x="2" y="37"/>
                  </a:cubicBezTo>
                  <a:cubicBezTo>
                    <a:pt x="4" y="37"/>
                    <a:pt x="4" y="37"/>
                    <a:pt x="4" y="37"/>
                  </a:cubicBezTo>
                  <a:cubicBezTo>
                    <a:pt x="2" y="37"/>
                    <a:pt x="2" y="37"/>
                    <a:pt x="2" y="37"/>
                  </a:cubicBezTo>
                  <a:cubicBezTo>
                    <a:pt x="2" y="39"/>
                    <a:pt x="2" y="39"/>
                    <a:pt x="2" y="39"/>
                  </a:cubicBezTo>
                  <a:cubicBezTo>
                    <a:pt x="1128" y="39"/>
                    <a:pt x="1128" y="39"/>
                    <a:pt x="1128" y="39"/>
                  </a:cubicBezTo>
                  <a:cubicBezTo>
                    <a:pt x="1128" y="39"/>
                    <a:pt x="1129" y="39"/>
                    <a:pt x="1129" y="39"/>
                  </a:cubicBezTo>
                  <a:cubicBezTo>
                    <a:pt x="1130" y="38"/>
                    <a:pt x="1130" y="38"/>
                    <a:pt x="1130" y="37"/>
                  </a:cubicBezTo>
                  <a:cubicBezTo>
                    <a:pt x="1130" y="13"/>
                    <a:pt x="1130" y="13"/>
                    <a:pt x="1130" y="13"/>
                  </a:cubicBezTo>
                  <a:cubicBezTo>
                    <a:pt x="1130" y="6"/>
                    <a:pt x="1124" y="0"/>
                    <a:pt x="1117" y="0"/>
                  </a:cubicBezTo>
                  <a:cubicBezTo>
                    <a:pt x="13" y="0"/>
                    <a:pt x="13" y="0"/>
                    <a:pt x="13" y="0"/>
                  </a:cubicBezTo>
                  <a:cubicBezTo>
                    <a:pt x="6" y="0"/>
                    <a:pt x="0" y="6"/>
                    <a:pt x="0" y="13"/>
                  </a:cubicBezTo>
                  <a:cubicBezTo>
                    <a:pt x="0" y="37"/>
                    <a:pt x="0" y="37"/>
                    <a:pt x="0" y="37"/>
                  </a:cubicBezTo>
                  <a:cubicBezTo>
                    <a:pt x="0" y="38"/>
                    <a:pt x="0" y="38"/>
                    <a:pt x="1" y="39"/>
                  </a:cubicBezTo>
                  <a:cubicBezTo>
                    <a:pt x="1" y="39"/>
                    <a:pt x="1" y="39"/>
                    <a:pt x="2" y="39"/>
                  </a:cubicBezTo>
                  <a:lnTo>
                    <a:pt x="2" y="37"/>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4" name="Freeform 1305"/>
            <p:cNvSpPr>
              <a:spLocks/>
            </p:cNvSpPr>
            <p:nvPr/>
          </p:nvSpPr>
          <p:spPr bwMode="auto">
            <a:xfrm>
              <a:off x="6281738" y="-1890713"/>
              <a:ext cx="1339850" cy="42863"/>
            </a:xfrm>
            <a:custGeom>
              <a:avLst/>
              <a:gdLst>
                <a:gd name="T0" fmla="*/ 1126 w 1126"/>
                <a:gd name="T1" fmla="*/ 0 h 36"/>
                <a:gd name="T2" fmla="*/ 1126 w 1126"/>
                <a:gd name="T3" fmla="*/ 25 h 36"/>
                <a:gd name="T4" fmla="*/ 1115 w 1126"/>
                <a:gd name="T5" fmla="*/ 36 h 36"/>
                <a:gd name="T6" fmla="*/ 11 w 1126"/>
                <a:gd name="T7" fmla="*/ 36 h 36"/>
                <a:gd name="T8" fmla="*/ 0 w 1126"/>
                <a:gd name="T9" fmla="*/ 25 h 36"/>
                <a:gd name="T10" fmla="*/ 0 w 1126"/>
                <a:gd name="T11" fmla="*/ 0 h 36"/>
                <a:gd name="T12" fmla="*/ 1126 w 112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126" h="36">
                  <a:moveTo>
                    <a:pt x="1126" y="0"/>
                  </a:moveTo>
                  <a:cubicBezTo>
                    <a:pt x="1126" y="25"/>
                    <a:pt x="1126" y="25"/>
                    <a:pt x="1126" y="25"/>
                  </a:cubicBezTo>
                  <a:cubicBezTo>
                    <a:pt x="1126" y="31"/>
                    <a:pt x="1121" y="36"/>
                    <a:pt x="1115" y="36"/>
                  </a:cubicBezTo>
                  <a:cubicBezTo>
                    <a:pt x="11" y="36"/>
                    <a:pt x="11" y="36"/>
                    <a:pt x="11" y="36"/>
                  </a:cubicBezTo>
                  <a:cubicBezTo>
                    <a:pt x="5" y="36"/>
                    <a:pt x="0" y="31"/>
                    <a:pt x="0" y="25"/>
                  </a:cubicBezTo>
                  <a:cubicBezTo>
                    <a:pt x="0" y="0"/>
                    <a:pt x="0" y="0"/>
                    <a:pt x="0" y="0"/>
                  </a:cubicBezTo>
                  <a:lnTo>
                    <a:pt x="1126" y="0"/>
                  </a:lnTo>
                  <a:close/>
                </a:path>
              </a:pathLst>
            </a:cu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5" name="Freeform 1306"/>
            <p:cNvSpPr>
              <a:spLocks/>
            </p:cNvSpPr>
            <p:nvPr/>
          </p:nvSpPr>
          <p:spPr bwMode="auto">
            <a:xfrm>
              <a:off x="6280151" y="-1890713"/>
              <a:ext cx="1343025" cy="46038"/>
            </a:xfrm>
            <a:custGeom>
              <a:avLst/>
              <a:gdLst>
                <a:gd name="T0" fmla="*/ 1128 w 1130"/>
                <a:gd name="T1" fmla="*/ 1 h 39"/>
                <a:gd name="T2" fmla="*/ 1126 w 1130"/>
                <a:gd name="T3" fmla="*/ 1 h 39"/>
                <a:gd name="T4" fmla="*/ 1126 w 1130"/>
                <a:gd name="T5" fmla="*/ 26 h 39"/>
                <a:gd name="T6" fmla="*/ 1123 w 1130"/>
                <a:gd name="T7" fmla="*/ 33 h 39"/>
                <a:gd name="T8" fmla="*/ 1117 w 1130"/>
                <a:gd name="T9" fmla="*/ 35 h 39"/>
                <a:gd name="T10" fmla="*/ 13 w 1130"/>
                <a:gd name="T11" fmla="*/ 35 h 39"/>
                <a:gd name="T12" fmla="*/ 6 w 1130"/>
                <a:gd name="T13" fmla="*/ 33 h 39"/>
                <a:gd name="T14" fmla="*/ 4 w 1130"/>
                <a:gd name="T15" fmla="*/ 26 h 39"/>
                <a:gd name="T16" fmla="*/ 4 w 1130"/>
                <a:gd name="T17" fmla="*/ 3 h 39"/>
                <a:gd name="T18" fmla="*/ 1128 w 1130"/>
                <a:gd name="T19" fmla="*/ 3 h 39"/>
                <a:gd name="T20" fmla="*/ 1128 w 1130"/>
                <a:gd name="T21" fmla="*/ 1 h 39"/>
                <a:gd name="T22" fmla="*/ 1126 w 1130"/>
                <a:gd name="T23" fmla="*/ 1 h 39"/>
                <a:gd name="T24" fmla="*/ 1128 w 1130"/>
                <a:gd name="T25" fmla="*/ 1 h 39"/>
                <a:gd name="T26" fmla="*/ 1128 w 1130"/>
                <a:gd name="T27" fmla="*/ 0 h 39"/>
                <a:gd name="T28" fmla="*/ 2 w 1130"/>
                <a:gd name="T29" fmla="*/ 0 h 39"/>
                <a:gd name="T30" fmla="*/ 1 w 1130"/>
                <a:gd name="T31" fmla="*/ 0 h 39"/>
                <a:gd name="T32" fmla="*/ 0 w 1130"/>
                <a:gd name="T33" fmla="*/ 1 h 39"/>
                <a:gd name="T34" fmla="*/ 0 w 1130"/>
                <a:gd name="T35" fmla="*/ 26 h 39"/>
                <a:gd name="T36" fmla="*/ 13 w 1130"/>
                <a:gd name="T37" fmla="*/ 39 h 39"/>
                <a:gd name="T38" fmla="*/ 1117 w 1130"/>
                <a:gd name="T39" fmla="*/ 39 h 39"/>
                <a:gd name="T40" fmla="*/ 1130 w 1130"/>
                <a:gd name="T41" fmla="*/ 26 h 39"/>
                <a:gd name="T42" fmla="*/ 1130 w 1130"/>
                <a:gd name="T43" fmla="*/ 1 h 39"/>
                <a:gd name="T44" fmla="*/ 1129 w 1130"/>
                <a:gd name="T45" fmla="*/ 0 h 39"/>
                <a:gd name="T46" fmla="*/ 1128 w 1130"/>
                <a:gd name="T47" fmla="*/ 0 h 39"/>
                <a:gd name="T48" fmla="*/ 1128 w 1130"/>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0" h="39">
                  <a:moveTo>
                    <a:pt x="1128" y="1"/>
                  </a:moveTo>
                  <a:cubicBezTo>
                    <a:pt x="1126" y="1"/>
                    <a:pt x="1126" y="1"/>
                    <a:pt x="1126" y="1"/>
                  </a:cubicBezTo>
                  <a:cubicBezTo>
                    <a:pt x="1126" y="26"/>
                    <a:pt x="1126" y="26"/>
                    <a:pt x="1126" y="26"/>
                  </a:cubicBezTo>
                  <a:cubicBezTo>
                    <a:pt x="1126" y="28"/>
                    <a:pt x="1125" y="31"/>
                    <a:pt x="1123" y="33"/>
                  </a:cubicBezTo>
                  <a:cubicBezTo>
                    <a:pt x="1122" y="34"/>
                    <a:pt x="1119" y="35"/>
                    <a:pt x="1117" y="35"/>
                  </a:cubicBezTo>
                  <a:cubicBezTo>
                    <a:pt x="13" y="35"/>
                    <a:pt x="13" y="35"/>
                    <a:pt x="13" y="35"/>
                  </a:cubicBezTo>
                  <a:cubicBezTo>
                    <a:pt x="11" y="35"/>
                    <a:pt x="8" y="34"/>
                    <a:pt x="6" y="33"/>
                  </a:cubicBezTo>
                  <a:cubicBezTo>
                    <a:pt x="5" y="31"/>
                    <a:pt x="4" y="28"/>
                    <a:pt x="4" y="26"/>
                  </a:cubicBezTo>
                  <a:cubicBezTo>
                    <a:pt x="4" y="3"/>
                    <a:pt x="4" y="3"/>
                    <a:pt x="4" y="3"/>
                  </a:cubicBezTo>
                  <a:cubicBezTo>
                    <a:pt x="1128" y="3"/>
                    <a:pt x="1128" y="3"/>
                    <a:pt x="1128" y="3"/>
                  </a:cubicBezTo>
                  <a:cubicBezTo>
                    <a:pt x="1128" y="1"/>
                    <a:pt x="1128" y="1"/>
                    <a:pt x="1128" y="1"/>
                  </a:cubicBezTo>
                  <a:cubicBezTo>
                    <a:pt x="1126" y="1"/>
                    <a:pt x="1126" y="1"/>
                    <a:pt x="1126" y="1"/>
                  </a:cubicBezTo>
                  <a:cubicBezTo>
                    <a:pt x="1128" y="1"/>
                    <a:pt x="1128" y="1"/>
                    <a:pt x="1128" y="1"/>
                  </a:cubicBezTo>
                  <a:cubicBezTo>
                    <a:pt x="1128" y="0"/>
                    <a:pt x="1128" y="0"/>
                    <a:pt x="1128" y="0"/>
                  </a:cubicBezTo>
                  <a:cubicBezTo>
                    <a:pt x="2" y="0"/>
                    <a:pt x="2" y="0"/>
                    <a:pt x="2" y="0"/>
                  </a:cubicBezTo>
                  <a:cubicBezTo>
                    <a:pt x="1" y="0"/>
                    <a:pt x="1" y="0"/>
                    <a:pt x="1" y="0"/>
                  </a:cubicBezTo>
                  <a:cubicBezTo>
                    <a:pt x="0" y="0"/>
                    <a:pt x="0" y="1"/>
                    <a:pt x="0" y="1"/>
                  </a:cubicBezTo>
                  <a:cubicBezTo>
                    <a:pt x="0" y="26"/>
                    <a:pt x="0" y="26"/>
                    <a:pt x="0" y="26"/>
                  </a:cubicBezTo>
                  <a:cubicBezTo>
                    <a:pt x="0" y="33"/>
                    <a:pt x="6" y="39"/>
                    <a:pt x="13" y="39"/>
                  </a:cubicBezTo>
                  <a:cubicBezTo>
                    <a:pt x="1117" y="39"/>
                    <a:pt x="1117" y="39"/>
                    <a:pt x="1117" y="39"/>
                  </a:cubicBezTo>
                  <a:cubicBezTo>
                    <a:pt x="1124" y="39"/>
                    <a:pt x="1130" y="33"/>
                    <a:pt x="1130" y="26"/>
                  </a:cubicBezTo>
                  <a:cubicBezTo>
                    <a:pt x="1130" y="1"/>
                    <a:pt x="1130" y="1"/>
                    <a:pt x="1130" y="1"/>
                  </a:cubicBezTo>
                  <a:cubicBezTo>
                    <a:pt x="1130" y="1"/>
                    <a:pt x="1130" y="0"/>
                    <a:pt x="1129" y="0"/>
                  </a:cubicBezTo>
                  <a:cubicBezTo>
                    <a:pt x="1129" y="0"/>
                    <a:pt x="1128" y="0"/>
                    <a:pt x="1128" y="0"/>
                  </a:cubicBezTo>
                  <a:lnTo>
                    <a:pt x="1128" y="1"/>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6" name="Rectangle 1307"/>
            <p:cNvSpPr>
              <a:spLocks noChangeArrowheads="1"/>
            </p:cNvSpPr>
            <p:nvPr/>
          </p:nvSpPr>
          <p:spPr bwMode="auto">
            <a:xfrm>
              <a:off x="6281738" y="-2141538"/>
              <a:ext cx="13398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7" name="Rectangle 1308"/>
            <p:cNvSpPr>
              <a:spLocks noChangeArrowheads="1"/>
            </p:cNvSpPr>
            <p:nvPr/>
          </p:nvSpPr>
          <p:spPr bwMode="auto">
            <a:xfrm>
              <a:off x="6281738" y="-2141538"/>
              <a:ext cx="1339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8" name="Freeform 1309"/>
            <p:cNvSpPr>
              <a:spLocks/>
            </p:cNvSpPr>
            <p:nvPr/>
          </p:nvSpPr>
          <p:spPr bwMode="auto">
            <a:xfrm>
              <a:off x="6280151" y="-2143126"/>
              <a:ext cx="1343025" cy="255588"/>
            </a:xfrm>
            <a:custGeom>
              <a:avLst/>
              <a:gdLst>
                <a:gd name="T0" fmla="*/ 0 w 1130"/>
                <a:gd name="T1" fmla="*/ 27 h 215"/>
                <a:gd name="T2" fmla="*/ 0 w 1130"/>
                <a:gd name="T3" fmla="*/ 213 h 215"/>
                <a:gd name="T4" fmla="*/ 1 w 1130"/>
                <a:gd name="T5" fmla="*/ 215 h 215"/>
                <a:gd name="T6" fmla="*/ 2 w 1130"/>
                <a:gd name="T7" fmla="*/ 215 h 215"/>
                <a:gd name="T8" fmla="*/ 1128 w 1130"/>
                <a:gd name="T9" fmla="*/ 215 h 215"/>
                <a:gd name="T10" fmla="*/ 1129 w 1130"/>
                <a:gd name="T11" fmla="*/ 215 h 215"/>
                <a:gd name="T12" fmla="*/ 1130 w 1130"/>
                <a:gd name="T13" fmla="*/ 213 h 215"/>
                <a:gd name="T14" fmla="*/ 1130 w 1130"/>
                <a:gd name="T15" fmla="*/ 2 h 215"/>
                <a:gd name="T16" fmla="*/ 1129 w 1130"/>
                <a:gd name="T17" fmla="*/ 1 h 215"/>
                <a:gd name="T18" fmla="*/ 1128 w 1130"/>
                <a:gd name="T19" fmla="*/ 0 h 215"/>
                <a:gd name="T20" fmla="*/ 2 w 1130"/>
                <a:gd name="T21" fmla="*/ 0 h 215"/>
                <a:gd name="T22" fmla="*/ 0 w 1130"/>
                <a:gd name="T23" fmla="*/ 2 h 215"/>
                <a:gd name="T24" fmla="*/ 2 w 1130"/>
                <a:gd name="T25" fmla="*/ 4 h 215"/>
                <a:gd name="T26" fmla="*/ 1126 w 1130"/>
                <a:gd name="T27" fmla="*/ 4 h 215"/>
                <a:gd name="T28" fmla="*/ 1126 w 1130"/>
                <a:gd name="T29" fmla="*/ 212 h 215"/>
                <a:gd name="T30" fmla="*/ 4 w 1130"/>
                <a:gd name="T31" fmla="*/ 212 h 215"/>
                <a:gd name="T32" fmla="*/ 4 w 1130"/>
                <a:gd name="T33" fmla="*/ 27 h 215"/>
                <a:gd name="T34" fmla="*/ 2 w 1130"/>
                <a:gd name="T35" fmla="*/ 25 h 215"/>
                <a:gd name="T36" fmla="*/ 0 w 1130"/>
                <a:gd name="T37" fmla="*/ 2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0" h="215">
                  <a:moveTo>
                    <a:pt x="0" y="27"/>
                  </a:moveTo>
                  <a:cubicBezTo>
                    <a:pt x="0" y="213"/>
                    <a:pt x="0" y="213"/>
                    <a:pt x="0" y="213"/>
                  </a:cubicBezTo>
                  <a:cubicBezTo>
                    <a:pt x="0" y="214"/>
                    <a:pt x="0" y="214"/>
                    <a:pt x="1" y="215"/>
                  </a:cubicBezTo>
                  <a:cubicBezTo>
                    <a:pt x="1" y="215"/>
                    <a:pt x="1" y="215"/>
                    <a:pt x="2" y="215"/>
                  </a:cubicBezTo>
                  <a:cubicBezTo>
                    <a:pt x="1128" y="215"/>
                    <a:pt x="1128" y="215"/>
                    <a:pt x="1128" y="215"/>
                  </a:cubicBezTo>
                  <a:cubicBezTo>
                    <a:pt x="1128" y="215"/>
                    <a:pt x="1129" y="215"/>
                    <a:pt x="1129" y="215"/>
                  </a:cubicBezTo>
                  <a:cubicBezTo>
                    <a:pt x="1130" y="214"/>
                    <a:pt x="1130" y="214"/>
                    <a:pt x="1130" y="213"/>
                  </a:cubicBezTo>
                  <a:cubicBezTo>
                    <a:pt x="1130" y="2"/>
                    <a:pt x="1130" y="2"/>
                    <a:pt x="1130" y="2"/>
                  </a:cubicBezTo>
                  <a:cubicBezTo>
                    <a:pt x="1130" y="2"/>
                    <a:pt x="1130" y="1"/>
                    <a:pt x="1129" y="1"/>
                  </a:cubicBezTo>
                  <a:cubicBezTo>
                    <a:pt x="1129" y="1"/>
                    <a:pt x="1128" y="0"/>
                    <a:pt x="1128" y="0"/>
                  </a:cubicBezTo>
                  <a:cubicBezTo>
                    <a:pt x="2" y="0"/>
                    <a:pt x="2" y="0"/>
                    <a:pt x="2" y="0"/>
                  </a:cubicBezTo>
                  <a:cubicBezTo>
                    <a:pt x="1" y="0"/>
                    <a:pt x="0" y="1"/>
                    <a:pt x="0" y="2"/>
                  </a:cubicBezTo>
                  <a:cubicBezTo>
                    <a:pt x="0" y="3"/>
                    <a:pt x="1" y="4"/>
                    <a:pt x="2" y="4"/>
                  </a:cubicBezTo>
                  <a:cubicBezTo>
                    <a:pt x="1126" y="4"/>
                    <a:pt x="1126" y="4"/>
                    <a:pt x="1126" y="4"/>
                  </a:cubicBezTo>
                  <a:cubicBezTo>
                    <a:pt x="1126" y="212"/>
                    <a:pt x="1126" y="212"/>
                    <a:pt x="1126" y="212"/>
                  </a:cubicBezTo>
                  <a:cubicBezTo>
                    <a:pt x="4" y="212"/>
                    <a:pt x="4" y="212"/>
                    <a:pt x="4" y="212"/>
                  </a:cubicBezTo>
                  <a:cubicBezTo>
                    <a:pt x="4" y="27"/>
                    <a:pt x="4" y="27"/>
                    <a:pt x="4" y="27"/>
                  </a:cubicBezTo>
                  <a:cubicBezTo>
                    <a:pt x="4" y="26"/>
                    <a:pt x="3" y="25"/>
                    <a:pt x="2" y="25"/>
                  </a:cubicBezTo>
                  <a:cubicBezTo>
                    <a:pt x="1" y="25"/>
                    <a:pt x="0" y="26"/>
                    <a:pt x="0" y="27"/>
                  </a:cubicBezTo>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9" name="Oval 1310"/>
            <p:cNvSpPr>
              <a:spLocks noChangeArrowheads="1"/>
            </p:cNvSpPr>
            <p:nvPr/>
          </p:nvSpPr>
          <p:spPr bwMode="auto">
            <a:xfrm>
              <a:off x="7496176" y="-2043113"/>
              <a:ext cx="52388"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0" name="Oval 1311"/>
            <p:cNvSpPr>
              <a:spLocks noChangeArrowheads="1"/>
            </p:cNvSpPr>
            <p:nvPr/>
          </p:nvSpPr>
          <p:spPr bwMode="auto">
            <a:xfrm>
              <a:off x="7496176" y="-2043113"/>
              <a:ext cx="52388" cy="55563"/>
            </a:xfrm>
            <a:prstGeom prst="ellipse">
              <a:avLst/>
            </a:prstGeom>
            <a:solidFill>
              <a:srgbClr val="D0E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1" name="Freeform 1312"/>
            <p:cNvSpPr>
              <a:spLocks/>
            </p:cNvSpPr>
            <p:nvPr/>
          </p:nvSpPr>
          <p:spPr bwMode="auto">
            <a:xfrm>
              <a:off x="7493001" y="-2044701"/>
              <a:ext cx="58738" cy="58738"/>
            </a:xfrm>
            <a:custGeom>
              <a:avLst/>
              <a:gdLst>
                <a:gd name="T0" fmla="*/ 2 w 49"/>
                <a:gd name="T1" fmla="*/ 25 h 49"/>
                <a:gd name="T2" fmla="*/ 3 w 49"/>
                <a:gd name="T3" fmla="*/ 25 h 49"/>
                <a:gd name="T4" fmla="*/ 9 w 49"/>
                <a:gd name="T5" fmla="*/ 10 h 49"/>
                <a:gd name="T6" fmla="*/ 24 w 49"/>
                <a:gd name="T7" fmla="*/ 4 h 49"/>
                <a:gd name="T8" fmla="*/ 39 w 49"/>
                <a:gd name="T9" fmla="*/ 10 h 49"/>
                <a:gd name="T10" fmla="*/ 45 w 49"/>
                <a:gd name="T11" fmla="*/ 25 h 49"/>
                <a:gd name="T12" fmla="*/ 39 w 49"/>
                <a:gd name="T13" fmla="*/ 40 h 49"/>
                <a:gd name="T14" fmla="*/ 24 w 49"/>
                <a:gd name="T15" fmla="*/ 46 h 49"/>
                <a:gd name="T16" fmla="*/ 9 w 49"/>
                <a:gd name="T17" fmla="*/ 40 h 49"/>
                <a:gd name="T18" fmla="*/ 3 w 49"/>
                <a:gd name="T19" fmla="*/ 25 h 49"/>
                <a:gd name="T20" fmla="*/ 2 w 49"/>
                <a:gd name="T21" fmla="*/ 25 h 49"/>
                <a:gd name="T22" fmla="*/ 0 w 49"/>
                <a:gd name="T23" fmla="*/ 25 h 49"/>
                <a:gd name="T24" fmla="*/ 24 w 49"/>
                <a:gd name="T25" fmla="*/ 49 h 49"/>
                <a:gd name="T26" fmla="*/ 49 w 49"/>
                <a:gd name="T27" fmla="*/ 25 h 49"/>
                <a:gd name="T28" fmla="*/ 24 w 49"/>
                <a:gd name="T29" fmla="*/ 0 h 49"/>
                <a:gd name="T30" fmla="*/ 0 w 49"/>
                <a:gd name="T31" fmla="*/ 25 h 49"/>
                <a:gd name="T32" fmla="*/ 2 w 49"/>
                <a:gd name="T3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2" y="25"/>
                  </a:moveTo>
                  <a:cubicBezTo>
                    <a:pt x="3" y="25"/>
                    <a:pt x="3" y="25"/>
                    <a:pt x="3" y="25"/>
                  </a:cubicBezTo>
                  <a:cubicBezTo>
                    <a:pt x="3" y="19"/>
                    <a:pt x="6" y="14"/>
                    <a:pt x="9" y="10"/>
                  </a:cubicBezTo>
                  <a:cubicBezTo>
                    <a:pt x="13" y="6"/>
                    <a:pt x="18" y="4"/>
                    <a:pt x="24" y="4"/>
                  </a:cubicBezTo>
                  <a:cubicBezTo>
                    <a:pt x="30" y="4"/>
                    <a:pt x="35" y="6"/>
                    <a:pt x="39" y="10"/>
                  </a:cubicBezTo>
                  <a:cubicBezTo>
                    <a:pt x="43" y="14"/>
                    <a:pt x="45" y="19"/>
                    <a:pt x="45" y="25"/>
                  </a:cubicBezTo>
                  <a:cubicBezTo>
                    <a:pt x="45" y="31"/>
                    <a:pt x="43" y="36"/>
                    <a:pt x="39" y="40"/>
                  </a:cubicBezTo>
                  <a:cubicBezTo>
                    <a:pt x="35" y="43"/>
                    <a:pt x="30" y="46"/>
                    <a:pt x="24" y="46"/>
                  </a:cubicBezTo>
                  <a:cubicBezTo>
                    <a:pt x="18" y="46"/>
                    <a:pt x="13" y="43"/>
                    <a:pt x="9" y="40"/>
                  </a:cubicBezTo>
                  <a:cubicBezTo>
                    <a:pt x="6" y="36"/>
                    <a:pt x="3" y="31"/>
                    <a:pt x="3" y="25"/>
                  </a:cubicBezTo>
                  <a:cubicBezTo>
                    <a:pt x="2" y="25"/>
                    <a:pt x="2" y="25"/>
                    <a:pt x="2" y="25"/>
                  </a:cubicBezTo>
                  <a:cubicBezTo>
                    <a:pt x="0" y="25"/>
                    <a:pt x="0" y="25"/>
                    <a:pt x="0" y="25"/>
                  </a:cubicBezTo>
                  <a:cubicBezTo>
                    <a:pt x="0" y="38"/>
                    <a:pt x="11" y="49"/>
                    <a:pt x="24" y="49"/>
                  </a:cubicBezTo>
                  <a:cubicBezTo>
                    <a:pt x="38" y="49"/>
                    <a:pt x="49" y="38"/>
                    <a:pt x="49" y="25"/>
                  </a:cubicBezTo>
                  <a:cubicBezTo>
                    <a:pt x="49" y="11"/>
                    <a:pt x="38" y="0"/>
                    <a:pt x="24" y="0"/>
                  </a:cubicBezTo>
                  <a:cubicBezTo>
                    <a:pt x="11" y="0"/>
                    <a:pt x="0" y="11"/>
                    <a:pt x="0" y="25"/>
                  </a:cubicBezTo>
                  <a:lnTo>
                    <a:pt x="2" y="25"/>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2" name="Oval 1313"/>
            <p:cNvSpPr>
              <a:spLocks noChangeArrowheads="1"/>
            </p:cNvSpPr>
            <p:nvPr/>
          </p:nvSpPr>
          <p:spPr bwMode="auto">
            <a:xfrm>
              <a:off x="72707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3" name="Oval 1314"/>
            <p:cNvSpPr>
              <a:spLocks noChangeArrowheads="1"/>
            </p:cNvSpPr>
            <p:nvPr/>
          </p:nvSpPr>
          <p:spPr bwMode="auto">
            <a:xfrm>
              <a:off x="7210426"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4" name="Oval 1315"/>
            <p:cNvSpPr>
              <a:spLocks noChangeArrowheads="1"/>
            </p:cNvSpPr>
            <p:nvPr/>
          </p:nvSpPr>
          <p:spPr bwMode="auto">
            <a:xfrm>
              <a:off x="7150101" y="-2058988"/>
              <a:ext cx="28575"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5" name="Oval 1316"/>
            <p:cNvSpPr>
              <a:spLocks noChangeArrowheads="1"/>
            </p:cNvSpPr>
            <p:nvPr/>
          </p:nvSpPr>
          <p:spPr bwMode="auto">
            <a:xfrm>
              <a:off x="70881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6" name="Oval 1317"/>
            <p:cNvSpPr>
              <a:spLocks noChangeArrowheads="1"/>
            </p:cNvSpPr>
            <p:nvPr/>
          </p:nvSpPr>
          <p:spPr bwMode="auto">
            <a:xfrm>
              <a:off x="67849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7" name="Oval 1318"/>
            <p:cNvSpPr>
              <a:spLocks noChangeArrowheads="1"/>
            </p:cNvSpPr>
            <p:nvPr/>
          </p:nvSpPr>
          <p:spPr bwMode="auto">
            <a:xfrm>
              <a:off x="67246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8" name="Oval 1319"/>
            <p:cNvSpPr>
              <a:spLocks noChangeArrowheads="1"/>
            </p:cNvSpPr>
            <p:nvPr/>
          </p:nvSpPr>
          <p:spPr bwMode="auto">
            <a:xfrm>
              <a:off x="66643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9" name="Oval 1320"/>
            <p:cNvSpPr>
              <a:spLocks noChangeArrowheads="1"/>
            </p:cNvSpPr>
            <p:nvPr/>
          </p:nvSpPr>
          <p:spPr bwMode="auto">
            <a:xfrm>
              <a:off x="6602413"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0" name="Oval 1321"/>
            <p:cNvSpPr>
              <a:spLocks noChangeArrowheads="1"/>
            </p:cNvSpPr>
            <p:nvPr/>
          </p:nvSpPr>
          <p:spPr bwMode="auto">
            <a:xfrm>
              <a:off x="72707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1" name="Oval 1322"/>
            <p:cNvSpPr>
              <a:spLocks noChangeArrowheads="1"/>
            </p:cNvSpPr>
            <p:nvPr/>
          </p:nvSpPr>
          <p:spPr bwMode="auto">
            <a:xfrm>
              <a:off x="7210426"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2" name="Oval 1323"/>
            <p:cNvSpPr>
              <a:spLocks noChangeArrowheads="1"/>
            </p:cNvSpPr>
            <p:nvPr/>
          </p:nvSpPr>
          <p:spPr bwMode="auto">
            <a:xfrm>
              <a:off x="7150101" y="-2000251"/>
              <a:ext cx="28575"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3" name="Oval 1324"/>
            <p:cNvSpPr>
              <a:spLocks noChangeArrowheads="1"/>
            </p:cNvSpPr>
            <p:nvPr/>
          </p:nvSpPr>
          <p:spPr bwMode="auto">
            <a:xfrm>
              <a:off x="70881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4" name="Oval 1325"/>
            <p:cNvSpPr>
              <a:spLocks noChangeArrowheads="1"/>
            </p:cNvSpPr>
            <p:nvPr/>
          </p:nvSpPr>
          <p:spPr bwMode="auto">
            <a:xfrm>
              <a:off x="67849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5" name="Oval 1326"/>
            <p:cNvSpPr>
              <a:spLocks noChangeArrowheads="1"/>
            </p:cNvSpPr>
            <p:nvPr/>
          </p:nvSpPr>
          <p:spPr bwMode="auto">
            <a:xfrm>
              <a:off x="67246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6" name="Oval 1327"/>
            <p:cNvSpPr>
              <a:spLocks noChangeArrowheads="1"/>
            </p:cNvSpPr>
            <p:nvPr/>
          </p:nvSpPr>
          <p:spPr bwMode="auto">
            <a:xfrm>
              <a:off x="66643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7" name="Oval 1328"/>
            <p:cNvSpPr>
              <a:spLocks noChangeArrowheads="1"/>
            </p:cNvSpPr>
            <p:nvPr/>
          </p:nvSpPr>
          <p:spPr bwMode="auto">
            <a:xfrm>
              <a:off x="6602413"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8" name="Oval 1329"/>
            <p:cNvSpPr>
              <a:spLocks noChangeArrowheads="1"/>
            </p:cNvSpPr>
            <p:nvPr/>
          </p:nvSpPr>
          <p:spPr bwMode="auto">
            <a:xfrm>
              <a:off x="739140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9" name="Oval 1330"/>
            <p:cNvSpPr>
              <a:spLocks noChangeArrowheads="1"/>
            </p:cNvSpPr>
            <p:nvPr/>
          </p:nvSpPr>
          <p:spPr bwMode="auto">
            <a:xfrm>
              <a:off x="73310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0" name="Oval 1331"/>
            <p:cNvSpPr>
              <a:spLocks noChangeArrowheads="1"/>
            </p:cNvSpPr>
            <p:nvPr/>
          </p:nvSpPr>
          <p:spPr bwMode="auto">
            <a:xfrm>
              <a:off x="739140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1" name="Oval 1332"/>
            <p:cNvSpPr>
              <a:spLocks noChangeArrowheads="1"/>
            </p:cNvSpPr>
            <p:nvPr/>
          </p:nvSpPr>
          <p:spPr bwMode="auto">
            <a:xfrm>
              <a:off x="73310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2" name="Oval 1333"/>
            <p:cNvSpPr>
              <a:spLocks noChangeArrowheads="1"/>
            </p:cNvSpPr>
            <p:nvPr/>
          </p:nvSpPr>
          <p:spPr bwMode="auto">
            <a:xfrm>
              <a:off x="6542088"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3" name="Oval 1334"/>
            <p:cNvSpPr>
              <a:spLocks noChangeArrowheads="1"/>
            </p:cNvSpPr>
            <p:nvPr/>
          </p:nvSpPr>
          <p:spPr bwMode="auto">
            <a:xfrm>
              <a:off x="648017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4" name="Oval 1335"/>
            <p:cNvSpPr>
              <a:spLocks noChangeArrowheads="1"/>
            </p:cNvSpPr>
            <p:nvPr/>
          </p:nvSpPr>
          <p:spPr bwMode="auto">
            <a:xfrm>
              <a:off x="6419851"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Oval 1336"/>
            <p:cNvSpPr>
              <a:spLocks noChangeArrowheads="1"/>
            </p:cNvSpPr>
            <p:nvPr/>
          </p:nvSpPr>
          <p:spPr bwMode="auto">
            <a:xfrm>
              <a:off x="6542088"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Oval 1337"/>
            <p:cNvSpPr>
              <a:spLocks noChangeArrowheads="1"/>
            </p:cNvSpPr>
            <p:nvPr/>
          </p:nvSpPr>
          <p:spPr bwMode="auto">
            <a:xfrm>
              <a:off x="648017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Oval 1338"/>
            <p:cNvSpPr>
              <a:spLocks noChangeArrowheads="1"/>
            </p:cNvSpPr>
            <p:nvPr/>
          </p:nvSpPr>
          <p:spPr bwMode="auto">
            <a:xfrm>
              <a:off x="6419851"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Oval 1339"/>
            <p:cNvSpPr>
              <a:spLocks noChangeArrowheads="1"/>
            </p:cNvSpPr>
            <p:nvPr/>
          </p:nvSpPr>
          <p:spPr bwMode="auto">
            <a:xfrm>
              <a:off x="6359526" y="-2058988"/>
              <a:ext cx="30163" cy="30163"/>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Oval 1340"/>
            <p:cNvSpPr>
              <a:spLocks noChangeArrowheads="1"/>
            </p:cNvSpPr>
            <p:nvPr/>
          </p:nvSpPr>
          <p:spPr bwMode="auto">
            <a:xfrm>
              <a:off x="6359526" y="-2000251"/>
              <a:ext cx="30163" cy="28575"/>
            </a:xfrm>
            <a:prstGeom prst="ellipse">
              <a:avLst/>
            </a:prstGeom>
            <a:solidFill>
              <a:srgbClr val="E2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1341"/>
            <p:cNvSpPr>
              <a:spLocks/>
            </p:cNvSpPr>
            <p:nvPr/>
          </p:nvSpPr>
          <p:spPr bwMode="auto">
            <a:xfrm>
              <a:off x="6964363" y="-2079626"/>
              <a:ext cx="76200" cy="52388"/>
            </a:xfrm>
            <a:custGeom>
              <a:avLst/>
              <a:gdLst>
                <a:gd name="T0" fmla="*/ 30 w 65"/>
                <a:gd name="T1" fmla="*/ 0 h 44"/>
                <a:gd name="T2" fmla="*/ 32 w 65"/>
                <a:gd name="T3" fmla="*/ 0 h 44"/>
                <a:gd name="T4" fmla="*/ 62 w 65"/>
                <a:gd name="T5" fmla="*/ 0 h 44"/>
                <a:gd name="T6" fmla="*/ 65 w 65"/>
                <a:gd name="T7" fmla="*/ 2 h 44"/>
                <a:gd name="T8" fmla="*/ 64 w 65"/>
                <a:gd name="T9" fmla="*/ 4 h 44"/>
                <a:gd name="T10" fmla="*/ 19 w 65"/>
                <a:gd name="T11" fmla="*/ 43 h 44"/>
                <a:gd name="T12" fmla="*/ 18 w 65"/>
                <a:gd name="T13" fmla="*/ 44 h 44"/>
                <a:gd name="T14" fmla="*/ 16 w 65"/>
                <a:gd name="T15" fmla="*/ 43 h 44"/>
                <a:gd name="T16" fmla="*/ 1 w 65"/>
                <a:gd name="T17" fmla="*/ 30 h 44"/>
                <a:gd name="T18" fmla="*/ 0 w 65"/>
                <a:gd name="T19" fmla="*/ 28 h 44"/>
                <a:gd name="T20" fmla="*/ 1 w 65"/>
                <a:gd name="T21" fmla="*/ 26 h 44"/>
                <a:gd name="T22" fmla="*/ 30 w 65"/>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0"/>
                  </a:moveTo>
                  <a:cubicBezTo>
                    <a:pt x="31" y="0"/>
                    <a:pt x="31" y="0"/>
                    <a:pt x="32" y="0"/>
                  </a:cubicBezTo>
                  <a:cubicBezTo>
                    <a:pt x="62" y="0"/>
                    <a:pt x="62" y="0"/>
                    <a:pt x="62" y="0"/>
                  </a:cubicBezTo>
                  <a:cubicBezTo>
                    <a:pt x="64" y="0"/>
                    <a:pt x="65" y="1"/>
                    <a:pt x="65" y="2"/>
                  </a:cubicBezTo>
                  <a:cubicBezTo>
                    <a:pt x="65" y="3"/>
                    <a:pt x="64" y="4"/>
                    <a:pt x="64" y="4"/>
                  </a:cubicBezTo>
                  <a:cubicBezTo>
                    <a:pt x="19" y="43"/>
                    <a:pt x="19" y="43"/>
                    <a:pt x="19" y="43"/>
                  </a:cubicBezTo>
                  <a:cubicBezTo>
                    <a:pt x="19" y="43"/>
                    <a:pt x="18" y="44"/>
                    <a:pt x="18" y="44"/>
                  </a:cubicBezTo>
                  <a:cubicBezTo>
                    <a:pt x="17" y="44"/>
                    <a:pt x="16" y="43"/>
                    <a:pt x="16" y="43"/>
                  </a:cubicBezTo>
                  <a:cubicBezTo>
                    <a:pt x="1" y="30"/>
                    <a:pt x="1" y="30"/>
                    <a:pt x="1" y="30"/>
                  </a:cubicBezTo>
                  <a:cubicBezTo>
                    <a:pt x="0" y="29"/>
                    <a:pt x="0" y="29"/>
                    <a:pt x="0" y="28"/>
                  </a:cubicBezTo>
                  <a:cubicBezTo>
                    <a:pt x="0" y="27"/>
                    <a:pt x="0" y="26"/>
                    <a:pt x="1" y="26"/>
                  </a:cubicBezTo>
                  <a:lnTo>
                    <a:pt x="30" y="0"/>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1342"/>
            <p:cNvSpPr>
              <a:spLocks/>
            </p:cNvSpPr>
            <p:nvPr/>
          </p:nvSpPr>
          <p:spPr bwMode="auto">
            <a:xfrm>
              <a:off x="6964363" y="-2008188"/>
              <a:ext cx="76200" cy="52388"/>
            </a:xfrm>
            <a:custGeom>
              <a:avLst/>
              <a:gdLst>
                <a:gd name="T0" fmla="*/ 30 w 65"/>
                <a:gd name="T1" fmla="*/ 44 h 44"/>
                <a:gd name="T2" fmla="*/ 32 w 65"/>
                <a:gd name="T3" fmla="*/ 44 h 44"/>
                <a:gd name="T4" fmla="*/ 62 w 65"/>
                <a:gd name="T5" fmla="*/ 44 h 44"/>
                <a:gd name="T6" fmla="*/ 65 w 65"/>
                <a:gd name="T7" fmla="*/ 42 h 44"/>
                <a:gd name="T8" fmla="*/ 64 w 65"/>
                <a:gd name="T9" fmla="*/ 40 h 44"/>
                <a:gd name="T10" fmla="*/ 19 w 65"/>
                <a:gd name="T11" fmla="*/ 1 h 44"/>
                <a:gd name="T12" fmla="*/ 18 w 65"/>
                <a:gd name="T13" fmla="*/ 0 h 44"/>
                <a:gd name="T14" fmla="*/ 16 w 65"/>
                <a:gd name="T15" fmla="*/ 1 h 44"/>
                <a:gd name="T16" fmla="*/ 1 w 65"/>
                <a:gd name="T17" fmla="*/ 14 h 44"/>
                <a:gd name="T18" fmla="*/ 0 w 65"/>
                <a:gd name="T19" fmla="*/ 16 h 44"/>
                <a:gd name="T20" fmla="*/ 1 w 65"/>
                <a:gd name="T21" fmla="*/ 18 h 44"/>
                <a:gd name="T22" fmla="*/ 30 w 65"/>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44">
                  <a:moveTo>
                    <a:pt x="30" y="44"/>
                  </a:moveTo>
                  <a:cubicBezTo>
                    <a:pt x="31" y="44"/>
                    <a:pt x="31" y="44"/>
                    <a:pt x="32" y="44"/>
                  </a:cubicBezTo>
                  <a:cubicBezTo>
                    <a:pt x="62" y="44"/>
                    <a:pt x="62" y="44"/>
                    <a:pt x="62" y="44"/>
                  </a:cubicBezTo>
                  <a:cubicBezTo>
                    <a:pt x="64" y="44"/>
                    <a:pt x="65" y="43"/>
                    <a:pt x="65" y="42"/>
                  </a:cubicBezTo>
                  <a:cubicBezTo>
                    <a:pt x="65" y="41"/>
                    <a:pt x="64" y="40"/>
                    <a:pt x="64" y="40"/>
                  </a:cubicBezTo>
                  <a:cubicBezTo>
                    <a:pt x="19" y="1"/>
                    <a:pt x="19" y="1"/>
                    <a:pt x="19" y="1"/>
                  </a:cubicBezTo>
                  <a:cubicBezTo>
                    <a:pt x="19" y="1"/>
                    <a:pt x="18" y="0"/>
                    <a:pt x="18" y="0"/>
                  </a:cubicBezTo>
                  <a:cubicBezTo>
                    <a:pt x="17" y="0"/>
                    <a:pt x="16" y="1"/>
                    <a:pt x="16" y="1"/>
                  </a:cubicBezTo>
                  <a:cubicBezTo>
                    <a:pt x="1" y="14"/>
                    <a:pt x="1" y="14"/>
                    <a:pt x="1" y="14"/>
                  </a:cubicBezTo>
                  <a:cubicBezTo>
                    <a:pt x="0" y="15"/>
                    <a:pt x="0" y="15"/>
                    <a:pt x="0" y="16"/>
                  </a:cubicBezTo>
                  <a:cubicBezTo>
                    <a:pt x="0" y="17"/>
                    <a:pt x="0" y="18"/>
                    <a:pt x="1" y="18"/>
                  </a:cubicBezTo>
                  <a:lnTo>
                    <a:pt x="30" y="4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1343"/>
            <p:cNvSpPr>
              <a:spLocks/>
            </p:cNvSpPr>
            <p:nvPr/>
          </p:nvSpPr>
          <p:spPr bwMode="auto">
            <a:xfrm>
              <a:off x="6862763" y="-2079626"/>
              <a:ext cx="109538" cy="123825"/>
            </a:xfrm>
            <a:custGeom>
              <a:avLst/>
              <a:gdLst>
                <a:gd name="T0" fmla="*/ 34 w 92"/>
                <a:gd name="T1" fmla="*/ 104 h 104"/>
                <a:gd name="T2" fmla="*/ 33 w 92"/>
                <a:gd name="T3" fmla="*/ 104 h 104"/>
                <a:gd name="T4" fmla="*/ 2 w 92"/>
                <a:gd name="T5" fmla="*/ 104 h 104"/>
                <a:gd name="T6" fmla="*/ 0 w 92"/>
                <a:gd name="T7" fmla="*/ 102 h 104"/>
                <a:gd name="T8" fmla="*/ 1 w 92"/>
                <a:gd name="T9" fmla="*/ 100 h 104"/>
                <a:gd name="T10" fmla="*/ 54 w 92"/>
                <a:gd name="T11" fmla="*/ 54 h 104"/>
                <a:gd name="T12" fmla="*/ 55 w 92"/>
                <a:gd name="T13" fmla="*/ 52 h 104"/>
                <a:gd name="T14" fmla="*/ 54 w 92"/>
                <a:gd name="T15" fmla="*/ 50 h 104"/>
                <a:gd name="T16" fmla="*/ 1 w 92"/>
                <a:gd name="T17" fmla="*/ 4 h 104"/>
                <a:gd name="T18" fmla="*/ 0 w 92"/>
                <a:gd name="T19" fmla="*/ 2 h 104"/>
                <a:gd name="T20" fmla="*/ 2 w 92"/>
                <a:gd name="T21" fmla="*/ 0 h 104"/>
                <a:gd name="T22" fmla="*/ 33 w 92"/>
                <a:gd name="T23" fmla="*/ 0 h 104"/>
                <a:gd name="T24" fmla="*/ 34 w 92"/>
                <a:gd name="T25" fmla="*/ 0 h 104"/>
                <a:gd name="T26" fmla="*/ 92 w 92"/>
                <a:gd name="T27" fmla="*/ 50 h 104"/>
                <a:gd name="T28" fmla="*/ 92 w 92"/>
                <a:gd name="T29" fmla="*/ 52 h 104"/>
                <a:gd name="T30" fmla="*/ 92 w 92"/>
                <a:gd name="T31" fmla="*/ 54 h 104"/>
                <a:gd name="T32" fmla="*/ 34 w 92"/>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04">
                  <a:moveTo>
                    <a:pt x="34" y="104"/>
                  </a:moveTo>
                  <a:cubicBezTo>
                    <a:pt x="34" y="104"/>
                    <a:pt x="33" y="104"/>
                    <a:pt x="33" y="104"/>
                  </a:cubicBezTo>
                  <a:cubicBezTo>
                    <a:pt x="2" y="104"/>
                    <a:pt x="2" y="104"/>
                    <a:pt x="2" y="104"/>
                  </a:cubicBezTo>
                  <a:cubicBezTo>
                    <a:pt x="1" y="104"/>
                    <a:pt x="0" y="103"/>
                    <a:pt x="0" y="102"/>
                  </a:cubicBezTo>
                  <a:cubicBezTo>
                    <a:pt x="0" y="101"/>
                    <a:pt x="0" y="101"/>
                    <a:pt x="1" y="100"/>
                  </a:cubicBezTo>
                  <a:cubicBezTo>
                    <a:pt x="54" y="54"/>
                    <a:pt x="54" y="54"/>
                    <a:pt x="54" y="54"/>
                  </a:cubicBezTo>
                  <a:cubicBezTo>
                    <a:pt x="54" y="53"/>
                    <a:pt x="55" y="53"/>
                    <a:pt x="55" y="52"/>
                  </a:cubicBezTo>
                  <a:cubicBezTo>
                    <a:pt x="55" y="51"/>
                    <a:pt x="54" y="51"/>
                    <a:pt x="54" y="50"/>
                  </a:cubicBezTo>
                  <a:cubicBezTo>
                    <a:pt x="1" y="4"/>
                    <a:pt x="1" y="4"/>
                    <a:pt x="1" y="4"/>
                  </a:cubicBezTo>
                  <a:cubicBezTo>
                    <a:pt x="0" y="4"/>
                    <a:pt x="0" y="3"/>
                    <a:pt x="0" y="2"/>
                  </a:cubicBezTo>
                  <a:cubicBezTo>
                    <a:pt x="0" y="1"/>
                    <a:pt x="1" y="0"/>
                    <a:pt x="2" y="0"/>
                  </a:cubicBezTo>
                  <a:cubicBezTo>
                    <a:pt x="33" y="0"/>
                    <a:pt x="33" y="0"/>
                    <a:pt x="33" y="0"/>
                  </a:cubicBezTo>
                  <a:cubicBezTo>
                    <a:pt x="33" y="0"/>
                    <a:pt x="34" y="0"/>
                    <a:pt x="34" y="0"/>
                  </a:cubicBezTo>
                  <a:cubicBezTo>
                    <a:pt x="92" y="50"/>
                    <a:pt x="92" y="50"/>
                    <a:pt x="92" y="50"/>
                  </a:cubicBezTo>
                  <a:cubicBezTo>
                    <a:pt x="92" y="51"/>
                    <a:pt x="92" y="51"/>
                    <a:pt x="92" y="52"/>
                  </a:cubicBezTo>
                  <a:cubicBezTo>
                    <a:pt x="92" y="53"/>
                    <a:pt x="92" y="53"/>
                    <a:pt x="92" y="54"/>
                  </a:cubicBezTo>
                  <a:lnTo>
                    <a:pt x="34" y="104"/>
                  </a:lnTo>
                  <a:close/>
                </a:path>
              </a:pathLst>
            </a:custGeom>
            <a:solidFill>
              <a:srgbClr val="BEC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261" name="Group 260"/>
          <p:cNvGrpSpPr/>
          <p:nvPr/>
        </p:nvGrpSpPr>
        <p:grpSpPr>
          <a:xfrm>
            <a:off x="918318" y="5359733"/>
            <a:ext cx="669095" cy="584577"/>
            <a:chOff x="1675351" y="2000263"/>
            <a:chExt cx="520260" cy="454542"/>
          </a:xfrm>
        </p:grpSpPr>
        <p:sp>
          <p:nvSpPr>
            <p:cNvPr id="262"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4"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5"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6"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268"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3"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4"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5"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6"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7"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8"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09"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0"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1"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2"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3"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14" name="Group 413"/>
            <p:cNvGrpSpPr/>
            <p:nvPr/>
          </p:nvGrpSpPr>
          <p:grpSpPr>
            <a:xfrm>
              <a:off x="1675352" y="2000263"/>
              <a:ext cx="520258" cy="115005"/>
              <a:chOff x="1675352" y="2000263"/>
              <a:chExt cx="520258" cy="115005"/>
            </a:xfrm>
          </p:grpSpPr>
          <p:sp>
            <p:nvSpPr>
              <p:cNvPr id="415"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6"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7"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8"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19"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0"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21" name="Group 420"/>
          <p:cNvGrpSpPr/>
          <p:nvPr/>
        </p:nvGrpSpPr>
        <p:grpSpPr>
          <a:xfrm>
            <a:off x="1810025" y="5359733"/>
            <a:ext cx="669095" cy="584577"/>
            <a:chOff x="1675351" y="2000263"/>
            <a:chExt cx="520260" cy="454542"/>
          </a:xfrm>
        </p:grpSpPr>
        <p:sp>
          <p:nvSpPr>
            <p:cNvPr id="422"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3"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4"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5"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6"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7"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8"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29"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0"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1"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2"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3"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4"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5"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6"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37"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38" name="Group 437"/>
            <p:cNvGrpSpPr/>
            <p:nvPr/>
          </p:nvGrpSpPr>
          <p:grpSpPr>
            <a:xfrm>
              <a:off x="1675352" y="2000263"/>
              <a:ext cx="520258" cy="115005"/>
              <a:chOff x="1675352" y="2000263"/>
              <a:chExt cx="520258" cy="115005"/>
            </a:xfrm>
          </p:grpSpPr>
          <p:sp>
            <p:nvSpPr>
              <p:cNvPr id="439"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0"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1"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2"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3"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4"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45" name="Group 444"/>
          <p:cNvGrpSpPr/>
          <p:nvPr/>
        </p:nvGrpSpPr>
        <p:grpSpPr>
          <a:xfrm>
            <a:off x="2943590" y="5359733"/>
            <a:ext cx="669095" cy="584577"/>
            <a:chOff x="1675351" y="2000263"/>
            <a:chExt cx="520260" cy="454542"/>
          </a:xfrm>
        </p:grpSpPr>
        <p:sp>
          <p:nvSpPr>
            <p:cNvPr id="446"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7"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8"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49"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0"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1"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2"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3"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4"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5"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6"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7"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8"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59"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0"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1"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62" name="Group 461"/>
            <p:cNvGrpSpPr/>
            <p:nvPr/>
          </p:nvGrpSpPr>
          <p:grpSpPr>
            <a:xfrm>
              <a:off x="1675352" y="2000263"/>
              <a:ext cx="520258" cy="115005"/>
              <a:chOff x="1675352" y="2000263"/>
              <a:chExt cx="520258" cy="115005"/>
            </a:xfrm>
          </p:grpSpPr>
          <p:sp>
            <p:nvSpPr>
              <p:cNvPr id="463"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4"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5"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6"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7"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68"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69" name="Group 468"/>
          <p:cNvGrpSpPr/>
          <p:nvPr/>
        </p:nvGrpSpPr>
        <p:grpSpPr>
          <a:xfrm>
            <a:off x="3835296" y="5359733"/>
            <a:ext cx="669095" cy="584577"/>
            <a:chOff x="1675351" y="2000263"/>
            <a:chExt cx="520260" cy="454542"/>
          </a:xfrm>
        </p:grpSpPr>
        <p:sp>
          <p:nvSpPr>
            <p:cNvPr id="470"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1"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2"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3"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4"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5"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6"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7"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8"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79"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0"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1"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2"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3"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4"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5"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486" name="Group 485"/>
            <p:cNvGrpSpPr/>
            <p:nvPr/>
          </p:nvGrpSpPr>
          <p:grpSpPr>
            <a:xfrm>
              <a:off x="1675352" y="2000263"/>
              <a:ext cx="520258" cy="115005"/>
              <a:chOff x="1675352" y="2000263"/>
              <a:chExt cx="520258" cy="115005"/>
            </a:xfrm>
          </p:grpSpPr>
          <p:sp>
            <p:nvSpPr>
              <p:cNvPr id="487"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8"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89"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0"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1"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2"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493" name="Group 492"/>
          <p:cNvGrpSpPr/>
          <p:nvPr/>
        </p:nvGrpSpPr>
        <p:grpSpPr>
          <a:xfrm>
            <a:off x="4968418" y="5359733"/>
            <a:ext cx="669095" cy="584577"/>
            <a:chOff x="1675351" y="2000263"/>
            <a:chExt cx="520260" cy="454542"/>
          </a:xfrm>
        </p:grpSpPr>
        <p:sp>
          <p:nvSpPr>
            <p:cNvPr id="494"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5"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6"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7"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8"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499"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0"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1"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2"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3"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4"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5"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6"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7"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8"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09"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510" name="Group 509"/>
            <p:cNvGrpSpPr/>
            <p:nvPr/>
          </p:nvGrpSpPr>
          <p:grpSpPr>
            <a:xfrm>
              <a:off x="1675352" y="2000263"/>
              <a:ext cx="520258" cy="115005"/>
              <a:chOff x="1675352" y="2000263"/>
              <a:chExt cx="520258" cy="115005"/>
            </a:xfrm>
          </p:grpSpPr>
          <p:sp>
            <p:nvSpPr>
              <p:cNvPr id="511"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2"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3"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4"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5"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6"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grpSp>
        <p:nvGrpSpPr>
          <p:cNvPr id="517" name="Group 516"/>
          <p:cNvGrpSpPr/>
          <p:nvPr/>
        </p:nvGrpSpPr>
        <p:grpSpPr>
          <a:xfrm>
            <a:off x="5855386" y="5359733"/>
            <a:ext cx="669095" cy="584577"/>
            <a:chOff x="1675351" y="2000263"/>
            <a:chExt cx="520260" cy="454542"/>
          </a:xfrm>
        </p:grpSpPr>
        <p:sp>
          <p:nvSpPr>
            <p:cNvPr id="518" name="Shape 194">
              <a:extLst>
                <a:ext uri="{FF2B5EF4-FFF2-40B4-BE49-F238E27FC236}">
                  <a16:creationId xmlns:a16="http://schemas.microsoft.com/office/drawing/2014/main" id="{6DF0EE09-D4A5-44BC-B55C-D98B0796E8A0}"/>
                </a:ext>
              </a:extLst>
            </p:cNvPr>
            <p:cNvSpPr/>
            <p:nvPr/>
          </p:nvSpPr>
          <p:spPr>
            <a:xfrm>
              <a:off x="1716971" y="2111983"/>
              <a:ext cx="435904" cy="59109"/>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19" name="Shape 203">
              <a:extLst>
                <a:ext uri="{FF2B5EF4-FFF2-40B4-BE49-F238E27FC236}">
                  <a16:creationId xmlns:a16="http://schemas.microsoft.com/office/drawing/2014/main" id="{8E22E32C-AC0B-486D-B881-046B61D590BE}"/>
                </a:ext>
              </a:extLst>
            </p:cNvPr>
            <p:cNvSpPr/>
            <p:nvPr/>
          </p:nvSpPr>
          <p:spPr>
            <a:xfrm>
              <a:off x="1716972" y="2111983"/>
              <a:ext cx="437017" cy="60239"/>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0" name="Shape 195">
              <a:extLst>
                <a:ext uri="{FF2B5EF4-FFF2-40B4-BE49-F238E27FC236}">
                  <a16:creationId xmlns:a16="http://schemas.microsoft.com/office/drawing/2014/main" id="{5C7BEB48-B9BD-4E68-A749-02EC25F26F56}"/>
                </a:ext>
              </a:extLst>
            </p:cNvPr>
            <p:cNvSpPr/>
            <p:nvPr/>
          </p:nvSpPr>
          <p:spPr>
            <a:xfrm>
              <a:off x="1716972" y="2285036"/>
              <a:ext cx="435904" cy="5588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1" name="Shape 204">
              <a:extLst>
                <a:ext uri="{FF2B5EF4-FFF2-40B4-BE49-F238E27FC236}">
                  <a16:creationId xmlns:a16="http://schemas.microsoft.com/office/drawing/2014/main" id="{E2D78AD4-3EFA-4B85-BAB2-7C273156DF33}"/>
                </a:ext>
              </a:extLst>
            </p:cNvPr>
            <p:cNvSpPr/>
            <p:nvPr/>
          </p:nvSpPr>
          <p:spPr>
            <a:xfrm>
              <a:off x="1716972" y="2282846"/>
              <a:ext cx="437017" cy="5914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2" name="Shape 184">
              <a:extLst>
                <a:ext uri="{FF2B5EF4-FFF2-40B4-BE49-F238E27FC236}">
                  <a16:creationId xmlns:a16="http://schemas.microsoft.com/office/drawing/2014/main" id="{C568737D-B046-4CB1-B13F-670232EE395A}"/>
                </a:ext>
              </a:extLst>
            </p:cNvPr>
            <p:cNvSpPr/>
            <p:nvPr/>
          </p:nvSpPr>
          <p:spPr>
            <a:xfrm>
              <a:off x="1676447" y="2171127"/>
              <a:ext cx="518068" cy="113909"/>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3" name="Shape 187">
              <a:extLst>
                <a:ext uri="{FF2B5EF4-FFF2-40B4-BE49-F238E27FC236}">
                  <a16:creationId xmlns:a16="http://schemas.microsoft.com/office/drawing/2014/main" id="{D7CC3E72-06C9-408C-9E3A-B75EA0F00A66}"/>
                </a:ext>
              </a:extLst>
            </p:cNvPr>
            <p:cNvSpPr/>
            <p:nvPr/>
          </p:nvSpPr>
          <p:spPr>
            <a:xfrm>
              <a:off x="1762973" y="2171127"/>
              <a:ext cx="36222" cy="113840"/>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4" name="Shape 188">
              <a:extLst>
                <a:ext uri="{FF2B5EF4-FFF2-40B4-BE49-F238E27FC236}">
                  <a16:creationId xmlns:a16="http://schemas.microsoft.com/office/drawing/2014/main" id="{51E6F8EE-31B8-4495-AE3D-AEB42AB83E06}"/>
                </a:ext>
              </a:extLst>
            </p:cNvPr>
            <p:cNvSpPr/>
            <p:nvPr/>
          </p:nvSpPr>
          <p:spPr>
            <a:xfrm>
              <a:off x="1762973" y="2340896"/>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5" name="Shape 189">
              <a:extLst>
                <a:ext uri="{FF2B5EF4-FFF2-40B4-BE49-F238E27FC236}">
                  <a16:creationId xmlns:a16="http://schemas.microsoft.com/office/drawing/2014/main" id="{614EF1F7-2F75-4CC2-920A-3490FABE0538}"/>
                </a:ext>
              </a:extLst>
            </p:cNvPr>
            <p:cNvSpPr/>
            <p:nvPr/>
          </p:nvSpPr>
          <p:spPr>
            <a:xfrm>
              <a:off x="1676447" y="2340896"/>
              <a:ext cx="518068" cy="38335"/>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6" name="Shape 190">
              <a:extLst>
                <a:ext uri="{FF2B5EF4-FFF2-40B4-BE49-F238E27FC236}">
                  <a16:creationId xmlns:a16="http://schemas.microsoft.com/office/drawing/2014/main" id="{3F6AE8B4-B05C-4745-9817-62879C1EA63C}"/>
                </a:ext>
              </a:extLst>
            </p:cNvPr>
            <p:cNvSpPr/>
            <p:nvPr/>
          </p:nvSpPr>
          <p:spPr>
            <a:xfrm>
              <a:off x="2028031" y="2171127"/>
              <a:ext cx="91900" cy="113840"/>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7" name="Shape 191">
              <a:extLst>
                <a:ext uri="{FF2B5EF4-FFF2-40B4-BE49-F238E27FC236}">
                  <a16:creationId xmlns:a16="http://schemas.microsoft.com/office/drawing/2014/main" id="{76C9A584-9725-4CF6-8260-2B00C8EC8C9E}"/>
                </a:ext>
              </a:extLst>
            </p:cNvPr>
            <p:cNvSpPr/>
            <p:nvPr/>
          </p:nvSpPr>
          <p:spPr>
            <a:xfrm>
              <a:off x="2028031" y="2340896"/>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8" name="Shape 192">
              <a:extLst>
                <a:ext uri="{FF2B5EF4-FFF2-40B4-BE49-F238E27FC236}">
                  <a16:creationId xmlns:a16="http://schemas.microsoft.com/office/drawing/2014/main" id="{E8C76120-5397-437E-8778-17D8384795DE}"/>
                </a:ext>
              </a:extLst>
            </p:cNvPr>
            <p:cNvSpPr/>
            <p:nvPr/>
          </p:nvSpPr>
          <p:spPr>
            <a:xfrm>
              <a:off x="1676447" y="2171127"/>
              <a:ext cx="518068" cy="38335"/>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29" name="Shape 198">
              <a:extLst>
                <a:ext uri="{FF2B5EF4-FFF2-40B4-BE49-F238E27FC236}">
                  <a16:creationId xmlns:a16="http://schemas.microsoft.com/office/drawing/2014/main" id="{4E032687-5749-40C3-BD0F-EED64DE96FB9}"/>
                </a:ext>
              </a:extLst>
            </p:cNvPr>
            <p:cNvSpPr/>
            <p:nvPr/>
          </p:nvSpPr>
          <p:spPr>
            <a:xfrm>
              <a:off x="2028031" y="2171127"/>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0" name="Shape 199">
              <a:extLst>
                <a:ext uri="{FF2B5EF4-FFF2-40B4-BE49-F238E27FC236}">
                  <a16:creationId xmlns:a16="http://schemas.microsoft.com/office/drawing/2014/main" id="{BAA81542-68AC-4C21-9849-399DB2EE1955}"/>
                </a:ext>
              </a:extLst>
            </p:cNvPr>
            <p:cNvSpPr/>
            <p:nvPr/>
          </p:nvSpPr>
          <p:spPr>
            <a:xfrm>
              <a:off x="2028031" y="2340896"/>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1" name="Shape 201">
              <a:extLst>
                <a:ext uri="{FF2B5EF4-FFF2-40B4-BE49-F238E27FC236}">
                  <a16:creationId xmlns:a16="http://schemas.microsoft.com/office/drawing/2014/main" id="{045C7646-CCB5-4DBE-9096-24020640C29F}"/>
                </a:ext>
              </a:extLst>
            </p:cNvPr>
            <p:cNvSpPr/>
            <p:nvPr/>
          </p:nvSpPr>
          <p:spPr>
            <a:xfrm>
              <a:off x="1675353" y="2170032"/>
              <a:ext cx="520258" cy="115005"/>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2" name="Shape 202">
              <a:extLst>
                <a:ext uri="{FF2B5EF4-FFF2-40B4-BE49-F238E27FC236}">
                  <a16:creationId xmlns:a16="http://schemas.microsoft.com/office/drawing/2014/main" id="{7925E0C4-1377-4FDB-8ACA-35AF956EB04F}"/>
                </a:ext>
              </a:extLst>
            </p:cNvPr>
            <p:cNvSpPr/>
            <p:nvPr/>
          </p:nvSpPr>
          <p:spPr>
            <a:xfrm>
              <a:off x="1675351" y="2339800"/>
              <a:ext cx="520258" cy="115005"/>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3" name="Shape 183">
              <a:extLst>
                <a:ext uri="{FF2B5EF4-FFF2-40B4-BE49-F238E27FC236}">
                  <a16:creationId xmlns:a16="http://schemas.microsoft.com/office/drawing/2014/main" id="{01C158A2-085B-4411-BE70-DC55388D7E40}"/>
                </a:ext>
              </a:extLst>
            </p:cNvPr>
            <p:cNvSpPr/>
            <p:nvPr/>
          </p:nvSpPr>
          <p:spPr>
            <a:xfrm>
              <a:off x="1676447" y="2340896"/>
              <a:ext cx="518068" cy="112814"/>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nvGrpSpPr>
            <p:cNvPr id="534" name="Group 533"/>
            <p:cNvGrpSpPr/>
            <p:nvPr/>
          </p:nvGrpSpPr>
          <p:grpSpPr>
            <a:xfrm>
              <a:off x="1675352" y="2000263"/>
              <a:ext cx="520258" cy="115005"/>
              <a:chOff x="1675352" y="2000263"/>
              <a:chExt cx="520258" cy="115005"/>
            </a:xfrm>
          </p:grpSpPr>
          <p:sp>
            <p:nvSpPr>
              <p:cNvPr id="535" name="Shape 185">
                <a:extLst>
                  <a:ext uri="{FF2B5EF4-FFF2-40B4-BE49-F238E27FC236}">
                    <a16:creationId xmlns:a16="http://schemas.microsoft.com/office/drawing/2014/main" id="{1284583F-A25C-42A4-8D34-296C6037F599}"/>
                  </a:ext>
                </a:extLst>
              </p:cNvPr>
              <p:cNvSpPr/>
              <p:nvPr/>
            </p:nvSpPr>
            <p:spPr>
              <a:xfrm>
                <a:off x="1676447" y="2001359"/>
                <a:ext cx="518068" cy="112814"/>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6" name="Shape 186">
                <a:extLst>
                  <a:ext uri="{FF2B5EF4-FFF2-40B4-BE49-F238E27FC236}">
                    <a16:creationId xmlns:a16="http://schemas.microsoft.com/office/drawing/2014/main" id="{ACA2BFEB-37A1-49F5-847E-5303D663B475}"/>
                  </a:ext>
                </a:extLst>
              </p:cNvPr>
              <p:cNvSpPr/>
              <p:nvPr/>
            </p:nvSpPr>
            <p:spPr>
              <a:xfrm>
                <a:off x="1762973" y="2001359"/>
                <a:ext cx="36222" cy="112805"/>
              </a:xfrm>
              <a:prstGeom prst="rect">
                <a:avLst/>
              </a:pr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7" name="Shape 193">
                <a:extLst>
                  <a:ext uri="{FF2B5EF4-FFF2-40B4-BE49-F238E27FC236}">
                    <a16:creationId xmlns:a16="http://schemas.microsoft.com/office/drawing/2014/main" id="{4D498D0F-5DD9-4252-B549-16ECD120D678}"/>
                  </a:ext>
                </a:extLst>
              </p:cNvPr>
              <p:cNvSpPr/>
              <p:nvPr/>
            </p:nvSpPr>
            <p:spPr>
              <a:xfrm>
                <a:off x="2028031" y="2001359"/>
                <a:ext cx="91900" cy="112805"/>
              </a:xfrm>
              <a:prstGeom prst="rect">
                <a:avLst/>
              </a:prstGeom>
              <a:solidFill>
                <a:srgbClr val="BECBD1"/>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8" name="Shape 196">
                <a:extLst>
                  <a:ext uri="{FF2B5EF4-FFF2-40B4-BE49-F238E27FC236}">
                    <a16:creationId xmlns:a16="http://schemas.microsoft.com/office/drawing/2014/main" id="{8C94AB84-3394-4463-9AD6-0B55510B904D}"/>
                  </a:ext>
                </a:extLst>
              </p:cNvPr>
              <p:cNvSpPr/>
              <p:nvPr/>
            </p:nvSpPr>
            <p:spPr>
              <a:xfrm>
                <a:off x="1676447" y="2001359"/>
                <a:ext cx="518068" cy="37240"/>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39" name="Shape 197">
                <a:extLst>
                  <a:ext uri="{FF2B5EF4-FFF2-40B4-BE49-F238E27FC236}">
                    <a16:creationId xmlns:a16="http://schemas.microsoft.com/office/drawing/2014/main" id="{276BC57C-08C1-4AD6-9C51-851239A53E9F}"/>
                  </a:ext>
                </a:extLst>
              </p:cNvPr>
              <p:cNvSpPr/>
              <p:nvPr/>
            </p:nvSpPr>
            <p:spPr>
              <a:xfrm>
                <a:off x="2028031" y="2001359"/>
                <a:ext cx="91900" cy="28564"/>
              </a:xfrm>
              <a:prstGeom prst="rect">
                <a:avLst/>
              </a:prstGeom>
              <a:solidFill>
                <a:srgbClr val="E2E9EC"/>
              </a:solidFill>
              <a:ln>
                <a:noFill/>
              </a:ln>
            </p:spPr>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sp>
            <p:nvSpPr>
              <p:cNvPr id="540" name="Shape 200">
                <a:extLst>
                  <a:ext uri="{FF2B5EF4-FFF2-40B4-BE49-F238E27FC236}">
                    <a16:creationId xmlns:a16="http://schemas.microsoft.com/office/drawing/2014/main" id="{47D960E4-8B42-462B-892D-18F76D2D3872}"/>
                  </a:ext>
                </a:extLst>
              </p:cNvPr>
              <p:cNvSpPr/>
              <p:nvPr/>
            </p:nvSpPr>
            <p:spPr>
              <a:xfrm>
                <a:off x="1675352" y="2000263"/>
                <a:ext cx="520258" cy="115005"/>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noFill/>
              <a:ln w="6350" cap="rnd">
                <a:solidFill>
                  <a:srgbClr val="4D4D4F"/>
                </a:solidFill>
                <a:roun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377" tIns="45676" rIns="91377" bIns="45676" anchor="t" anchorCtr="0">
                <a:noAutofit/>
              </a:bodyPr>
              <a:lstStyle/>
              <a:p>
                <a:pPr>
                  <a:lnSpc>
                    <a:spcPct val="90000"/>
                  </a:lnSpc>
                </a:pPr>
                <a:endParaRPr sz="1799">
                  <a:solidFill>
                    <a:srgbClr val="000000"/>
                  </a:solidFill>
                  <a:ea typeface="Arial"/>
                  <a:cs typeface="Arial"/>
                  <a:sym typeface="Arial"/>
                </a:endParaRPr>
              </a:p>
            </p:txBody>
          </p:sp>
        </p:grpSp>
      </p:grpSp>
      <p:sp>
        <p:nvSpPr>
          <p:cNvPr id="541" name="Rectangle 540">
            <a:extLst>
              <a:ext uri="{FF2B5EF4-FFF2-40B4-BE49-F238E27FC236}">
                <a16:creationId xmlns:a16="http://schemas.microsoft.com/office/drawing/2014/main" id="{A5A041B6-E35C-1E49-9603-373A459407D4}"/>
              </a:ext>
            </a:extLst>
          </p:cNvPr>
          <p:cNvSpPr/>
          <p:nvPr/>
        </p:nvSpPr>
        <p:spPr>
          <a:xfrm>
            <a:off x="2420931" y="2637330"/>
            <a:ext cx="594360" cy="182881"/>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lIns="0" rIns="0" rtlCol="0" anchor="ctr"/>
          <a:lstStyle/>
          <a:p>
            <a:pPr algn="ctr">
              <a:lnSpc>
                <a:spcPct val="120000"/>
              </a:lnSpc>
              <a:spcBef>
                <a:spcPts val="1200"/>
              </a:spcBef>
              <a:buClr>
                <a:schemeClr val="accent1"/>
              </a:buClr>
            </a:pPr>
            <a:r>
              <a:rPr lang="en-US" sz="800"/>
              <a:t>Compute</a:t>
            </a:r>
          </a:p>
        </p:txBody>
      </p:sp>
      <p:sp>
        <p:nvSpPr>
          <p:cNvPr id="542" name="Rectangle 541">
            <a:extLst>
              <a:ext uri="{FF2B5EF4-FFF2-40B4-BE49-F238E27FC236}">
                <a16:creationId xmlns:a16="http://schemas.microsoft.com/office/drawing/2014/main" id="{CCC617C9-8EFB-2540-A683-AEFB5FEE9DB3}"/>
              </a:ext>
            </a:extLst>
          </p:cNvPr>
          <p:cNvSpPr/>
          <p:nvPr/>
        </p:nvSpPr>
        <p:spPr>
          <a:xfrm>
            <a:off x="4434371" y="2638629"/>
            <a:ext cx="594360" cy="182881"/>
          </a:xfrm>
          <a:prstGeom prst="rect">
            <a:avLst/>
          </a:prstGeom>
          <a:solidFill>
            <a:schemeClr val="bg1"/>
          </a:solidFill>
          <a:ln w="19050" cap="rnd"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txBody>
          <a:bodyPr lIns="0" rIns="0" rtlCol="0" anchor="ctr"/>
          <a:lstStyle/>
          <a:p>
            <a:pPr algn="ctr">
              <a:lnSpc>
                <a:spcPct val="120000"/>
              </a:lnSpc>
              <a:spcBef>
                <a:spcPts val="1200"/>
              </a:spcBef>
              <a:buClr>
                <a:schemeClr val="accent1"/>
              </a:buClr>
            </a:pPr>
            <a:r>
              <a:rPr lang="en-US" sz="800"/>
              <a:t>Compute</a:t>
            </a:r>
          </a:p>
        </p:txBody>
      </p:sp>
      <p:grpSp>
        <p:nvGrpSpPr>
          <p:cNvPr id="9" name="Group 8">
            <a:extLst>
              <a:ext uri="{FF2B5EF4-FFF2-40B4-BE49-F238E27FC236}">
                <a16:creationId xmlns:a16="http://schemas.microsoft.com/office/drawing/2014/main" id="{3F63B1D4-C771-D942-8CBC-840ECB752D2E}"/>
              </a:ext>
            </a:extLst>
          </p:cNvPr>
          <p:cNvGrpSpPr/>
          <p:nvPr/>
        </p:nvGrpSpPr>
        <p:grpSpPr>
          <a:xfrm>
            <a:off x="7908983" y="1296129"/>
            <a:ext cx="3177862" cy="3967604"/>
            <a:chOff x="8000394" y="912859"/>
            <a:chExt cx="3177862" cy="3967604"/>
          </a:xfrm>
        </p:grpSpPr>
        <p:pic>
          <p:nvPicPr>
            <p:cNvPr id="2" name="Picture 1">
              <a:extLst>
                <a:ext uri="{FF2B5EF4-FFF2-40B4-BE49-F238E27FC236}">
                  <a16:creationId xmlns:a16="http://schemas.microsoft.com/office/drawing/2014/main" id="{B9707FF4-766A-5C4A-9C54-939DF543FE5E}"/>
                </a:ext>
              </a:extLst>
            </p:cNvPr>
            <p:cNvPicPr>
              <a:picLocks noChangeAspect="1"/>
            </p:cNvPicPr>
            <p:nvPr/>
          </p:nvPicPr>
          <p:blipFill rotWithShape="1">
            <a:blip r:embed="rId3"/>
            <a:srcRect l="4121" t="46852" r="4434" b="44650"/>
            <a:stretch/>
          </p:blipFill>
          <p:spPr>
            <a:xfrm>
              <a:off x="8087097" y="1116281"/>
              <a:ext cx="3004456" cy="252605"/>
            </a:xfrm>
            <a:prstGeom prst="rect">
              <a:avLst/>
            </a:prstGeom>
          </p:spPr>
        </p:pic>
        <p:pic>
          <p:nvPicPr>
            <p:cNvPr id="3" name="Picture 2">
              <a:extLst>
                <a:ext uri="{FF2B5EF4-FFF2-40B4-BE49-F238E27FC236}">
                  <a16:creationId xmlns:a16="http://schemas.microsoft.com/office/drawing/2014/main" id="{2C4828E2-FD2A-5B40-BE65-A0A84C30396B}"/>
                </a:ext>
              </a:extLst>
            </p:cNvPr>
            <p:cNvPicPr>
              <a:picLocks noChangeAspect="1"/>
            </p:cNvPicPr>
            <p:nvPr/>
          </p:nvPicPr>
          <p:blipFill rotWithShape="1">
            <a:blip r:embed="rId4"/>
            <a:srcRect l="79591" r="19162"/>
            <a:stretch/>
          </p:blipFill>
          <p:spPr>
            <a:xfrm>
              <a:off x="8000394" y="912859"/>
              <a:ext cx="45719" cy="3967604"/>
            </a:xfrm>
            <a:prstGeom prst="rect">
              <a:avLst/>
            </a:prstGeom>
          </p:spPr>
        </p:pic>
        <p:pic>
          <p:nvPicPr>
            <p:cNvPr id="614" name="Picture 613">
              <a:extLst>
                <a:ext uri="{FF2B5EF4-FFF2-40B4-BE49-F238E27FC236}">
                  <a16:creationId xmlns:a16="http://schemas.microsoft.com/office/drawing/2014/main" id="{65934E25-905B-6546-A6F7-CDCF48111D70}"/>
                </a:ext>
              </a:extLst>
            </p:cNvPr>
            <p:cNvPicPr>
              <a:picLocks noChangeAspect="1"/>
            </p:cNvPicPr>
            <p:nvPr/>
          </p:nvPicPr>
          <p:blipFill rotWithShape="1">
            <a:blip r:embed="rId4"/>
            <a:srcRect l="79591" r="19162"/>
            <a:stretch/>
          </p:blipFill>
          <p:spPr>
            <a:xfrm>
              <a:off x="11132537" y="912859"/>
              <a:ext cx="45719" cy="3967604"/>
            </a:xfrm>
            <a:prstGeom prst="rect">
              <a:avLst/>
            </a:prstGeom>
          </p:spPr>
        </p:pic>
      </p:grpSp>
    </p:spTree>
    <p:extLst>
      <p:ext uri="{BB962C8B-B14F-4D97-AF65-F5344CB8AC3E}">
        <p14:creationId xmlns:p14="http://schemas.microsoft.com/office/powerpoint/2010/main" val="119968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p:cTn id="7" dur="500" fill="hold"/>
                                        <p:tgtEl>
                                          <p:spTgt spid="277"/>
                                        </p:tgtEl>
                                        <p:attrNameLst>
                                          <p:attrName>ppt_w</p:attrName>
                                        </p:attrNameLst>
                                      </p:cBhvr>
                                      <p:tavLst>
                                        <p:tav tm="0">
                                          <p:val>
                                            <p:fltVal val="0"/>
                                          </p:val>
                                        </p:tav>
                                        <p:tav tm="100000">
                                          <p:val>
                                            <p:strVal val="#ppt_w"/>
                                          </p:val>
                                        </p:tav>
                                      </p:tavLst>
                                    </p:anim>
                                    <p:anim calcmode="lin" valueType="num">
                                      <p:cBhvr>
                                        <p:cTn id="8" dur="500" fill="hold"/>
                                        <p:tgtEl>
                                          <p:spTgt spid="277"/>
                                        </p:tgtEl>
                                        <p:attrNameLst>
                                          <p:attrName>ppt_h</p:attrName>
                                        </p:attrNameLst>
                                      </p:cBhvr>
                                      <p:tavLst>
                                        <p:tav tm="0">
                                          <p:val>
                                            <p:fltVal val="0"/>
                                          </p:val>
                                        </p:tav>
                                        <p:tav tm="100000">
                                          <p:val>
                                            <p:strVal val="#ppt_h"/>
                                          </p:val>
                                        </p:tav>
                                      </p:tavLst>
                                    </p:anim>
                                    <p:animEffect transition="in" filter="fade">
                                      <p:cBhvr>
                                        <p:cTn id="9" dur="500"/>
                                        <p:tgtEl>
                                          <p:spTgt spid="27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19"/>
                                        </p:tgtEl>
                                        <p:attrNameLst>
                                          <p:attrName>style.visibility</p:attrName>
                                        </p:attrNameLst>
                                      </p:cBhvr>
                                      <p:to>
                                        <p:strVal val="visible"/>
                                      </p:to>
                                    </p:set>
                                    <p:animEffect transition="in" filter="fade">
                                      <p:cBhvr>
                                        <p:cTn id="14" dur="1000"/>
                                        <p:tgtEl>
                                          <p:spTgt spid="319"/>
                                        </p:tgtEl>
                                      </p:cBhvr>
                                    </p:animEffect>
                                    <p:anim calcmode="lin" valueType="num">
                                      <p:cBhvr>
                                        <p:cTn id="15" dur="1000" fill="hold"/>
                                        <p:tgtEl>
                                          <p:spTgt spid="319"/>
                                        </p:tgtEl>
                                        <p:attrNameLst>
                                          <p:attrName>ppt_x</p:attrName>
                                        </p:attrNameLst>
                                      </p:cBhvr>
                                      <p:tavLst>
                                        <p:tav tm="0">
                                          <p:val>
                                            <p:strVal val="#ppt_x"/>
                                          </p:val>
                                        </p:tav>
                                        <p:tav tm="100000">
                                          <p:val>
                                            <p:strVal val="#ppt_x"/>
                                          </p:val>
                                        </p:tav>
                                      </p:tavLst>
                                    </p:anim>
                                    <p:anim calcmode="lin" valueType="num">
                                      <p:cBhvr>
                                        <p:cTn id="16" dur="1000" fill="hold"/>
                                        <p:tgtEl>
                                          <p:spTgt spid="3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61"/>
                                        </p:tgtEl>
                                        <p:attrNameLst>
                                          <p:attrName>style.visibility</p:attrName>
                                        </p:attrNameLst>
                                      </p:cBhvr>
                                      <p:to>
                                        <p:strVal val="visible"/>
                                      </p:to>
                                    </p:set>
                                    <p:animEffect transition="in" filter="fade">
                                      <p:cBhvr>
                                        <p:cTn id="19" dur="1000"/>
                                        <p:tgtEl>
                                          <p:spTgt spid="361"/>
                                        </p:tgtEl>
                                      </p:cBhvr>
                                    </p:animEffect>
                                    <p:anim calcmode="lin" valueType="num">
                                      <p:cBhvr>
                                        <p:cTn id="20" dur="1000" fill="hold"/>
                                        <p:tgtEl>
                                          <p:spTgt spid="361"/>
                                        </p:tgtEl>
                                        <p:attrNameLst>
                                          <p:attrName>ppt_x</p:attrName>
                                        </p:attrNameLst>
                                      </p:cBhvr>
                                      <p:tavLst>
                                        <p:tav tm="0">
                                          <p:val>
                                            <p:strVal val="#ppt_x"/>
                                          </p:val>
                                        </p:tav>
                                        <p:tav tm="100000">
                                          <p:val>
                                            <p:strVal val="#ppt_x"/>
                                          </p:val>
                                        </p:tav>
                                      </p:tavLst>
                                    </p:anim>
                                    <p:anim calcmode="lin" valueType="num">
                                      <p:cBhvr>
                                        <p:cTn id="21"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2"/>
                                        </p:tgtEl>
                                        <p:attrNameLst>
                                          <p:attrName>style.visibility</p:attrName>
                                        </p:attrNameLst>
                                      </p:cBhvr>
                                      <p:to>
                                        <p:strVal val="visible"/>
                                      </p:to>
                                    </p:set>
                                    <p:animEffect transition="in" filter="fade">
                                      <p:cBhvr>
                                        <p:cTn id="26" dur="500"/>
                                        <p:tgtEl>
                                          <p:spTgt spid="27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76"/>
                                        </p:tgtEl>
                                        <p:attrNameLst>
                                          <p:attrName>style.visibility</p:attrName>
                                        </p:attrNameLst>
                                      </p:cBhvr>
                                      <p:to>
                                        <p:strVal val="visible"/>
                                      </p:to>
                                    </p:set>
                                    <p:animEffect transition="in" filter="fade">
                                      <p:cBhvr>
                                        <p:cTn id="30" dur="500"/>
                                        <p:tgtEl>
                                          <p:spTgt spid="276"/>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45833E-6 3.7037E-7 L 1.45833E-6 0.08889 " pathEditMode="relative" rAng="0" ptsTypes="AA">
                                      <p:cBhvr>
                                        <p:cTn id="34" dur="2000" fill="hold"/>
                                        <p:tgtEl>
                                          <p:spTgt spid="272"/>
                                        </p:tgtEl>
                                        <p:attrNameLst>
                                          <p:attrName>ppt_x</p:attrName>
                                          <p:attrName>ppt_y</p:attrName>
                                        </p:attrNameLst>
                                      </p:cBhvr>
                                      <p:rCtr x="0" y="4444"/>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Nutanix NEW Color">
      <a:dk1>
        <a:srgbClr val="1E1E1E"/>
      </a:dk1>
      <a:lt1>
        <a:sysClr val="window" lastClr="FFFFFF"/>
      </a:lt1>
      <a:dk2>
        <a:srgbClr val="4D4D4E"/>
      </a:dk2>
      <a:lt2>
        <a:srgbClr val="034EA2"/>
      </a:lt2>
      <a:accent1>
        <a:srgbClr val="B0D235"/>
      </a:accent1>
      <a:accent2>
        <a:srgbClr val="4379BD"/>
      </a:accent2>
      <a:accent3>
        <a:srgbClr val="F4B321"/>
      </a:accent3>
      <a:accent4>
        <a:srgbClr val="F36D21"/>
      </a:accent4>
      <a:accent5>
        <a:srgbClr val="02B3E2"/>
      </a:accent5>
      <a:accent6>
        <a:srgbClr val="6560AB"/>
      </a:accent6>
      <a:hlink>
        <a:srgbClr val="032177"/>
      </a:hlink>
      <a:folHlink>
        <a:srgbClr val="C84A01"/>
      </a:folHlink>
    </a:clrScheme>
    <a:fontScheme name="Custom 181">
      <a:majorFont>
        <a:latin typeface="Gotham Rounded Light"/>
        <a:ea typeface=""/>
        <a:cs typeface=""/>
      </a:majorFont>
      <a:minorFont>
        <a:latin typeface="Gotham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utanix PPT Template" id="{8708742A-50C5-5B42-9A93-15B2B3F948A6}" vid="{55B0625C-C9F4-124D-A3FD-C7FBBA8590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eismic" ma:contentTypeID="0x01010094FC953F7CE1684098FC2BF3470F1A0000A59D9180465D46499292711C7129DD2E" ma:contentTypeVersion="117" ma:contentTypeDescription="" ma:contentTypeScope="" ma:versionID="6d3fe588cf74bbc2a9b603d7b678fb22">
  <xsd:schema xmlns:xsd="http://www.w3.org/2001/XMLSchema" xmlns:xs="http://www.w3.org/2001/XMLSchema" xmlns:p="http://schemas.microsoft.com/office/2006/metadata/properties" xmlns:ns2="5c4baf0e-907e-4897-8a65-73a862675cf1" xmlns:ns4="289df867-2f94-458b-94ec-cef9748d7bfb" xmlns:ns5="eb9844fa-8566-4b53-9224-cd55e67ab8a7" targetNamespace="http://schemas.microsoft.com/office/2006/metadata/properties" ma:root="true" ma:fieldsID="f0383d5209b7d02665e6d7901c25f33b" ns2:_="" ns4:_="" ns5:_="">
    <xsd:import namespace="5c4baf0e-907e-4897-8a65-73a862675cf1"/>
    <xsd:import namespace="289df867-2f94-458b-94ec-cef9748d7bfb"/>
    <xsd:import namespace="eb9844fa-8566-4b53-9224-cd55e67ab8a7"/>
    <xsd:element name="properties">
      <xsd:complexType>
        <xsd:sequence>
          <xsd:element name="documentManagement">
            <xsd:complexType>
              <xsd:all>
                <xsd:element ref="ns2:Content_x0020_Owner" minOccurs="0"/>
                <xsd:element ref="ns2:What_x0027_s_x0020_New" minOccurs="0"/>
                <xsd:element ref="ns2:Briefcase" minOccurs="0"/>
                <xsd:element ref="ns2:Event-Year" minOccurs="0"/>
                <xsd:element ref="ns2:_x002e_NEXT_x0020_2017" minOccurs="0"/>
                <xsd:element ref="ns2:SKO_x0020_2017" minOccurs="0"/>
                <xsd:element ref="ns2:dcb3e535d3254ec09bf71e3bf9815ddf" minOccurs="0"/>
                <xsd:element ref="ns2:TaxCatchAll" minOccurs="0"/>
                <xsd:element ref="ns2:iadf4f55a566483284104aeeb661a15c" minOccurs="0"/>
                <xsd:element ref="ns2:TaxCatchAllLabel" minOccurs="0"/>
                <xsd:element ref="ns2:g3473dd57eea4f568e12e1aa73dde91c" minOccurs="0"/>
                <xsd:element ref="ns2:ac6d5ee138fd41efbb36493f42ab5e53" minOccurs="0"/>
                <xsd:element ref="ns2:dd5f106b524041feb25751a3103336ee" minOccurs="0"/>
                <xsd:element ref="ns2:fe107ff1d62a47d49f4c92891555805f" minOccurs="0"/>
                <xsd:element ref="ns2:hef54bcea0324f6ebde9f9405b9e89e6" minOccurs="0"/>
                <xsd:element ref="ns2:p8cf8f2276e8432784f85286619b1505" minOccurs="0"/>
                <xsd:element ref="ns2:n092e486398d4c01b65f5dd1358cec4c" minOccurs="0"/>
                <xsd:element ref="ns2:n829ac2c7abe4da6a26764bf1fbb5a18" minOccurs="0"/>
                <xsd:element ref="ns2:l60675d5931b401983b00dee22c20b5f" minOccurs="0"/>
                <xsd:element ref="ns2:e23f895c49994394906eaaba2e597d2d" minOccurs="0"/>
                <xsd:element ref="ns4:MediaServiceMetadata" minOccurs="0"/>
                <xsd:element ref="ns4:MediaServiceAutoTags" minOccurs="0"/>
                <xsd:element ref="ns4:MediaServiceEventHashCode" minOccurs="0"/>
                <xsd:element ref="ns4:MediaServiceGenerationTime" minOccurs="0"/>
                <xsd:element ref="ns4:MediaServiceFastMetadata" minOccurs="0"/>
                <xsd:element ref="ns5:SharedWithDetails" minOccurs="0"/>
                <xsd:element ref="ns4:MediaServiceDateTaken" minOccurs="0"/>
                <xsd:element ref="ns4:MediaServiceOCR"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4baf0e-907e-4897-8a65-73a862675cf1" elementFormDefault="qualified">
    <xsd:import namespace="http://schemas.microsoft.com/office/2006/documentManagement/types"/>
    <xsd:import namespace="http://schemas.microsoft.com/office/infopath/2007/PartnerControls"/>
    <xsd:element name="Content_x0020_Owner" ma:index="5" nillable="true" ma:displayName="Content Owner" ma:list="UserInfo" ma:SharePointGroup="0" ma:internalName="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What_x0027_s_x0020_New" ma:index="14" nillable="true" ma:displayName="What's New" ma:default="0" ma:internalName="What_x0027_s_x0020_New" ma:readOnly="false">
      <xsd:simpleType>
        <xsd:restriction base="dms:Boolean"/>
      </xsd:simpleType>
    </xsd:element>
    <xsd:element name="Briefcase" ma:index="15" nillable="true" ma:displayName="Briefcase" ma:default="0" ma:internalName="Briefcase" ma:readOnly="false">
      <xsd:simpleType>
        <xsd:restriction base="dms:Boolean"/>
      </xsd:simpleType>
    </xsd:element>
    <xsd:element name="Event-Year" ma:index="16" nillable="true" ma:displayName="Event-Year" ma:format="Dropdown" ma:internalName="Event_x002d_Year">
      <xsd:simpleType>
        <xsd:restriction base="dms:Choice">
          <xsd:enumeration value="NEXT 2020"/>
          <xsd:enumeration value="NEXT 2019"/>
          <xsd:enumeration value="2019 SKO"/>
          <xsd:enumeration value="2018 SKO"/>
          <xsd:enumeration value="2018 MSKO"/>
        </xsd:restriction>
      </xsd:simpleType>
    </xsd:element>
    <xsd:element name="_x002e_NEXT_x0020_2017" ma:index="18" nillable="true" ma:displayName=".NEXT 2017" ma:default="0" ma:internalName="_x002E_NEXT_x0020_2017">
      <xsd:simpleType>
        <xsd:restriction base="dms:Boolean"/>
      </xsd:simpleType>
    </xsd:element>
    <xsd:element name="SKO_x0020_2017" ma:index="19" nillable="true" ma:displayName="SKO 2017" ma:default="0" ma:internalName="SKO_x0020_2017">
      <xsd:simpleType>
        <xsd:restriction base="dms:Boolean"/>
      </xsd:simpleType>
    </xsd:element>
    <xsd:element name="dcb3e535d3254ec09bf71e3bf9815ddf" ma:index="21" nillable="true" ma:taxonomy="true" ma:internalName="dcb3e535d3254ec09bf71e3bf9815ddf" ma:taxonomyFieldName="Hardware_x0020_Platforms" ma:displayName="Hardware Platforms" ma:readOnly="false" ma:default="" ma:fieldId="{dcb3e535-d325-4ec0-9bf7-1e3bf9815ddf}" ma:taxonomyMulti="true" ma:sspId="eff1ef14-2a0f-45fb-93fb-bd89a97c7d35" ma:termSetId="48cb8632-7f41-4d66-9652-6406faee04cd" ma:anchorId="04626ff4-3225-413e-bfba-b14bcfbda786" ma:open="false" ma:isKeyword="false">
      <xsd:complexType>
        <xsd:sequence>
          <xsd:element ref="pc:Terms" minOccurs="0" maxOccurs="1"/>
        </xsd:sequence>
      </xsd:complexType>
    </xsd:element>
    <xsd:element name="TaxCatchAll" ma:index="22" nillable="true" ma:displayName="Taxonomy Catch All Column" ma:description="" ma:hidden="true" ma:list="{16cc61b4-9863-4a9a-8cc6-097436aaef40}" ma:internalName="TaxCatchAll" ma:showField="CatchAllData" ma:web="eb9844fa-8566-4b53-9224-cd55e67ab8a7">
      <xsd:complexType>
        <xsd:complexContent>
          <xsd:extension base="dms:MultiChoiceLookup">
            <xsd:sequence>
              <xsd:element name="Value" type="dms:Lookup" maxOccurs="unbounded" minOccurs="0" nillable="true"/>
            </xsd:sequence>
          </xsd:extension>
        </xsd:complexContent>
      </xsd:complexType>
    </xsd:element>
    <xsd:element name="iadf4f55a566483284104aeeb661a15c" ma:index="23" nillable="true" ma:taxonomy="true" ma:internalName="iadf4f55a566483284104aeeb661a15c" ma:taxonomyFieldName="Alliances" ma:displayName="Alliances" ma:readOnly="false" ma:default="" ma:fieldId="{2adf4f55-a566-4832-8410-4aeeb661a15c}" ma:taxonomyMulti="true" ma:sspId="eff1ef14-2a0f-45fb-93fb-bd89a97c7d35" ma:termSetId="48cb8632-7f41-4d66-9652-6406faee04cd" ma:anchorId="0e6ffe85-7af0-4af6-825d-341b52f89b4a" ma:open="false" ma:isKeyword="false">
      <xsd:complexType>
        <xsd:sequence>
          <xsd:element ref="pc:Terms" minOccurs="0" maxOccurs="1"/>
        </xsd:sequence>
      </xsd:complexType>
    </xsd:element>
    <xsd:element name="TaxCatchAllLabel" ma:index="24" nillable="true" ma:displayName="Taxonomy Catch All Column1" ma:description="" ma:hidden="true" ma:list="{16cc61b4-9863-4a9a-8cc6-097436aaef40}" ma:internalName="TaxCatchAllLabel" ma:readOnly="true" ma:showField="CatchAllDataLabel" ma:web="eb9844fa-8566-4b53-9224-cd55e67ab8a7">
      <xsd:complexType>
        <xsd:complexContent>
          <xsd:extension base="dms:MultiChoiceLookup">
            <xsd:sequence>
              <xsd:element name="Value" type="dms:Lookup" maxOccurs="unbounded" minOccurs="0" nillable="true"/>
            </xsd:sequence>
          </xsd:extension>
        </xsd:complexContent>
      </xsd:complexType>
    </xsd:element>
    <xsd:element name="g3473dd57eea4f568e12e1aa73dde91c" ma:index="25" nillable="true" ma:taxonomy="true" ma:internalName="g3473dd57eea4f568e12e1aa73dde91c" ma:taxonomyFieldName="Region" ma:displayName="Region" ma:readOnly="false" ma:default="" ma:fieldId="{03473dd5-7eea-4f56-8e12-e1aa73dde91c}" ma:taxonomyMulti="true" ma:sspId="eff1ef14-2a0f-45fb-93fb-bd89a97c7d35" ma:termSetId="48cb8632-7f41-4d66-9652-6406faee04cd" ma:anchorId="6cccd562-be04-4cfe-8fdb-47da7cf3690c" ma:open="false" ma:isKeyword="false">
      <xsd:complexType>
        <xsd:sequence>
          <xsd:element ref="pc:Terms" minOccurs="0" maxOccurs="1"/>
        </xsd:sequence>
      </xsd:complexType>
    </xsd:element>
    <xsd:element name="ac6d5ee138fd41efbb36493f42ab5e53" ma:index="27" nillable="true" ma:taxonomy="true" ma:internalName="ac6d5ee138fd41efbb36493f42ab5e53" ma:taxonomyFieldName="Allowed_x0020_Distribution" ma:displayName="Allowed Distribution" ma:readOnly="false" ma:default="" ma:fieldId="{ac6d5ee1-38fd-41ef-bb36-493f42ab5e53}" ma:taxonomyMulti="true" ma:sspId="eff1ef14-2a0f-45fb-93fb-bd89a97c7d35" ma:termSetId="48cb8632-7f41-4d66-9652-6406faee04cd" ma:anchorId="3a5723b7-ea47-492f-8bbf-a4ff22680cd6" ma:open="false" ma:isKeyword="false">
      <xsd:complexType>
        <xsd:sequence>
          <xsd:element ref="pc:Terms" minOccurs="0" maxOccurs="1"/>
        </xsd:sequence>
      </xsd:complexType>
    </xsd:element>
    <xsd:element name="dd5f106b524041feb25751a3103336ee" ma:index="28" nillable="true" ma:taxonomy="true" ma:internalName="dd5f106b524041feb25751a3103336ee" ma:taxonomyFieldName="Competitor" ma:displayName="Competitor" ma:readOnly="false" ma:default="" ma:fieldId="{dd5f106b-5240-41fe-b257-51a3103336ee}" ma:taxonomyMulti="true" ma:sspId="eff1ef14-2a0f-45fb-93fb-bd89a97c7d35" ma:termSetId="48cb8632-7f41-4d66-9652-6406faee04cd" ma:anchorId="a8d7c650-d348-4313-89d6-6f41daf6b673" ma:open="false" ma:isKeyword="false">
      <xsd:complexType>
        <xsd:sequence>
          <xsd:element ref="pc:Terms" minOccurs="0" maxOccurs="1"/>
        </xsd:sequence>
      </xsd:complexType>
    </xsd:element>
    <xsd:element name="fe107ff1d62a47d49f4c92891555805f" ma:index="29" nillable="true" ma:taxonomy="true" ma:internalName="fe107ff1d62a47d49f4c92891555805f" ma:taxonomyFieldName="Sales_x0020_Stage" ma:displayName="Sales Stage" ma:readOnly="false" ma:default="" ma:fieldId="{fe107ff1-d62a-47d4-9f4c-92891555805f}" ma:taxonomyMulti="true" ma:sspId="eff1ef14-2a0f-45fb-93fb-bd89a97c7d35" ma:termSetId="48cb8632-7f41-4d66-9652-6406faee04cd" ma:anchorId="cc036d30-ebc3-41e2-a327-678dc7b4e069" ma:open="false" ma:isKeyword="false">
      <xsd:complexType>
        <xsd:sequence>
          <xsd:element ref="pc:Terms" minOccurs="0" maxOccurs="1"/>
        </xsd:sequence>
      </xsd:complexType>
    </xsd:element>
    <xsd:element name="hef54bcea0324f6ebde9f9405b9e89e6" ma:index="32" nillable="true" ma:taxonomy="true" ma:internalName="hef54bcea0324f6ebde9f9405b9e89e6" ma:taxonomyFieldName="Products_x002F_Features" ma:displayName="Products/Features" ma:readOnly="false" ma:default="" ma:fieldId="{1ef54bce-a032-4f6e-bde9-f9405b9e89e6}" ma:taxonomyMulti="true" ma:sspId="eff1ef14-2a0f-45fb-93fb-bd89a97c7d35" ma:termSetId="48cb8632-7f41-4d66-9652-6406faee04cd" ma:anchorId="5951aece-76ad-4207-99c1-3c3cb25f4c36" ma:open="false" ma:isKeyword="false">
      <xsd:complexType>
        <xsd:sequence>
          <xsd:element ref="pc:Terms" minOccurs="0" maxOccurs="1"/>
        </xsd:sequence>
      </xsd:complexType>
    </xsd:element>
    <xsd:element name="p8cf8f2276e8432784f85286619b1505" ma:index="34" nillable="true" ma:taxonomy="true" ma:internalName="p8cf8f2276e8432784f85286619b1505" ma:taxonomyFieldName="Asset_x0020_Type" ma:displayName="Asset Type" ma:readOnly="false" ma:default="" ma:fieldId="{98cf8f22-76e8-4327-84f8-5286619b1505}" ma:taxonomyMulti="true" ma:sspId="eff1ef14-2a0f-45fb-93fb-bd89a97c7d35" ma:termSetId="48cb8632-7f41-4d66-9652-6406faee04cd" ma:anchorId="94007e8c-163a-4cc4-9d47-437614d94c8a" ma:open="false" ma:isKeyword="false">
      <xsd:complexType>
        <xsd:sequence>
          <xsd:element ref="pc:Terms" minOccurs="0" maxOccurs="1"/>
        </xsd:sequence>
      </xsd:complexType>
    </xsd:element>
    <xsd:element name="n092e486398d4c01b65f5dd1358cec4c" ma:index="35" nillable="true" ma:taxonomy="true" ma:internalName="n092e486398d4c01b65f5dd1358cec4c" ma:taxonomyFieldName="Asset_x0020_Category" ma:displayName="Asset Category" ma:readOnly="false" ma:default="" ma:fieldId="{7092e486-398d-4c01-b65f-5dd1358cec4c}" ma:taxonomyMulti="true" ma:sspId="eff1ef14-2a0f-45fb-93fb-bd89a97c7d35" ma:termSetId="48cb8632-7f41-4d66-9652-6406faee04cd" ma:anchorId="4cba7c62-c9bd-43e5-a016-b6586fa3883e" ma:open="false" ma:isKeyword="false">
      <xsd:complexType>
        <xsd:sequence>
          <xsd:element ref="pc:Terms" minOccurs="0" maxOccurs="1"/>
        </xsd:sequence>
      </xsd:complexType>
    </xsd:element>
    <xsd:element name="n829ac2c7abe4da6a26764bf1fbb5a18" ma:index="37" nillable="true" ma:taxonomy="true" ma:internalName="n829ac2c7abe4da6a26764bf1fbb5a18" ma:taxonomyFieldName="SKO_x0020_Year" ma:displayName="SKO Year" ma:default="" ma:fieldId="{7829ac2c-7abe-4da6-a267-64bf1fbb5a18}" ma:taxonomyMulti="true" ma:sspId="eff1ef14-2a0f-45fb-93fb-bd89a97c7d35" ma:termSetId="48cb8632-7f41-4d66-9652-6406faee04cd" ma:anchorId="88574e5a-83f8-463f-9070-becdb7083c67" ma:open="false" ma:isKeyword="false">
      <xsd:complexType>
        <xsd:sequence>
          <xsd:element ref="pc:Terms" minOccurs="0" maxOccurs="1"/>
        </xsd:sequence>
      </xsd:complexType>
    </xsd:element>
    <xsd:element name="l60675d5931b401983b00dee22c20b5f" ma:index="39" nillable="true" ma:taxonomy="true" ma:internalName="l60675d5931b401983b00dee22c20b5f" ma:taxonomyFieldName="Vertical_x002F_Industry" ma:displayName="Vertical/Industry" ma:readOnly="false" ma:default="" ma:fieldId="{560675d5-931b-4019-83b0-0dee22c20b5f}" ma:taxonomyMulti="true" ma:sspId="eff1ef14-2a0f-45fb-93fb-bd89a97c7d35" ma:termSetId="48cb8632-7f41-4d66-9652-6406faee04cd" ma:anchorId="80b9a305-9ff0-40f3-bf10-fb75631a808e" ma:open="false" ma:isKeyword="false">
      <xsd:complexType>
        <xsd:sequence>
          <xsd:element ref="pc:Terms" minOccurs="0" maxOccurs="1"/>
        </xsd:sequence>
      </xsd:complexType>
    </xsd:element>
    <xsd:element name="e23f895c49994394906eaaba2e597d2d" ma:index="40" nillable="true" ma:taxonomy="true" ma:internalName="e23f895c49994394906eaaba2e597d2d" ma:taxonomyFieldName="Solutions" ma:displayName="Solutions" ma:readOnly="false" ma:default="" ma:fieldId="{e23f895c-4999-4394-906e-aaba2e597d2d}" ma:taxonomyMulti="true" ma:sspId="eff1ef14-2a0f-45fb-93fb-bd89a97c7d35" ma:termSetId="48cb8632-7f41-4d66-9652-6406faee04cd" ma:anchorId="59ab9a36-ec3e-4e64-aac4-bd29429379f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89df867-2f94-458b-94ec-cef9748d7bfb" elementFormDefault="qualified">
    <xsd:import namespace="http://schemas.microsoft.com/office/2006/documentManagement/types"/>
    <xsd:import namespace="http://schemas.microsoft.com/office/infopath/2007/PartnerControls"/>
    <xsd:element name="MediaServiceMetadata" ma:index="41" nillable="true" ma:displayName="MediaServiceMetadata" ma:description="" ma:hidden="true" ma:internalName="MediaServiceMetadata" ma:readOnly="true">
      <xsd:simpleType>
        <xsd:restriction base="dms:Note"/>
      </xsd:simpleType>
    </xsd:element>
    <xsd:element name="MediaServiceAutoTags" ma:index="42" nillable="true" ma:displayName="MediaServiceAutoTags" ma:internalName="MediaServiceAutoTags" ma:readOnly="true">
      <xsd:simpleType>
        <xsd:restriction base="dms:Text"/>
      </xsd:simpleType>
    </xsd:element>
    <xsd:element name="MediaServiceEventHashCode" ma:index="43" nillable="true" ma:displayName="MediaServiceEventHashCode" ma:hidden="true" ma:internalName="MediaServiceEventHashCode" ma:readOnly="true">
      <xsd:simpleType>
        <xsd:restriction base="dms:Text"/>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FastMetadata" ma:index="45" nillable="true" ma:displayName="MediaServiceFastMetadata" ma:description="" ma:hidden="true" ma:internalName="MediaServiceFastMetadata" ma:readOnly="true">
      <xsd:simpleType>
        <xsd:restriction base="dms:Note"/>
      </xsd:simpleType>
    </xsd:element>
    <xsd:element name="MediaServiceDateTaken" ma:index="47" nillable="true" ma:displayName="MediaServiceDateTaken" ma:hidden="true" ma:internalName="MediaServiceDateTaken" ma:readOnly="true">
      <xsd:simpleType>
        <xsd:restriction base="dms:Text"/>
      </xsd:simpleType>
    </xsd:element>
    <xsd:element name="MediaServiceOCR" ma:index="4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9844fa-8566-4b53-9224-cd55e67ab8a7" elementFormDefault="qualified">
    <xsd:import namespace="http://schemas.microsoft.com/office/2006/documentManagement/types"/>
    <xsd:import namespace="http://schemas.microsoft.com/office/infopath/2007/PartnerControls"/>
    <xsd:element name="SharedWithDetails" ma:index="46" nillable="true" ma:displayName="Shared With Details" ma:description="" ma:internalName="SharedWithDetails" ma:readOnly="true">
      <xsd:simpleType>
        <xsd:restriction base="dms:Note">
          <xsd:maxLength value="255"/>
        </xsd:restriction>
      </xsd:simpleType>
    </xsd:element>
    <xsd:element name="SharedWithUsers" ma:index="4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4" ma:displayName="Author"/>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8cf8f2276e8432784f85286619b1505 xmlns="5c4baf0e-907e-4897-8a65-73a862675cf1">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fc808f99-a59d-416d-9730-0ac783c78d2f</TermId>
        </TermInfo>
      </Terms>
    </p8cf8f2276e8432784f85286619b1505>
    <Event-Year xmlns="5c4baf0e-907e-4897-8a65-73a862675cf1" xsi:nil="true"/>
    <What_x0027_s_x0020_New xmlns="5c4baf0e-907e-4897-8a65-73a862675cf1">true</What_x0027_s_x0020_New>
    <n829ac2c7abe4da6a26764bf1fbb5a18 xmlns="5c4baf0e-907e-4897-8a65-73a862675cf1">
      <Terms xmlns="http://schemas.microsoft.com/office/infopath/2007/PartnerControls"/>
    </n829ac2c7abe4da6a26764bf1fbb5a18>
    <dd5f106b524041feb25751a3103336ee xmlns="5c4baf0e-907e-4897-8a65-73a862675cf1">
      <Terms xmlns="http://schemas.microsoft.com/office/infopath/2007/PartnerControls"/>
    </dd5f106b524041feb25751a3103336ee>
    <l60675d5931b401983b00dee22c20b5f xmlns="5c4baf0e-907e-4897-8a65-73a862675cf1">
      <Terms xmlns="http://schemas.microsoft.com/office/infopath/2007/PartnerControls"/>
    </l60675d5931b401983b00dee22c20b5f>
    <Briefcase xmlns="5c4baf0e-907e-4897-8a65-73a862675cf1">false</Briefcase>
    <ac6d5ee138fd41efbb36493f42ab5e53 xmlns="5c4baf0e-907e-4897-8a65-73a862675cf1">
      <Terms xmlns="http://schemas.microsoft.com/office/infopath/2007/PartnerControls"/>
    </ac6d5ee138fd41efbb36493f42ab5e53>
    <_x002e_NEXT_x0020_2017 xmlns="5c4baf0e-907e-4897-8a65-73a862675cf1">false</_x002e_NEXT_x0020_2017>
    <TaxCatchAll xmlns="5c4baf0e-907e-4897-8a65-73a862675cf1">
      <Value>37</Value>
    </TaxCatchAll>
    <e23f895c49994394906eaaba2e597d2d xmlns="5c4baf0e-907e-4897-8a65-73a862675cf1">
      <Terms xmlns="http://schemas.microsoft.com/office/infopath/2007/PartnerControls"/>
    </e23f895c49994394906eaaba2e597d2d>
    <fe107ff1d62a47d49f4c92891555805f xmlns="5c4baf0e-907e-4897-8a65-73a862675cf1">
      <Terms xmlns="http://schemas.microsoft.com/office/infopath/2007/PartnerControls"/>
    </fe107ff1d62a47d49f4c92891555805f>
    <hef54bcea0324f6ebde9f9405b9e89e6 xmlns="5c4baf0e-907e-4897-8a65-73a862675cf1">
      <Terms xmlns="http://schemas.microsoft.com/office/infopath/2007/PartnerControls"/>
    </hef54bcea0324f6ebde9f9405b9e89e6>
    <SKO_x0020_2017 xmlns="5c4baf0e-907e-4897-8a65-73a862675cf1">false</SKO_x0020_2017>
    <n092e486398d4c01b65f5dd1358cec4c xmlns="5c4baf0e-907e-4897-8a65-73a862675cf1">
      <Terms xmlns="http://schemas.microsoft.com/office/infopath/2007/PartnerControls"/>
    </n092e486398d4c01b65f5dd1358cec4c>
    <g3473dd57eea4f568e12e1aa73dde91c xmlns="5c4baf0e-907e-4897-8a65-73a862675cf1">
      <Terms xmlns="http://schemas.microsoft.com/office/infopath/2007/PartnerControls"/>
    </g3473dd57eea4f568e12e1aa73dde91c>
    <iadf4f55a566483284104aeeb661a15c xmlns="5c4baf0e-907e-4897-8a65-73a862675cf1">
      <Terms xmlns="http://schemas.microsoft.com/office/infopath/2007/PartnerControls"/>
    </iadf4f55a566483284104aeeb661a15c>
    <dcb3e535d3254ec09bf71e3bf9815ddf xmlns="5c4baf0e-907e-4897-8a65-73a862675cf1">
      <Terms xmlns="http://schemas.microsoft.com/office/infopath/2007/PartnerControls"/>
    </dcb3e535d3254ec09bf71e3bf9815ddf>
    <Content_x0020_Owner xmlns="5c4baf0e-907e-4897-8a65-73a862675cf1">
      <UserInfo>
        <DisplayName/>
        <AccountId xsi:nil="true"/>
        <AccountType/>
      </UserInfo>
    </Content_x0020_Own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B32216-8616-4FA5-AC98-46D731B7F4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4baf0e-907e-4897-8a65-73a862675cf1"/>
    <ds:schemaRef ds:uri="289df867-2f94-458b-94ec-cef9748d7bfb"/>
    <ds:schemaRef ds:uri="eb9844fa-8566-4b53-9224-cd55e67ab8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7DFEE1-EE33-4710-BBFB-AA6B53E58356}">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5c4baf0e-907e-4897-8a65-73a862675cf1"/>
    <ds:schemaRef ds:uri="http://purl.org/dc/terms/"/>
    <ds:schemaRef ds:uri="http://schemas.microsoft.com/office/infopath/2007/PartnerControls"/>
    <ds:schemaRef ds:uri="eb9844fa-8566-4b53-9224-cd55e67ab8a7"/>
    <ds:schemaRef ds:uri="289df867-2f94-458b-94ec-cef9748d7bfb"/>
    <ds:schemaRef ds:uri="http://www.w3.org/XML/1998/namespace"/>
    <ds:schemaRef ds:uri="http://purl.org/dc/dcmitype/"/>
  </ds:schemaRefs>
</ds:datastoreItem>
</file>

<file path=customXml/itemProps3.xml><?xml version="1.0" encoding="utf-8"?>
<ds:datastoreItem xmlns:ds="http://schemas.openxmlformats.org/officeDocument/2006/customXml" ds:itemID="{021C11A1-0474-40DB-B4DE-60253D9286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12</TotalTime>
  <Words>3111</Words>
  <Application>Microsoft Macintosh PowerPoint</Application>
  <PresentationFormat>Widescreen</PresentationFormat>
  <Paragraphs>456</Paragraphs>
  <Slides>24</Slides>
  <Notes>19</Notes>
  <HiddenSlides>4</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vt:lpstr>
      <vt:lpstr>Avenir Book</vt:lpstr>
      <vt:lpstr>Calibri</vt:lpstr>
      <vt:lpstr>Courier New</vt:lpstr>
      <vt:lpstr>FreightSansLFPro</vt:lpstr>
      <vt:lpstr>Gotham Book</vt:lpstr>
      <vt:lpstr>Gotham Light</vt:lpstr>
      <vt:lpstr>Gotham Medium</vt:lpstr>
      <vt:lpstr>Gotham Rounded Book</vt:lpstr>
      <vt:lpstr>Gotham Rounded Light</vt:lpstr>
      <vt:lpstr>Gotham Rounded Medium</vt:lpstr>
      <vt:lpstr>Wingdings</vt:lpstr>
      <vt:lpstr>Custom Design</vt:lpstr>
      <vt:lpstr>Modernizing IT with HCI </vt:lpstr>
      <vt:lpstr>PowerPoint Presentation</vt:lpstr>
      <vt:lpstr>Undisputed Leader</vt:lpstr>
      <vt:lpstr>IT Complexity Is Hurting Business</vt:lpstr>
      <vt:lpstr>Slows Application Delivery</vt:lpstr>
      <vt:lpstr>Bring the Cloud Inside</vt:lpstr>
      <vt:lpstr>Nutanix Customer Journey</vt:lpstr>
      <vt:lpstr>Nutanix Powers All Workloads and Use Cases</vt:lpstr>
      <vt:lpstr>Re-Platforming IT</vt:lpstr>
      <vt:lpstr>Converging Storage Services</vt:lpstr>
      <vt:lpstr>Flexible Scale-out Architecture</vt:lpstr>
      <vt:lpstr>Introducing a Fully Integrated HCI Solution</vt:lpstr>
      <vt:lpstr>Enterprise-grade Storage and Security</vt:lpstr>
      <vt:lpstr>Built-in Virtualization</vt:lpstr>
      <vt:lpstr>Prism: Full-Stack Management &amp; Analytics</vt:lpstr>
      <vt:lpstr>Non-Disruptive, Dependency-Aware Upgrades</vt:lpstr>
      <vt:lpstr>Full Lifecycle Management</vt:lpstr>
      <vt:lpstr>Nutanix Customer Journey</vt:lpstr>
      <vt:lpstr>VDI on Nutanix HCI</vt:lpstr>
      <vt:lpstr>Industry’s Best Support</vt:lpstr>
      <vt:lpstr>Solutions for Remote and Branch Offices</vt:lpstr>
      <vt:lpstr>Freedom to Choose</vt:lpstr>
      <vt:lpstr>Nutanix Beats Three-Tier Architectures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Krishnan Badrinarayanan</dc:creator>
  <cp:lastModifiedBy>Mark Perry</cp:lastModifiedBy>
  <cp:revision>3</cp:revision>
  <dcterms:created xsi:type="dcterms:W3CDTF">2018-11-06T00:32:35Z</dcterms:created>
  <dcterms:modified xsi:type="dcterms:W3CDTF">2019-06-25T14:18:47Z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0x01010094FC953F7CE1684098FC2BF3470F1A0000A59D9180465D46499292711C7129DD2E</vt:lpwstr>
  </property>
  <property fmtid="{D5CDD505-2E9C-101B-9397-08002B2CF9AE}" pid="3" name="Asset Category">
    <vt:lpwstr/>
  </property>
  <property fmtid="{D5CDD505-2E9C-101B-9397-08002B2CF9AE}" pid="4" name="Region">
    <vt:lpwstr/>
  </property>
  <property fmtid="{D5CDD505-2E9C-101B-9397-08002B2CF9AE}" pid="5" name="Products/Features">
    <vt:lpwstr/>
  </property>
  <property fmtid="{D5CDD505-2E9C-101B-9397-08002B2CF9AE}" pid="6" name="Solutions">
    <vt:lpwstr/>
  </property>
  <property fmtid="{D5CDD505-2E9C-101B-9397-08002B2CF9AE}" pid="7" name="SKO Year">
    <vt:lpwstr/>
  </property>
  <property fmtid="{D5CDD505-2E9C-101B-9397-08002B2CF9AE}" pid="8" name="Vertical/Industry">
    <vt:lpwstr/>
  </property>
  <property fmtid="{D5CDD505-2E9C-101B-9397-08002B2CF9AE}" pid="9" name="Competitor">
    <vt:lpwstr/>
  </property>
  <property fmtid="{D5CDD505-2E9C-101B-9397-08002B2CF9AE}" pid="10" name="Sales Stage">
    <vt:lpwstr/>
  </property>
  <property fmtid="{D5CDD505-2E9C-101B-9397-08002B2CF9AE}" pid="11" name="n292f40f144f49bc9a0508a456b63f43">
    <vt:lpwstr/>
  </property>
  <property fmtid="{D5CDD505-2E9C-101B-9397-08002B2CF9AE}" pid="12" name="Allowed Distribution">
    <vt:lpwstr/>
  </property>
  <property fmtid="{D5CDD505-2E9C-101B-9397-08002B2CF9AE}" pid="13" name="Alliances">
    <vt:lpwstr/>
  </property>
  <property fmtid="{D5CDD505-2E9C-101B-9397-08002B2CF9AE}" pid="14" name="Hardware Platforms">
    <vt:lpwstr/>
  </property>
  <property fmtid="{D5CDD505-2E9C-101B-9397-08002B2CF9AE}" pid="15" name="Asset Type">
    <vt:lpwstr>37;#Presentation|fc808f99-a59d-416d-9730-0ac783c78d2f</vt:lpwstr>
  </property>
  <property fmtid="{D5CDD505-2E9C-101B-9397-08002B2CF9AE}" pid="16" name="Audience1">
    <vt:lpwstr/>
  </property>
  <property fmtid="{D5CDD505-2E9C-101B-9397-08002B2CF9AE}" pid="17" name="Writer">
    <vt:lpwstr/>
  </property>
  <property fmtid="{D5CDD505-2E9C-101B-9397-08002B2CF9AE}" pid="18" name="AuthorIds_UIVersion_2560">
    <vt:lpwstr>3204</vt:lpwstr>
  </property>
</Properties>
</file>