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4" r:id="rId6"/>
    <p:sldId id="265" r:id="rId7"/>
    <p:sldId id="266" r:id="rId8"/>
    <p:sldId id="259" r:id="rId9"/>
    <p:sldId id="267" r:id="rId10"/>
    <p:sldId id="269" r:id="rId11"/>
    <p:sldId id="268" r:id="rId12"/>
    <p:sldId id="279" r:id="rId13"/>
    <p:sldId id="280" r:id="rId14"/>
    <p:sldId id="281" r:id="rId15"/>
    <p:sldId id="282" r:id="rId16"/>
    <p:sldId id="283" r:id="rId17"/>
    <p:sldId id="284" r:id="rId18"/>
    <p:sldId id="285" r:id="rId19"/>
    <p:sldId id="287" r:id="rId20"/>
    <p:sldId id="288" r:id="rId21"/>
    <p:sldId id="289" r:id="rId22"/>
    <p:sldId id="260" r:id="rId23"/>
    <p:sldId id="261" r:id="rId24"/>
    <p:sldId id="270" r:id="rId25"/>
    <p:sldId id="271" r:id="rId26"/>
    <p:sldId id="272" r:id="rId27"/>
    <p:sldId id="273" r:id="rId28"/>
    <p:sldId id="274" r:id="rId29"/>
    <p:sldId id="275" r:id="rId30"/>
    <p:sldId id="277" r:id="rId31"/>
    <p:sldId id="276" r:id="rId32"/>
    <p:sldId id="292" r:id="rId33"/>
    <p:sldId id="291" r:id="rId34"/>
    <p:sldId id="290" r:id="rId35"/>
    <p:sldId id="293" r:id="rId36"/>
    <p:sldId id="295" r:id="rId37"/>
    <p:sldId id="297" r:id="rId38"/>
    <p:sldId id="296" r:id="rId39"/>
    <p:sldId id="299" r:id="rId40"/>
    <p:sldId id="300" r:id="rId41"/>
    <p:sldId id="301" r:id="rId42"/>
    <p:sldId id="303" r:id="rId43"/>
    <p:sldId id="304" r:id="rId44"/>
    <p:sldId id="305" r:id="rId45"/>
    <p:sldId id="262" r:id="rId46"/>
    <p:sldId id="340" r:id="rId47"/>
    <p:sldId id="294" r:id="rId48"/>
    <p:sldId id="306" r:id="rId49"/>
    <p:sldId id="308" r:id="rId50"/>
    <p:sldId id="309" r:id="rId51"/>
    <p:sldId id="307" r:id="rId52"/>
    <p:sldId id="310" r:id="rId53"/>
    <p:sldId id="311" r:id="rId54"/>
    <p:sldId id="312" r:id="rId55"/>
    <p:sldId id="313" r:id="rId56"/>
    <p:sldId id="317" r:id="rId57"/>
    <p:sldId id="314" r:id="rId58"/>
    <p:sldId id="318" r:id="rId59"/>
    <p:sldId id="321" r:id="rId60"/>
    <p:sldId id="319" r:id="rId61"/>
    <p:sldId id="320" r:id="rId62"/>
    <p:sldId id="322" r:id="rId63"/>
    <p:sldId id="323" r:id="rId64"/>
    <p:sldId id="324" r:id="rId65"/>
    <p:sldId id="325" r:id="rId66"/>
    <p:sldId id="326" r:id="rId67"/>
    <p:sldId id="327" r:id="rId68"/>
    <p:sldId id="328" r:id="rId69"/>
    <p:sldId id="331" r:id="rId70"/>
    <p:sldId id="329" r:id="rId71"/>
    <p:sldId id="330" r:id="rId72"/>
    <p:sldId id="332" r:id="rId73"/>
    <p:sldId id="334" r:id="rId74"/>
    <p:sldId id="338" r:id="rId75"/>
    <p:sldId id="339" r:id="rId76"/>
    <p:sldId id="315"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74" autoAdjust="0"/>
    <p:restoredTop sz="94660"/>
  </p:normalViewPr>
  <p:slideViewPr>
    <p:cSldViewPr>
      <p:cViewPr>
        <p:scale>
          <a:sx n="90" d="100"/>
          <a:sy n="90" d="100"/>
        </p:scale>
        <p:origin x="-1038" y="5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12-Oct-13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12-Oct-13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12-Oct-13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12-Oct-13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12-Oct-13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12-Oct-13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12-Oct-13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12-Oct-13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12-Oct-13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12-Oct-13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12-Oct-13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12-Oct-13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lumMod val="95000"/>
              <a:alpha val="87000"/>
            </a:schemeClr>
          </a:solidFill>
        </p:spPr>
        <p:txBody>
          <a:bodyPr/>
          <a:lstStyle/>
          <a:p>
            <a:r>
              <a:rPr lang="fr-FR" dirty="0" err="1" smtClean="0"/>
              <a:t>Gummy</a:t>
            </a:r>
            <a:r>
              <a:rPr lang="fr-FR" dirty="0" smtClean="0"/>
              <a:t> </a:t>
            </a:r>
            <a:r>
              <a:rPr lang="fr-FR" dirty="0" err="1" smtClean="0"/>
              <a:t>smiles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5793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19600" cy="4953000"/>
          </a:xfrm>
          <a:solidFill>
            <a:schemeClr val="bg1">
              <a:lumMod val="95000"/>
              <a:alpha val="79000"/>
            </a:schemeClr>
          </a:solidFill>
        </p:spPr>
        <p:txBody>
          <a:bodyPr>
            <a:normAutofit fontScale="77500" lnSpcReduction="20000"/>
          </a:bodyPr>
          <a:lstStyle/>
          <a:p>
            <a:r>
              <a:rPr lang="en-US" dirty="0" smtClean="0"/>
              <a:t>The smile arc </a:t>
            </a:r>
          </a:p>
          <a:p>
            <a:r>
              <a:rPr lang="en-US" dirty="0" smtClean="0"/>
              <a:t>The relationship of the curvature of the incisal edges of the maxillary incisors with the curvature to the lower lip in a posed smile.</a:t>
            </a:r>
          </a:p>
          <a:p>
            <a:r>
              <a:rPr lang="en-US" dirty="0" smtClean="0"/>
              <a:t>In an esthetic smile those two line should be parallel and touch each other.</a:t>
            </a:r>
          </a:p>
          <a:p>
            <a:r>
              <a:rPr lang="en-US" dirty="0" smtClean="0"/>
              <a:t>With age the edge of the anterior teeth often flatten</a:t>
            </a:r>
          </a:p>
          <a:p>
            <a:r>
              <a:rPr lang="en-US" dirty="0" smtClean="0"/>
              <a:t>The vertical dimension </a:t>
            </a:r>
            <a:r>
              <a:rPr lang="en-US" dirty="0" err="1" smtClean="0"/>
              <a:t>spacio</a:t>
            </a:r>
            <a:r>
              <a:rPr lang="en-US" dirty="0" smtClean="0"/>
              <a:t> analysis of  those components are very important</a:t>
            </a:r>
          </a:p>
          <a:p>
            <a:pPr marL="0" indent="0">
              <a:buNone/>
            </a:pP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671587"/>
            <a:ext cx="2057400" cy="306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2133600" cy="316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100" dirty="0" smtClean="0"/>
              <a:t>Normal architecture : the lip framework in function</a:t>
            </a:r>
            <a:endParaRPr lang="en-US" sz="3100" dirty="0"/>
          </a:p>
        </p:txBody>
      </p:sp>
    </p:spTree>
    <p:extLst>
      <p:ext uri="{BB962C8B-B14F-4D97-AF65-F5344CB8AC3E}">
        <p14:creationId xmlns:p14="http://schemas.microsoft.com/office/powerpoint/2010/main" val="238025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a:solidFill>
            <a:schemeClr val="bg1">
              <a:lumMod val="95000"/>
              <a:alpha val="79000"/>
            </a:schemeClr>
          </a:solidFill>
        </p:spPr>
        <p:txBody>
          <a:bodyPr>
            <a:normAutofit fontScale="92500" lnSpcReduction="20000"/>
          </a:bodyPr>
          <a:lstStyle/>
          <a:p>
            <a:r>
              <a:rPr lang="en-US" dirty="0" smtClean="0"/>
              <a:t>The smile arc </a:t>
            </a:r>
          </a:p>
          <a:p>
            <a:r>
              <a:rPr lang="en-US" dirty="0" smtClean="0"/>
              <a:t>also midline and buccal corridor.</a:t>
            </a:r>
          </a:p>
          <a:p>
            <a:r>
              <a:rPr lang="en-US" dirty="0" smtClean="0"/>
              <a:t> No really related to the subject today.</a:t>
            </a:r>
          </a:p>
          <a:p>
            <a:r>
              <a:rPr lang="en-US" dirty="0" smtClean="0"/>
              <a:t>In any case the more recent study show that those tow parameters are not very important.</a:t>
            </a:r>
          </a:p>
          <a:p>
            <a:r>
              <a:rPr lang="en-US" dirty="0" smtClean="0"/>
              <a:t>A lay person will not notice a midline discrepancy in relation to the facial midline of less than 2mm</a:t>
            </a:r>
          </a:p>
          <a:p>
            <a:r>
              <a:rPr lang="en-US" dirty="0" smtClean="0"/>
              <a:t>But a lay </a:t>
            </a:r>
            <a:r>
              <a:rPr lang="en-US" dirty="0" err="1" smtClean="0"/>
              <a:t>persone</a:t>
            </a:r>
            <a:r>
              <a:rPr lang="en-US" dirty="0" smtClean="0"/>
              <a:t> will be sensitive to the axis of the central incisor</a:t>
            </a:r>
          </a:p>
          <a:p>
            <a:r>
              <a:rPr lang="en-US" dirty="0" smtClean="0"/>
              <a:t>A lay person will not judge buccal corridor to be </a:t>
            </a:r>
            <a:r>
              <a:rPr lang="en-US" dirty="0" err="1" smtClean="0"/>
              <a:t>inesthetic</a:t>
            </a:r>
            <a:r>
              <a:rPr lang="en-US" dirty="0" smtClean="0"/>
              <a:t> unless  their are asymmetric</a:t>
            </a:r>
          </a:p>
          <a:p>
            <a:pPr marL="0" indent="0">
              <a:buNone/>
            </a:pP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100" dirty="0" smtClean="0"/>
              <a:t>Normal architecture : the lip framework in function</a:t>
            </a:r>
            <a:endParaRPr lang="en-US" sz="3100" dirty="0"/>
          </a:p>
        </p:txBody>
      </p:sp>
    </p:spTree>
    <p:extLst>
      <p:ext uri="{BB962C8B-B14F-4D97-AF65-F5344CB8AC3E}">
        <p14:creationId xmlns:p14="http://schemas.microsoft.com/office/powerpoint/2010/main" val="18594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724400" cy="4953000"/>
          </a:xfrm>
          <a:solidFill>
            <a:schemeClr val="bg1">
              <a:lumMod val="95000"/>
              <a:alpha val="79000"/>
            </a:schemeClr>
          </a:solidFill>
        </p:spPr>
        <p:txBody>
          <a:bodyPr>
            <a:normAutofit fontScale="70000" lnSpcReduction="20000"/>
          </a:bodyPr>
          <a:lstStyle/>
          <a:p>
            <a:r>
              <a:rPr lang="en-US" dirty="0"/>
              <a:t>Healthy gingival </a:t>
            </a:r>
            <a:r>
              <a:rPr lang="en-US" dirty="0" smtClean="0"/>
              <a:t>soft tissues </a:t>
            </a:r>
            <a:r>
              <a:rPr lang="en-US" dirty="0"/>
              <a:t>have the free gingiva that extends </a:t>
            </a:r>
            <a:r>
              <a:rPr lang="en-US" dirty="0" smtClean="0"/>
              <a:t>from the </a:t>
            </a:r>
            <a:r>
              <a:rPr lang="en-US" dirty="0"/>
              <a:t>free gingival margin coronally to the </a:t>
            </a:r>
            <a:r>
              <a:rPr lang="en-US" dirty="0" smtClean="0"/>
              <a:t>gingival groove </a:t>
            </a:r>
            <a:r>
              <a:rPr lang="en-US" dirty="0"/>
              <a:t>apically, and it is keratinized and has </a:t>
            </a:r>
            <a:r>
              <a:rPr lang="en-US" dirty="0" smtClean="0"/>
              <a:t>a coral </a:t>
            </a:r>
            <a:r>
              <a:rPr lang="en-US" dirty="0"/>
              <a:t>pink dull surface</a:t>
            </a:r>
            <a:r>
              <a:rPr lang="en-US" dirty="0" smtClean="0"/>
              <a:t>.</a:t>
            </a:r>
          </a:p>
          <a:p>
            <a:r>
              <a:rPr lang="en-US" dirty="0"/>
              <a:t>The attached </a:t>
            </a:r>
            <a:r>
              <a:rPr lang="en-US" dirty="0" smtClean="0"/>
              <a:t>gingiva is </a:t>
            </a:r>
            <a:r>
              <a:rPr lang="en-US" dirty="0"/>
              <a:t>keratinized and can be highly stippled </a:t>
            </a:r>
            <a:r>
              <a:rPr lang="en-US" dirty="0" smtClean="0"/>
              <a:t>or smooth</a:t>
            </a:r>
            <a:r>
              <a:rPr lang="en-US" dirty="0"/>
              <a:t>. The alveolar mucosa is apical to </a:t>
            </a:r>
            <a:r>
              <a:rPr lang="en-US" dirty="0" smtClean="0"/>
              <a:t>the </a:t>
            </a:r>
            <a:r>
              <a:rPr lang="en-US" dirty="0" err="1" smtClean="0"/>
              <a:t>mucogingival</a:t>
            </a:r>
            <a:r>
              <a:rPr lang="en-US" dirty="0" smtClean="0"/>
              <a:t> </a:t>
            </a:r>
            <a:r>
              <a:rPr lang="en-US" dirty="0"/>
              <a:t>junction, with a loose and </a:t>
            </a:r>
            <a:r>
              <a:rPr lang="en-US" dirty="0" smtClean="0"/>
              <a:t>darker appearance.</a:t>
            </a:r>
          </a:p>
          <a:p>
            <a:r>
              <a:rPr lang="en-US" dirty="0"/>
              <a:t>An </a:t>
            </a:r>
            <a:r>
              <a:rPr lang="en-US" dirty="0" smtClean="0"/>
              <a:t>regular arrangement of </a:t>
            </a:r>
            <a:r>
              <a:rPr lang="en-US" dirty="0"/>
              <a:t>the gingival </a:t>
            </a:r>
            <a:r>
              <a:rPr lang="en-US" dirty="0" smtClean="0"/>
              <a:t>tissues is necessary to esthetic outcome</a:t>
            </a: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the gingiva</a:t>
            </a:r>
            <a:endParaRPr lang="en-US" sz="31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611" y="1600200"/>
            <a:ext cx="4035810" cy="274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603" y="4800600"/>
            <a:ext cx="3905440" cy="167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3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724400" cy="4953000"/>
          </a:xfrm>
          <a:solidFill>
            <a:schemeClr val="bg1">
              <a:lumMod val="95000"/>
              <a:alpha val="79000"/>
            </a:schemeClr>
          </a:solidFill>
        </p:spPr>
        <p:txBody>
          <a:bodyPr>
            <a:normAutofit fontScale="62500" lnSpcReduction="20000"/>
          </a:bodyPr>
          <a:lstStyle/>
          <a:p>
            <a:r>
              <a:rPr lang="en-US" dirty="0" smtClean="0"/>
              <a:t>The gingival architecture of the central incisor teeth should mirror one another.</a:t>
            </a:r>
          </a:p>
          <a:p>
            <a:r>
              <a:rPr lang="en-US" dirty="0" smtClean="0"/>
              <a:t>The gingival contour of the lateral incisors should lie more coronal to the central incisors and canines and be bilaterally symmetrical.</a:t>
            </a:r>
          </a:p>
          <a:p>
            <a:r>
              <a:rPr lang="en-US" dirty="0" smtClean="0"/>
              <a:t>The canines, should have the level of the free gingival  margin at the same height as the central incisor teeth and matching one another</a:t>
            </a:r>
          </a:p>
          <a:p>
            <a:r>
              <a:rPr lang="en-US" dirty="0" smtClean="0"/>
              <a:t>This </a:t>
            </a:r>
            <a:r>
              <a:rPr lang="en-US" smtClean="0"/>
              <a:t>situation represent </a:t>
            </a:r>
            <a:r>
              <a:rPr lang="en-US" dirty="0" smtClean="0"/>
              <a:t>an ideal Class I smile</a:t>
            </a:r>
          </a:p>
          <a:p>
            <a:r>
              <a:rPr lang="en-US" dirty="0" smtClean="0"/>
              <a:t>A common variation is with the Class II patient</a:t>
            </a:r>
          </a:p>
          <a:p>
            <a:r>
              <a:rPr lang="en-US" dirty="0" smtClean="0"/>
              <a:t>the gingival contour of the lateral incisors lies apical to that of the central incisors and canines.</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the gingiva</a:t>
            </a:r>
            <a:endParaRPr lang="en-US" sz="310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953" y="4343843"/>
            <a:ext cx="3459126" cy="232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611" y="1600200"/>
            <a:ext cx="4035810" cy="274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5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534400" cy="3810000"/>
          </a:xfrm>
          <a:solidFill>
            <a:schemeClr val="bg1">
              <a:lumMod val="95000"/>
              <a:alpha val="79000"/>
            </a:schemeClr>
          </a:solidFill>
        </p:spPr>
        <p:txBody>
          <a:bodyPr>
            <a:normAutofit/>
          </a:bodyPr>
          <a:lstStyle/>
          <a:p>
            <a:r>
              <a:rPr lang="en-US" smtClean="0"/>
              <a:t>Optimal smile esthetics can only be achieved if the clinician has knowledge and understanding of tooth form; arrangement, color, and texture of natural teeth; and how they relate to other facial structures.</a:t>
            </a:r>
          </a:p>
          <a:p>
            <a:r>
              <a:rPr lang="en-US" smtClean="0"/>
              <a:t>It is an important step in the evaluation of a gingival smile</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Teeth shape</a:t>
            </a:r>
            <a:endParaRPr lang="en-US" sz="3100"/>
          </a:p>
        </p:txBody>
      </p:sp>
    </p:spTree>
    <p:extLst>
      <p:ext uri="{BB962C8B-B14F-4D97-AF65-F5344CB8AC3E}">
        <p14:creationId xmlns:p14="http://schemas.microsoft.com/office/powerpoint/2010/main" val="33943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8534400" cy="3124200"/>
          </a:xfrm>
          <a:solidFill>
            <a:schemeClr val="bg1">
              <a:lumMod val="95000"/>
              <a:alpha val="79000"/>
            </a:schemeClr>
          </a:solidFill>
        </p:spPr>
        <p:txBody>
          <a:bodyPr>
            <a:normAutofit/>
          </a:bodyPr>
          <a:lstStyle/>
          <a:p>
            <a:r>
              <a:rPr lang="en-US" dirty="0" smtClean="0"/>
              <a:t>In </a:t>
            </a:r>
            <a:r>
              <a:rPr lang="en-US" dirty="0"/>
              <a:t>geometric terms, tooth shape can </a:t>
            </a:r>
            <a:r>
              <a:rPr lang="en-US" dirty="0" smtClean="0"/>
              <a:t>essentially be </a:t>
            </a:r>
            <a:r>
              <a:rPr lang="en-US" dirty="0"/>
              <a:t>divided into </a:t>
            </a:r>
            <a:r>
              <a:rPr lang="en-US" dirty="0" smtClean="0"/>
              <a:t>:</a:t>
            </a:r>
          </a:p>
          <a:p>
            <a:pPr>
              <a:buFontTx/>
              <a:buChar char="-"/>
            </a:pPr>
            <a:r>
              <a:rPr lang="en-US" dirty="0" smtClean="0"/>
              <a:t>square</a:t>
            </a:r>
            <a:endParaRPr lang="en-US" dirty="0"/>
          </a:p>
          <a:p>
            <a:pPr>
              <a:buFontTx/>
              <a:buChar char="-"/>
            </a:pPr>
            <a:r>
              <a:rPr lang="en-US" dirty="0" smtClean="0"/>
              <a:t>ovoid</a:t>
            </a:r>
          </a:p>
          <a:p>
            <a:pPr>
              <a:buFontTx/>
              <a:buChar char="-"/>
            </a:pPr>
            <a:r>
              <a:rPr lang="en-US" dirty="0" smtClean="0"/>
              <a:t>triangular</a:t>
            </a: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Teeth shape</a:t>
            </a:r>
            <a:endParaRPr lang="en-US" sz="3100"/>
          </a:p>
        </p:txBody>
      </p:sp>
    </p:spTree>
    <p:extLst>
      <p:ext uri="{BB962C8B-B14F-4D97-AF65-F5344CB8AC3E}">
        <p14:creationId xmlns:p14="http://schemas.microsoft.com/office/powerpoint/2010/main" val="322721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343400" cy="4876800"/>
          </a:xfrm>
          <a:solidFill>
            <a:schemeClr val="bg1">
              <a:lumMod val="95000"/>
              <a:alpha val="79000"/>
            </a:schemeClr>
          </a:solidFill>
        </p:spPr>
        <p:txBody>
          <a:bodyPr>
            <a:normAutofit lnSpcReduction="10000"/>
          </a:bodyPr>
          <a:lstStyle/>
          <a:p>
            <a:r>
              <a:rPr lang="en-US" smtClean="0"/>
              <a:t>Square </a:t>
            </a:r>
            <a:r>
              <a:rPr lang="en-US"/>
              <a:t>teeth are characterized by </a:t>
            </a:r>
            <a:r>
              <a:rPr lang="en-US" smtClean="0"/>
              <a:t>straight mesial </a:t>
            </a:r>
            <a:r>
              <a:rPr lang="en-US"/>
              <a:t>and distal outlines and parallel </a:t>
            </a:r>
            <a:r>
              <a:rPr lang="en-US" smtClean="0"/>
              <a:t>transitional line </a:t>
            </a:r>
            <a:r>
              <a:rPr lang="en-US"/>
              <a:t>angles and </a:t>
            </a:r>
            <a:r>
              <a:rPr lang="en-US" smtClean="0"/>
              <a:t>lobes</a:t>
            </a:r>
          </a:p>
          <a:p>
            <a:r>
              <a:rPr lang="en-US"/>
              <a:t>These </a:t>
            </a:r>
            <a:r>
              <a:rPr lang="en-US" smtClean="0"/>
              <a:t>teeth have </a:t>
            </a:r>
            <a:r>
              <a:rPr lang="en-US"/>
              <a:t>a large cervical area, and the incisal </a:t>
            </a:r>
            <a:r>
              <a:rPr lang="en-US" smtClean="0"/>
              <a:t>edges are </a:t>
            </a:r>
            <a:r>
              <a:rPr lang="en-US"/>
              <a:t>generally straight.</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Teeth shape</a:t>
            </a:r>
            <a:endParaRPr lang="en-US" sz="31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41719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0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343400" cy="4876800"/>
          </a:xfrm>
          <a:solidFill>
            <a:schemeClr val="bg1">
              <a:lumMod val="95000"/>
              <a:alpha val="79000"/>
            </a:schemeClr>
          </a:solidFill>
        </p:spPr>
        <p:txBody>
          <a:bodyPr>
            <a:normAutofit fontScale="92500" lnSpcReduction="20000"/>
          </a:bodyPr>
          <a:lstStyle/>
          <a:p>
            <a:r>
              <a:rPr lang="en-US" smtClean="0"/>
              <a:t>Ovoid </a:t>
            </a:r>
            <a:r>
              <a:rPr lang="en-US"/>
              <a:t>teeth are </a:t>
            </a:r>
            <a:r>
              <a:rPr lang="en-US" smtClean="0"/>
              <a:t>characterized by :</a:t>
            </a:r>
          </a:p>
          <a:p>
            <a:pPr>
              <a:buFontTx/>
              <a:buChar char="-"/>
            </a:pPr>
            <a:r>
              <a:rPr lang="en-US" smtClean="0"/>
              <a:t>curved </a:t>
            </a:r>
            <a:r>
              <a:rPr lang="en-US"/>
              <a:t>mesial and distal outlines </a:t>
            </a:r>
            <a:endParaRPr lang="en-US" smtClean="0"/>
          </a:p>
          <a:p>
            <a:pPr>
              <a:buFontTx/>
              <a:buChar char="-"/>
            </a:pPr>
            <a:r>
              <a:rPr lang="en-US" smtClean="0"/>
              <a:t>smooth </a:t>
            </a:r>
            <a:r>
              <a:rPr lang="en-US"/>
              <a:t>transition line angles</a:t>
            </a:r>
            <a:r>
              <a:rPr lang="en-US" smtClean="0"/>
              <a:t>.</a:t>
            </a:r>
          </a:p>
          <a:p>
            <a:r>
              <a:rPr lang="en-US" smtClean="0"/>
              <a:t> </a:t>
            </a:r>
            <a:r>
              <a:rPr lang="en-US"/>
              <a:t>Incisal to </a:t>
            </a:r>
            <a:r>
              <a:rPr lang="en-US" smtClean="0"/>
              <a:t>cervical convergence </a:t>
            </a:r>
            <a:r>
              <a:rPr lang="en-US"/>
              <a:t>results in a narrow cervical </a:t>
            </a:r>
            <a:r>
              <a:rPr lang="en-US" smtClean="0"/>
              <a:t>area and </a:t>
            </a:r>
            <a:r>
              <a:rPr lang="en-US"/>
              <a:t>more rounded incisal edges</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Teeth shape</a:t>
            </a:r>
            <a:endParaRPr lang="en-US" sz="310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1719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83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343400" cy="4876800"/>
          </a:xfrm>
          <a:solidFill>
            <a:schemeClr val="bg1">
              <a:lumMod val="95000"/>
              <a:alpha val="79000"/>
            </a:schemeClr>
          </a:solidFill>
        </p:spPr>
        <p:txBody>
          <a:bodyPr>
            <a:normAutofit fontScale="77500" lnSpcReduction="20000"/>
          </a:bodyPr>
          <a:lstStyle/>
          <a:p>
            <a:r>
              <a:rPr lang="en-US" dirty="0" smtClean="0"/>
              <a:t>Triangular teeth </a:t>
            </a:r>
            <a:r>
              <a:rPr lang="en-US" dirty="0"/>
              <a:t>are characterized </a:t>
            </a:r>
            <a:r>
              <a:rPr lang="en-US" dirty="0" smtClean="0"/>
              <a:t>by :</a:t>
            </a:r>
          </a:p>
          <a:p>
            <a:pPr>
              <a:buFontTx/>
              <a:buChar char="-"/>
            </a:pPr>
            <a:r>
              <a:rPr lang="en-US" dirty="0" smtClean="0"/>
              <a:t>a </a:t>
            </a:r>
            <a:r>
              <a:rPr lang="en-US" dirty="0"/>
              <a:t>straight </a:t>
            </a:r>
            <a:r>
              <a:rPr lang="en-US" dirty="0" smtClean="0"/>
              <a:t>outline, with </a:t>
            </a:r>
            <a:r>
              <a:rPr lang="en-US" dirty="0"/>
              <a:t>marked transition line angles </a:t>
            </a:r>
            <a:r>
              <a:rPr lang="en-US" dirty="0" smtClean="0"/>
              <a:t>and lobes</a:t>
            </a:r>
            <a:r>
              <a:rPr lang="en-US" dirty="0"/>
              <a:t>. </a:t>
            </a:r>
            <a:endParaRPr lang="en-US" dirty="0" smtClean="0"/>
          </a:p>
          <a:p>
            <a:pPr>
              <a:buFontTx/>
              <a:buChar char="-"/>
            </a:pPr>
            <a:r>
              <a:rPr lang="en-US" dirty="0" smtClean="0"/>
              <a:t>a </a:t>
            </a:r>
            <a:r>
              <a:rPr lang="en-US" dirty="0"/>
              <a:t>more prominent </a:t>
            </a:r>
            <a:r>
              <a:rPr lang="en-US" dirty="0" smtClean="0"/>
              <a:t>convergence from </a:t>
            </a:r>
            <a:r>
              <a:rPr lang="en-US" dirty="0"/>
              <a:t>incisal to cervical, especially on the distal</a:t>
            </a:r>
          </a:p>
          <a:p>
            <a:pPr>
              <a:buFontTx/>
              <a:buChar char="-"/>
            </a:pPr>
            <a:r>
              <a:rPr lang="en-US" dirty="0" smtClean="0"/>
              <a:t>outline</a:t>
            </a:r>
            <a:r>
              <a:rPr lang="en-US" dirty="0"/>
              <a:t>, which is clearly inclined, defining a </a:t>
            </a:r>
            <a:r>
              <a:rPr lang="en-US" dirty="0" smtClean="0"/>
              <a:t>narrow cervical </a:t>
            </a:r>
            <a:r>
              <a:rPr lang="en-US" dirty="0"/>
              <a:t>area </a:t>
            </a:r>
            <a:endParaRPr lang="en-US" dirty="0" smtClean="0"/>
          </a:p>
          <a:p>
            <a:pPr>
              <a:buFontTx/>
              <a:buChar char="-"/>
            </a:pPr>
            <a:r>
              <a:rPr lang="en-US" dirty="0" smtClean="0"/>
              <a:t>The </a:t>
            </a:r>
            <a:r>
              <a:rPr lang="en-US" dirty="0"/>
              <a:t>incisal edges </a:t>
            </a:r>
            <a:r>
              <a:rPr lang="en-US" dirty="0" smtClean="0"/>
              <a:t>tend to </a:t>
            </a:r>
            <a:r>
              <a:rPr lang="en-US" dirty="0"/>
              <a:t>be slightly curved.</a:t>
            </a: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Teeth shape</a:t>
            </a:r>
            <a:endParaRPr lang="en-US" sz="31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35865"/>
            <a:ext cx="41529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40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8229600" cy="2362200"/>
          </a:xfrm>
          <a:solidFill>
            <a:schemeClr val="bg1">
              <a:lumMod val="95000"/>
              <a:alpha val="79000"/>
            </a:schemeClr>
          </a:solidFill>
        </p:spPr>
        <p:txBody>
          <a:bodyPr>
            <a:normAutofit/>
          </a:bodyPr>
          <a:lstStyle/>
          <a:p>
            <a:r>
              <a:rPr lang="en-US" dirty="0"/>
              <a:t>Width/length ratios of </a:t>
            </a:r>
            <a:r>
              <a:rPr lang="en-US" dirty="0" smtClean="0"/>
              <a:t>normal clinical </a:t>
            </a:r>
            <a:r>
              <a:rPr lang="en-US" dirty="0"/>
              <a:t>crowns of the </a:t>
            </a:r>
            <a:r>
              <a:rPr lang="en-US" dirty="0" smtClean="0"/>
              <a:t>maxillary anterior </a:t>
            </a:r>
            <a:r>
              <a:rPr lang="en-US" dirty="0"/>
              <a:t>dentition in </a:t>
            </a:r>
            <a:r>
              <a:rPr lang="en-US" dirty="0" smtClean="0"/>
              <a:t>man</a:t>
            </a:r>
          </a:p>
          <a:p>
            <a:r>
              <a:rPr lang="en-US" sz="2400" dirty="0"/>
              <a:t>John D. </a:t>
            </a:r>
            <a:r>
              <a:rPr lang="en-US" sz="2400" dirty="0" err="1" smtClean="0"/>
              <a:t>Sterrett</a:t>
            </a:r>
            <a:r>
              <a:rPr lang="en-US" sz="2400" dirty="0" smtClean="0"/>
              <a:t>, </a:t>
            </a:r>
            <a:r>
              <a:rPr lang="en-US" sz="2400" dirty="0"/>
              <a:t>Trudy </a:t>
            </a:r>
            <a:r>
              <a:rPr lang="en-US" sz="2400" dirty="0" smtClean="0"/>
              <a:t>Oliver, Fonda Robinson, </a:t>
            </a:r>
            <a:r>
              <a:rPr lang="en-US" sz="2400" dirty="0"/>
              <a:t>Weston </a:t>
            </a:r>
            <a:r>
              <a:rPr lang="en-US" sz="2400" dirty="0" smtClean="0"/>
              <a:t>Fortson, </a:t>
            </a:r>
            <a:r>
              <a:rPr lang="en-US" sz="2400" dirty="0"/>
              <a:t>Ben </a:t>
            </a:r>
            <a:r>
              <a:rPr lang="en-US" sz="2400" dirty="0" err="1" smtClean="0"/>
              <a:t>Knaak</a:t>
            </a:r>
            <a:r>
              <a:rPr lang="en-US" sz="2400" dirty="0" smtClean="0"/>
              <a:t> </a:t>
            </a:r>
            <a:r>
              <a:rPr lang="en-US" sz="2400" dirty="0"/>
              <a:t>and Carl M. </a:t>
            </a:r>
            <a:r>
              <a:rPr lang="en-US" sz="2400" dirty="0" smtClean="0"/>
              <a:t>Russell</a:t>
            </a:r>
          </a:p>
          <a:p>
            <a:r>
              <a:rPr lang="fr-FR" sz="2400" dirty="0" smtClean="0"/>
              <a:t>Journal of </a:t>
            </a:r>
            <a:r>
              <a:rPr lang="fr-FR" sz="2400" dirty="0" err="1" smtClean="0"/>
              <a:t>clinical</a:t>
            </a:r>
            <a:r>
              <a:rPr lang="fr-FR" sz="2400" dirty="0" smtClean="0"/>
              <a:t> </a:t>
            </a:r>
            <a:r>
              <a:rPr lang="fr-FR" sz="2400" dirty="0" err="1" smtClean="0"/>
              <a:t>Periodontology</a:t>
            </a:r>
            <a:r>
              <a:rPr lang="fr-FR" sz="2400" dirty="0" smtClean="0"/>
              <a:t> 1999; 26: 153-157</a:t>
            </a:r>
            <a:endParaRPr lang="en-US" sz="2400"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fr-FR" dirty="0"/>
              <a:t>The </a:t>
            </a:r>
            <a:r>
              <a:rPr lang="fr-FR" dirty="0" err="1"/>
              <a:t>smile</a:t>
            </a:r>
            <a:r>
              <a:rPr lang="fr-FR" dirty="0"/>
              <a:t> </a:t>
            </a:r>
            <a:br>
              <a:rPr lang="fr-FR" dirty="0"/>
            </a:br>
            <a:r>
              <a:rPr lang="fr-FR" sz="3100" dirty="0"/>
              <a:t>Normal </a:t>
            </a:r>
            <a:r>
              <a:rPr lang="fr-FR" sz="3100" dirty="0" smtClean="0"/>
              <a:t>architecture : </a:t>
            </a:r>
            <a:r>
              <a:rPr lang="fr-FR" sz="3100" dirty="0" err="1" smtClean="0"/>
              <a:t>Tooth</a:t>
            </a:r>
            <a:r>
              <a:rPr lang="fr-FR" sz="3100" dirty="0" smtClean="0"/>
              <a:t> size and proportion</a:t>
            </a:r>
            <a:endParaRPr lang="en-US" sz="3100" dirty="0"/>
          </a:p>
        </p:txBody>
      </p:sp>
    </p:spTree>
    <p:extLst>
      <p:ext uri="{BB962C8B-B14F-4D97-AF65-F5344CB8AC3E}">
        <p14:creationId xmlns:p14="http://schemas.microsoft.com/office/powerpoint/2010/main" val="3617831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The smile </a:t>
            </a:r>
            <a:br>
              <a:rPr lang="en-US" dirty="0" smtClean="0"/>
            </a:br>
            <a:r>
              <a:rPr lang="en-US" dirty="0" smtClean="0"/>
              <a:t>Normal architecture</a:t>
            </a:r>
            <a:endParaRPr lang="en-US" dirty="0"/>
          </a:p>
        </p:txBody>
      </p:sp>
      <p:sp>
        <p:nvSpPr>
          <p:cNvPr id="3" name="Content Placeholder 2"/>
          <p:cNvSpPr>
            <a:spLocks noGrp="1"/>
          </p:cNvSpPr>
          <p:nvPr>
            <p:ph idx="1"/>
          </p:nvPr>
        </p:nvSpPr>
        <p:spPr>
          <a:xfrm>
            <a:off x="457200" y="2667000"/>
            <a:ext cx="8229600" cy="2362200"/>
          </a:xfrm>
          <a:solidFill>
            <a:schemeClr val="bg1">
              <a:lumMod val="95000"/>
              <a:alpha val="79000"/>
            </a:schemeClr>
          </a:solidFill>
        </p:spPr>
        <p:txBody>
          <a:bodyPr/>
          <a:lstStyle/>
          <a:p>
            <a:r>
              <a:rPr lang="en-US" dirty="0" smtClean="0"/>
              <a:t>Dental Smile Esthetics : The Assessment and Creation of the Ideal Smile</a:t>
            </a:r>
          </a:p>
          <a:p>
            <a:r>
              <a:rPr lang="en-US" dirty="0" err="1" smtClean="0"/>
              <a:t>Semin</a:t>
            </a:r>
            <a:r>
              <a:rPr lang="en-US" dirty="0" smtClean="0"/>
              <a:t> </a:t>
            </a:r>
            <a:r>
              <a:rPr lang="en-US" dirty="0" err="1" smtClean="0"/>
              <a:t>Orthod</a:t>
            </a:r>
            <a:r>
              <a:rPr lang="en-US" dirty="0" smtClean="0"/>
              <a:t> 2012; 18: 193-201</a:t>
            </a:r>
          </a:p>
          <a:p>
            <a:r>
              <a:rPr lang="en-US" dirty="0" smtClean="0"/>
              <a:t>Pratik K. Sharma and </a:t>
            </a:r>
            <a:r>
              <a:rPr lang="en-US" dirty="0" err="1" smtClean="0"/>
              <a:t>Pranay</a:t>
            </a:r>
            <a:r>
              <a:rPr lang="en-US" dirty="0" smtClean="0"/>
              <a:t> Sharma</a:t>
            </a:r>
            <a:endParaRPr lang="en-US" dirty="0"/>
          </a:p>
        </p:txBody>
      </p:sp>
    </p:spTree>
    <p:extLst>
      <p:ext uri="{BB962C8B-B14F-4D97-AF65-F5344CB8AC3E}">
        <p14:creationId xmlns:p14="http://schemas.microsoft.com/office/powerpoint/2010/main" val="36626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343400" cy="4876800"/>
          </a:xfrm>
          <a:solidFill>
            <a:schemeClr val="bg1">
              <a:lumMod val="95000"/>
              <a:alpha val="79000"/>
            </a:schemeClr>
          </a:solidFill>
        </p:spPr>
        <p:txBody>
          <a:bodyPr>
            <a:normAutofit fontScale="70000" lnSpcReduction="20000"/>
          </a:bodyPr>
          <a:lstStyle/>
          <a:p>
            <a:pPr marL="0" indent="0">
              <a:buNone/>
            </a:pPr>
            <a:r>
              <a:rPr lang="en-US" dirty="0" smtClean="0"/>
              <a:t>Material and method</a:t>
            </a:r>
          </a:p>
          <a:p>
            <a:r>
              <a:rPr lang="en-US" dirty="0" smtClean="0"/>
              <a:t> Subject of more than 20 year old</a:t>
            </a:r>
          </a:p>
          <a:p>
            <a:r>
              <a:rPr lang="en-US" dirty="0" smtClean="0"/>
              <a:t>the free gingival margin on the facial surface of teeth in the maxillary sextant was positioned apical to the cervical bulge</a:t>
            </a:r>
          </a:p>
          <a:p>
            <a:r>
              <a:rPr lang="en-US" dirty="0" smtClean="0"/>
              <a:t>there was no evidence of attachment loss; as determined by lack of a detectable CEJ  the marginal tissue was knife edged in form, firm in consistency and coral pink in color.</a:t>
            </a:r>
          </a:p>
          <a:p>
            <a:r>
              <a:rPr lang="en-US" dirty="0" smtClean="0"/>
              <a:t>24 for male and 47 female meet those requirement</a:t>
            </a:r>
          </a:p>
          <a:p>
            <a:r>
              <a:rPr lang="en-US" dirty="0" smtClean="0"/>
              <a:t>Impression were taken</a:t>
            </a:r>
          </a:p>
          <a:p>
            <a:pPr marL="0" indent="0">
              <a:buNone/>
            </a:pP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Toothe size and proportion</a:t>
            </a:r>
            <a:endParaRPr lang="en-US" sz="31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292" y="1764173"/>
            <a:ext cx="4322708" cy="206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724400" y="4038600"/>
            <a:ext cx="4343400" cy="2438400"/>
          </a:xfrm>
          <a:prstGeom prst="rect">
            <a:avLst/>
          </a:prstGeom>
          <a:solidFill>
            <a:schemeClr val="bg1">
              <a:lumMod val="95000"/>
              <a:alpha val="7900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length of the teeth was defined by the longest segment parallel to the long axis of each teeth</a:t>
            </a:r>
          </a:p>
          <a:p>
            <a:r>
              <a:rPr lang="en-US" dirty="0" smtClean="0"/>
              <a:t>the width was defined as the widest segment perpendicular to the long axis of the teeth </a:t>
            </a:r>
          </a:p>
          <a:p>
            <a:pPr marL="0" indent="0">
              <a:buFont typeface="Arial" pitchFamily="34" charset="0"/>
              <a:buNone/>
            </a:pPr>
            <a:endParaRPr lang="en-US" dirty="0" smtClean="0"/>
          </a:p>
        </p:txBody>
      </p:sp>
      <p:cxnSp>
        <p:nvCxnSpPr>
          <p:cNvPr id="6" name="Straight Connector 5"/>
          <p:cNvCxnSpPr/>
          <p:nvPr/>
        </p:nvCxnSpPr>
        <p:spPr>
          <a:xfrm>
            <a:off x="5867400" y="1905000"/>
            <a:ext cx="0" cy="1828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05330" y="2209800"/>
            <a:ext cx="0" cy="15033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2000" y="1905000"/>
            <a:ext cx="0" cy="18081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29200" y="3352800"/>
            <a:ext cx="14478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81430" y="3327991"/>
            <a:ext cx="121477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96200" y="3200400"/>
            <a:ext cx="12954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534400" cy="4876800"/>
          </a:xfrm>
          <a:solidFill>
            <a:schemeClr val="bg1">
              <a:lumMod val="95000"/>
              <a:alpha val="79000"/>
            </a:schemeClr>
          </a:solidFill>
        </p:spPr>
        <p:txBody>
          <a:bodyPr>
            <a:normAutofit/>
          </a:bodyPr>
          <a:lstStyle/>
          <a:p>
            <a:r>
              <a:rPr lang="en-US" dirty="0"/>
              <a:t>the ideal </a:t>
            </a:r>
            <a:r>
              <a:rPr lang="en-US" dirty="0" smtClean="0"/>
              <a:t>maxillary central </a:t>
            </a:r>
            <a:r>
              <a:rPr lang="en-US" dirty="0"/>
              <a:t>incisor should have a width-to-length </a:t>
            </a:r>
            <a:r>
              <a:rPr lang="en-US" dirty="0" smtClean="0"/>
              <a:t>ratio of </a:t>
            </a:r>
            <a:r>
              <a:rPr lang="en-US" dirty="0"/>
              <a:t>approximately 0.75-0.85</a:t>
            </a:r>
            <a:r>
              <a:rPr lang="en-US" dirty="0" smtClean="0"/>
              <a:t>.</a:t>
            </a:r>
          </a:p>
          <a:p>
            <a:r>
              <a:rPr lang="en-US" dirty="0" smtClean="0"/>
              <a:t> </a:t>
            </a:r>
            <a:r>
              <a:rPr lang="en-US" dirty="0"/>
              <a:t>A ratio </a:t>
            </a:r>
            <a:r>
              <a:rPr lang="en-US" dirty="0" smtClean="0"/>
              <a:t>0.6 would </a:t>
            </a:r>
            <a:r>
              <a:rPr lang="en-US" dirty="0"/>
              <a:t>create a long narrow </a:t>
            </a:r>
            <a:r>
              <a:rPr lang="en-US" dirty="0" smtClean="0"/>
              <a:t>tooth</a:t>
            </a:r>
          </a:p>
          <a:p>
            <a:r>
              <a:rPr lang="en-US" dirty="0" smtClean="0"/>
              <a:t>A ratio</a:t>
            </a:r>
            <a:r>
              <a:rPr lang="en-US" dirty="0"/>
              <a:t> </a:t>
            </a:r>
            <a:r>
              <a:rPr lang="en-US" dirty="0" smtClean="0"/>
              <a:t>0.85 </a:t>
            </a:r>
            <a:r>
              <a:rPr lang="en-US" dirty="0"/>
              <a:t>would result in a short wide tooth. </a:t>
            </a:r>
            <a:endParaRPr lang="en-US" dirty="0" smtClean="0"/>
          </a:p>
          <a:p>
            <a:r>
              <a:rPr lang="en-US" dirty="0" smtClean="0"/>
              <a:t>On</a:t>
            </a:r>
            <a:r>
              <a:rPr lang="en-US" dirty="0"/>
              <a:t> </a:t>
            </a:r>
            <a:r>
              <a:rPr lang="en-US" dirty="0" smtClean="0"/>
              <a:t>average</a:t>
            </a:r>
            <a:r>
              <a:rPr lang="en-US" dirty="0"/>
              <a:t>, the central incisor may be between </a:t>
            </a:r>
            <a:r>
              <a:rPr lang="en-US" dirty="0" smtClean="0"/>
              <a:t>9.5 and </a:t>
            </a:r>
            <a:r>
              <a:rPr lang="en-US" dirty="0"/>
              <a:t>10.2 mm in length and 8.1 and 8.6 mm </a:t>
            </a:r>
            <a:r>
              <a:rPr lang="en-US" dirty="0" smtClean="0"/>
              <a:t>in width</a:t>
            </a:r>
            <a:r>
              <a:rPr lang="en-US" dirty="0"/>
              <a:t>.</a:t>
            </a: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smtClean="0"/>
              <a:t>The smile </a:t>
            </a:r>
            <a:br>
              <a:rPr lang="en-US" smtClean="0"/>
            </a:br>
            <a:r>
              <a:rPr lang="en-US" sz="3100" smtClean="0"/>
              <a:t>Normal architecture : Toothe size and proportion</a:t>
            </a:r>
            <a:endParaRPr lang="en-US" sz="3100"/>
          </a:p>
        </p:txBody>
      </p:sp>
    </p:spTree>
    <p:extLst>
      <p:ext uri="{BB962C8B-B14F-4D97-AF65-F5344CB8AC3E}">
        <p14:creationId xmlns:p14="http://schemas.microsoft.com/office/powerpoint/2010/main" val="3885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smtClean="0"/>
              <a:t>Brake clinical publication with miniscrew</a:t>
            </a:r>
            <a:endParaRPr lang="en-US"/>
          </a:p>
        </p:txBody>
      </p:sp>
      <p:sp>
        <p:nvSpPr>
          <p:cNvPr id="3" name="Content Placeholder 2"/>
          <p:cNvSpPr>
            <a:spLocks noGrp="1"/>
          </p:cNvSpPr>
          <p:nvPr>
            <p:ph idx="1"/>
          </p:nvPr>
        </p:nvSpPr>
        <p:spPr>
          <a:solidFill>
            <a:schemeClr val="bg1">
              <a:lumMod val="95000"/>
              <a:alpha val="79000"/>
            </a:schemeClr>
          </a:solidFill>
        </p:spPr>
        <p:txBody>
          <a:bodyPr/>
          <a:lstStyle/>
          <a:p>
            <a:r>
              <a:rPr lang="en-US" smtClean="0"/>
              <a:t>Correction of deep overbite and gummy smile by using a mini-implant with a segmented wire in a growing class II Division 2 patient</a:t>
            </a:r>
          </a:p>
          <a:p>
            <a:r>
              <a:rPr lang="en-US" smtClean="0"/>
              <a:t>Am J Orthod Dentofacail Orthop 2006; 130:676-85</a:t>
            </a:r>
          </a:p>
          <a:p>
            <a:r>
              <a:rPr lang="en-US" smtClean="0"/>
              <a:t>Tae-Woo Kim, Hyewon Kim, and Shin-Jae Lee</a:t>
            </a:r>
          </a:p>
          <a:p>
            <a:endParaRPr lang="en-US"/>
          </a:p>
        </p:txBody>
      </p:sp>
    </p:spTree>
    <p:extLst>
      <p:ext uri="{BB962C8B-B14F-4D97-AF65-F5344CB8AC3E}">
        <p14:creationId xmlns:p14="http://schemas.microsoft.com/office/powerpoint/2010/main" val="2901771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3962400" cy="4525963"/>
          </a:xfrm>
          <a:solidFill>
            <a:schemeClr val="bg1">
              <a:lumMod val="95000"/>
              <a:alpha val="79000"/>
            </a:schemeClr>
          </a:solidFill>
        </p:spPr>
        <p:txBody>
          <a:bodyPr/>
          <a:lstStyle/>
          <a:p>
            <a:r>
              <a:rPr lang="en-US" smtClean="0"/>
              <a:t>Patient 10.5 year at the initial consultation</a:t>
            </a:r>
          </a:p>
          <a:p>
            <a:r>
              <a:rPr lang="en-US" smtClean="0"/>
              <a:t>Chief complaint gummy smile and crowding</a:t>
            </a: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26" t="12939" r="9101" b="14629"/>
          <a:stretch/>
        </p:blipFill>
        <p:spPr bwMode="auto">
          <a:xfrm>
            <a:off x="4648200" y="1588062"/>
            <a:ext cx="1981200" cy="251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10" t="16233" r="7727" b="15988"/>
          <a:stretch/>
        </p:blipFill>
        <p:spPr bwMode="auto">
          <a:xfrm>
            <a:off x="6738490" y="1602346"/>
            <a:ext cx="1967408" cy="24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3108" r="15203" b="18850"/>
          <a:stretch/>
        </p:blipFill>
        <p:spPr bwMode="auto">
          <a:xfrm>
            <a:off x="4648201" y="4267200"/>
            <a:ext cx="1981200" cy="238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572" t="8118" r="5927" b="18156"/>
          <a:stretch/>
        </p:blipFill>
        <p:spPr bwMode="auto">
          <a:xfrm>
            <a:off x="6738490" y="4233866"/>
            <a:ext cx="1967408" cy="241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10" t="16233" r="7727" b="15988"/>
          <a:stretch/>
        </p:blipFill>
        <p:spPr bwMode="auto">
          <a:xfrm>
            <a:off x="4714383" y="1566344"/>
            <a:ext cx="3991515" cy="506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7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76184" y="2286000"/>
            <a:ext cx="8210615" cy="1295400"/>
          </a:xfrm>
          <a:solidFill>
            <a:schemeClr val="bg1">
              <a:lumMod val="95000"/>
              <a:alpha val="79000"/>
            </a:schemeClr>
          </a:solidFill>
        </p:spPr>
        <p:txBody>
          <a:bodyPr>
            <a:normAutofit/>
          </a:bodyPr>
          <a:lstStyle/>
          <a:p>
            <a:r>
              <a:rPr lang="en-US" dirty="0" smtClean="0"/>
              <a:t>There was a full class II dental molar relationship</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14448"/>
            <a:ext cx="2819400" cy="185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814448"/>
            <a:ext cx="2781430" cy="185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030" y="4814448"/>
            <a:ext cx="2825725" cy="185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85000" lnSpcReduction="20000"/>
          </a:bodyPr>
          <a:lstStyle/>
          <a:p>
            <a:r>
              <a:rPr lang="en-US" smtClean="0"/>
              <a:t>The cephalometric analysis show</a:t>
            </a:r>
          </a:p>
          <a:p>
            <a:r>
              <a:rPr lang="en-US" smtClean="0"/>
              <a:t>a skeletal class II (ANB 9°)</a:t>
            </a:r>
          </a:p>
          <a:p>
            <a:r>
              <a:rPr lang="en-US" smtClean="0"/>
              <a:t>A linguo version of the incisor both upper and lower</a:t>
            </a:r>
          </a:p>
          <a:p>
            <a:r>
              <a:rPr lang="en-US" smtClean="0"/>
              <a:t>A profound deepbite </a:t>
            </a:r>
          </a:p>
          <a:p>
            <a:r>
              <a:rPr lang="en-US" smtClean="0"/>
              <a:t>What is the normal distance of the incisal edge to the stomion ?</a:t>
            </a:r>
          </a:p>
          <a:p>
            <a:r>
              <a:rPr lang="en-US" smtClean="0"/>
              <a:t>2 mm to 4 mm</a:t>
            </a:r>
          </a:p>
          <a:p>
            <a:r>
              <a:rPr lang="en-US" smtClean="0"/>
              <a:t>This patient as a 8 to 9 mm distance</a:t>
            </a:r>
          </a:p>
          <a:p>
            <a:pPr marL="0" indent="0">
              <a:buNone/>
            </a:pPr>
            <a:endParaRPr lang="en-US"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666" y="1600200"/>
            <a:ext cx="3722190" cy="394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76192" y="5542965"/>
            <a:ext cx="3837725" cy="1077218"/>
          </a:xfrm>
          <a:prstGeom prst="rect">
            <a:avLst/>
          </a:prstGeom>
          <a:solidFill>
            <a:schemeClr val="bg1">
              <a:lumMod val="95000"/>
              <a:alpha val="80000"/>
            </a:schemeClr>
          </a:solidFill>
        </p:spPr>
        <p:txBody>
          <a:bodyPr wrap="square" rtlCol="0">
            <a:spAutoFit/>
          </a:bodyPr>
          <a:lstStyle/>
          <a:p>
            <a:pPr marL="285750" indent="-285750">
              <a:buFont typeface="Arial" pitchFamily="34" charset="0"/>
              <a:buChar char="•"/>
            </a:pPr>
            <a:r>
              <a:rPr lang="en-US" sz="1600" dirty="0" smtClean="0"/>
              <a:t>The author therefore chose to intrude and procline the upper incisor in a first phase</a:t>
            </a:r>
          </a:p>
          <a:p>
            <a:pPr marL="285750" indent="-285750">
              <a:buFont typeface="Arial" pitchFamily="34" charset="0"/>
              <a:buChar char="•"/>
            </a:pPr>
            <a:r>
              <a:rPr lang="en-US" sz="1600" dirty="0" smtClean="0"/>
              <a:t> than proceed to growth modification</a:t>
            </a:r>
            <a:endParaRPr lang="en-US" sz="1600" dirty="0"/>
          </a:p>
        </p:txBody>
      </p:sp>
    </p:spTree>
    <p:extLst>
      <p:ext uri="{BB962C8B-B14F-4D97-AF65-F5344CB8AC3E}">
        <p14:creationId xmlns:p14="http://schemas.microsoft.com/office/powerpoint/2010/main" val="240826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70000" lnSpcReduction="20000"/>
          </a:bodyPr>
          <a:lstStyle/>
          <a:p>
            <a:r>
              <a:rPr lang="en-US" smtClean="0"/>
              <a:t>There was two option for the intrusion proclination of the upper incisor</a:t>
            </a:r>
          </a:p>
          <a:p>
            <a:r>
              <a:rPr lang="en-US" smtClean="0"/>
              <a:t> a 2×4 fixe appliance with a high pull headgear</a:t>
            </a:r>
          </a:p>
          <a:p>
            <a:r>
              <a:rPr lang="en-US" smtClean="0"/>
              <a:t>The 2×4 will lead to an extrusion  disto version of the upper six </a:t>
            </a:r>
          </a:p>
          <a:p>
            <a:r>
              <a:rPr lang="en-US" smtClean="0"/>
              <a:t>this will lead to a counter clock wise rotation of the mandible </a:t>
            </a:r>
          </a:p>
          <a:p>
            <a:r>
              <a:rPr lang="en-US" smtClean="0"/>
              <a:t>and to an increase of the class II </a:t>
            </a:r>
          </a:p>
          <a:p>
            <a:r>
              <a:rPr lang="en-US" smtClean="0"/>
              <a:t>To avoid this effect the high pull head gear is used</a:t>
            </a:r>
          </a:p>
          <a:p>
            <a:pPr marL="0" indent="0">
              <a:buNone/>
            </a:pPr>
            <a:endParaRPr lang="en-US"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566056" cy="377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7005242" y="3695700"/>
            <a:ext cx="233758"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39000" y="3962400"/>
            <a:ext cx="762000" cy="12382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urved Right Arrow 12"/>
          <p:cNvSpPr/>
          <p:nvPr/>
        </p:nvSpPr>
        <p:spPr>
          <a:xfrm rot="16995494">
            <a:off x="7446433" y="4147363"/>
            <a:ext cx="223310" cy="395288"/>
          </a:xfrm>
          <a:prstGeom prst="curvedRightArrow">
            <a:avLst>
              <a:gd name="adj1" fmla="val 25000"/>
              <a:gd name="adj2" fmla="val 36000"/>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Arrow Connector 14"/>
          <p:cNvCxnSpPr/>
          <p:nvPr/>
        </p:nvCxnSpPr>
        <p:spPr>
          <a:xfrm flipV="1">
            <a:off x="8077200" y="3733800"/>
            <a:ext cx="76200" cy="29051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883270" y="3960197"/>
            <a:ext cx="121972" cy="25205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Curved Right Arrow 18"/>
          <p:cNvSpPr/>
          <p:nvPr/>
        </p:nvSpPr>
        <p:spPr>
          <a:xfrm flipH="1">
            <a:off x="7166441" y="3698439"/>
            <a:ext cx="202010" cy="395288"/>
          </a:xfrm>
          <a:prstGeom prst="curvedRightArrow">
            <a:avLst>
              <a:gd name="adj1" fmla="val 25000"/>
              <a:gd name="adj2" fmla="val 36000"/>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Arrow Connector 19"/>
          <p:cNvCxnSpPr/>
          <p:nvPr/>
        </p:nvCxnSpPr>
        <p:spPr>
          <a:xfrm flipV="1">
            <a:off x="7040828" y="3200400"/>
            <a:ext cx="152400" cy="533400"/>
          </a:xfrm>
          <a:prstGeom prst="straightConnector1">
            <a:avLst/>
          </a:prstGeom>
          <a:ln w="34925">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Curved Right Arrow 11"/>
          <p:cNvSpPr/>
          <p:nvPr/>
        </p:nvSpPr>
        <p:spPr>
          <a:xfrm rot="3633698" flipH="1">
            <a:off x="7370833" y="4504817"/>
            <a:ext cx="463497" cy="1045703"/>
          </a:xfrm>
          <a:prstGeom prst="curvedRightArrow">
            <a:avLst>
              <a:gd name="adj1" fmla="val 25000"/>
              <a:gd name="adj2" fmla="val 36000"/>
              <a:gd name="adj3" fmla="val 25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914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3" grpId="0" animBg="1"/>
      <p:bldP spid="1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a:bodyPr>
          <a:lstStyle/>
          <a:p>
            <a:r>
              <a:rPr lang="en-US" smtClean="0"/>
              <a:t>The second option was to use skelletal anchorage for inturding the anterior teeth.</a:t>
            </a:r>
          </a:p>
          <a:p>
            <a:r>
              <a:rPr lang="en-US" smtClean="0"/>
              <a:t>Miniscrew were chosen</a:t>
            </a:r>
          </a:p>
          <a:p>
            <a:pPr marL="0" indent="0">
              <a:buNone/>
            </a:pPr>
            <a:endParaRPr lang="en-US"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566056" cy="377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V="1">
            <a:off x="8077200" y="3733800"/>
            <a:ext cx="76200" cy="29051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8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92500" lnSpcReduction="10000"/>
          </a:bodyPr>
          <a:lstStyle/>
          <a:p>
            <a:r>
              <a:rPr lang="en-US" dirty="0" smtClean="0"/>
              <a:t>A box shaped segmental wire made of .019×.025 SS to protect the gingiva</a:t>
            </a:r>
          </a:p>
          <a:p>
            <a:r>
              <a:rPr lang="en-US" dirty="0" smtClean="0"/>
              <a:t>A coil spring was used to intrude and procline the upper incisor at the same time.</a:t>
            </a:r>
          </a:p>
          <a:p>
            <a:r>
              <a:rPr lang="en-US" dirty="0" smtClean="0"/>
              <a:t>5 month were necessary to correct the deep bite</a:t>
            </a:r>
          </a:p>
          <a:p>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399" y="4191000"/>
            <a:ext cx="3513137" cy="226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412" y="1600200"/>
            <a:ext cx="3485607" cy="231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413" y="1600200"/>
            <a:ext cx="3513136" cy="231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6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92500"/>
          </a:bodyPr>
          <a:lstStyle/>
          <a:p>
            <a:r>
              <a:rPr lang="en-US" dirty="0" smtClean="0"/>
              <a:t>Just by the action on the upper incisor there was:</a:t>
            </a:r>
          </a:p>
          <a:p>
            <a:r>
              <a:rPr lang="en-US" dirty="0" smtClean="0"/>
              <a:t>a proclination of the lower incisor</a:t>
            </a:r>
          </a:p>
          <a:p>
            <a:r>
              <a:rPr lang="en-US" dirty="0" smtClean="0"/>
              <a:t>A protrusion of the lower lips which is not related to the growth </a:t>
            </a:r>
          </a:p>
          <a:p>
            <a:r>
              <a:rPr lang="en-US" dirty="0" smtClean="0"/>
              <a:t>The patient is now class II division I</a:t>
            </a:r>
          </a:p>
          <a:p>
            <a:endParaRPr lang="en-US"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81200"/>
            <a:ext cx="3952875" cy="42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95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The smile </a:t>
            </a:r>
            <a:br>
              <a:rPr lang="en-US" dirty="0" smtClean="0"/>
            </a:br>
            <a:r>
              <a:rPr lang="en-US" dirty="0" smtClean="0"/>
              <a:t>Normal architecture</a:t>
            </a:r>
            <a:endParaRPr lang="en-US" dirty="0"/>
          </a:p>
        </p:txBody>
      </p:sp>
      <p:sp>
        <p:nvSpPr>
          <p:cNvPr id="3" name="Content Placeholder 2"/>
          <p:cNvSpPr>
            <a:spLocks noGrp="1"/>
          </p:cNvSpPr>
          <p:nvPr>
            <p:ph idx="1"/>
          </p:nvPr>
        </p:nvSpPr>
        <p:spPr>
          <a:xfrm>
            <a:off x="457200" y="2133600"/>
            <a:ext cx="8229600" cy="3124200"/>
          </a:xfrm>
          <a:solidFill>
            <a:schemeClr val="bg1">
              <a:lumMod val="95000"/>
              <a:alpha val="79000"/>
            </a:schemeClr>
          </a:solidFill>
        </p:spPr>
        <p:txBody>
          <a:bodyPr/>
          <a:lstStyle/>
          <a:p>
            <a:r>
              <a:rPr lang="en-US" dirty="0" smtClean="0"/>
              <a:t>The architecture  of the smile is divided into three components</a:t>
            </a:r>
          </a:p>
          <a:p>
            <a:r>
              <a:rPr lang="en-US" dirty="0" smtClean="0"/>
              <a:t>The lip framework</a:t>
            </a:r>
          </a:p>
          <a:p>
            <a:r>
              <a:rPr lang="en-US" dirty="0" smtClean="0"/>
              <a:t>The gingival tissue</a:t>
            </a:r>
          </a:p>
          <a:p>
            <a:r>
              <a:rPr lang="en-US" dirty="0" smtClean="0"/>
              <a:t>The dentition</a:t>
            </a:r>
            <a:endParaRPr lang="en-US" dirty="0"/>
          </a:p>
        </p:txBody>
      </p:sp>
    </p:spTree>
    <p:extLst>
      <p:ext uri="{BB962C8B-B14F-4D97-AF65-F5344CB8AC3E}">
        <p14:creationId xmlns:p14="http://schemas.microsoft.com/office/powerpoint/2010/main" val="29017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11" t="15557" r="13875" b="18152"/>
          <a:stretch/>
        </p:blipFill>
        <p:spPr bwMode="auto">
          <a:xfrm>
            <a:off x="5798425" y="1498127"/>
            <a:ext cx="2721404" cy="346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64" t="15136" r="13732" b="12236"/>
          <a:stretch/>
        </p:blipFill>
        <p:spPr bwMode="auto">
          <a:xfrm>
            <a:off x="3084606" y="1498127"/>
            <a:ext cx="2713819" cy="346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661" t="15626" r="8192" b="16274"/>
          <a:stretch/>
        </p:blipFill>
        <p:spPr bwMode="auto">
          <a:xfrm>
            <a:off x="300463" y="1498127"/>
            <a:ext cx="2784143" cy="346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9527" y="4995760"/>
            <a:ext cx="1866014" cy="646331"/>
          </a:xfrm>
          <a:prstGeom prst="rect">
            <a:avLst/>
          </a:prstGeom>
          <a:solidFill>
            <a:schemeClr val="bg1">
              <a:lumMod val="95000"/>
            </a:schemeClr>
          </a:solidFill>
        </p:spPr>
        <p:txBody>
          <a:bodyPr wrap="square" rtlCol="0">
            <a:spAutoFit/>
          </a:bodyPr>
          <a:lstStyle/>
          <a:p>
            <a:r>
              <a:rPr lang="en-US" dirty="0" smtClean="0"/>
              <a:t> 10 Year 6 Month initial visit</a:t>
            </a:r>
            <a:endParaRPr lang="en-US" dirty="0"/>
          </a:p>
        </p:txBody>
      </p:sp>
      <p:sp>
        <p:nvSpPr>
          <p:cNvPr id="7" name="TextBox 6"/>
          <p:cNvSpPr txBox="1"/>
          <p:nvPr/>
        </p:nvSpPr>
        <p:spPr>
          <a:xfrm>
            <a:off x="991711" y="5925710"/>
            <a:ext cx="3480889" cy="523220"/>
          </a:xfrm>
          <a:prstGeom prst="rect">
            <a:avLst/>
          </a:prstGeom>
          <a:solidFill>
            <a:schemeClr val="bg1">
              <a:lumMod val="95000"/>
            </a:schemeClr>
          </a:solidFill>
        </p:spPr>
        <p:txBody>
          <a:bodyPr wrap="none" rtlCol="0">
            <a:spAutoFit/>
          </a:bodyPr>
          <a:lstStyle/>
          <a:p>
            <a:r>
              <a:rPr lang="en-US" sz="2800" smtClean="0"/>
              <a:t>Can You do the same ?</a:t>
            </a:r>
            <a:endParaRPr lang="en-US" sz="2800"/>
          </a:p>
        </p:txBody>
      </p:sp>
      <p:sp>
        <p:nvSpPr>
          <p:cNvPr id="8" name="TextBox 7"/>
          <p:cNvSpPr txBox="1"/>
          <p:nvPr/>
        </p:nvSpPr>
        <p:spPr>
          <a:xfrm>
            <a:off x="3347484" y="4995761"/>
            <a:ext cx="2250232" cy="646331"/>
          </a:xfrm>
          <a:prstGeom prst="rect">
            <a:avLst/>
          </a:prstGeom>
          <a:solidFill>
            <a:schemeClr val="bg1">
              <a:lumMod val="95000"/>
            </a:schemeClr>
          </a:solidFill>
        </p:spPr>
        <p:txBody>
          <a:bodyPr wrap="square" rtlCol="0">
            <a:spAutoFit/>
          </a:bodyPr>
          <a:lstStyle/>
          <a:p>
            <a:r>
              <a:rPr lang="en-US" dirty="0" smtClean="0"/>
              <a:t> 12 Year 8 Month end of treatment</a:t>
            </a:r>
            <a:endParaRPr lang="en-US" dirty="0"/>
          </a:p>
        </p:txBody>
      </p:sp>
      <p:sp>
        <p:nvSpPr>
          <p:cNvPr id="9" name="TextBox 8"/>
          <p:cNvSpPr txBox="1"/>
          <p:nvPr/>
        </p:nvSpPr>
        <p:spPr>
          <a:xfrm>
            <a:off x="6265805" y="5006462"/>
            <a:ext cx="2203039" cy="369332"/>
          </a:xfrm>
          <a:prstGeom prst="rect">
            <a:avLst/>
          </a:prstGeom>
          <a:solidFill>
            <a:schemeClr val="bg1">
              <a:lumMod val="95000"/>
            </a:schemeClr>
          </a:solidFill>
        </p:spPr>
        <p:txBody>
          <a:bodyPr wrap="none" rtlCol="0">
            <a:spAutoFit/>
          </a:bodyPr>
          <a:lstStyle/>
          <a:p>
            <a:r>
              <a:rPr lang="en-US" dirty="0" smtClean="0"/>
              <a:t> 1 year post-retention</a:t>
            </a:r>
            <a:endParaRPr lang="en-US" dirty="0"/>
          </a:p>
        </p:txBody>
      </p:sp>
      <p:sp>
        <p:nvSpPr>
          <p:cNvPr id="10" name="TextBox 9"/>
          <p:cNvSpPr txBox="1"/>
          <p:nvPr/>
        </p:nvSpPr>
        <p:spPr>
          <a:xfrm>
            <a:off x="5040573" y="5864155"/>
            <a:ext cx="3587748" cy="646331"/>
          </a:xfrm>
          <a:prstGeom prst="rect">
            <a:avLst/>
          </a:prstGeom>
          <a:solidFill>
            <a:schemeClr val="bg1">
              <a:lumMod val="95000"/>
            </a:schemeClr>
          </a:solidFill>
        </p:spPr>
        <p:txBody>
          <a:bodyPr wrap="square" rtlCol="0">
            <a:spAutoFit/>
          </a:bodyPr>
          <a:lstStyle/>
          <a:p>
            <a:r>
              <a:rPr lang="en-US" dirty="0" smtClean="0"/>
              <a:t>More importantly  If you could would you do it</a:t>
            </a:r>
            <a:endParaRPr lang="en-US" dirty="0"/>
          </a:p>
        </p:txBody>
      </p:sp>
    </p:spTree>
    <p:extLst>
      <p:ext uri="{BB962C8B-B14F-4D97-AF65-F5344CB8AC3E}">
        <p14:creationId xmlns:p14="http://schemas.microsoft.com/office/powerpoint/2010/main" val="1200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anim calcmode="lin" valueType="num">
                                      <p:cBhvr>
                                        <p:cTn id="32" dur="2000" fill="hold"/>
                                        <p:tgtEl>
                                          <p:spTgt spid="7"/>
                                        </p:tgtEl>
                                        <p:attrNameLst>
                                          <p:attrName>ppt_w</p:attrName>
                                        </p:attrNameLst>
                                      </p:cBhvr>
                                      <p:tavLst>
                                        <p:tav tm="0" fmla="#ppt_w*sin(2.5*pi*$)">
                                          <p:val>
                                            <p:fltVal val="0"/>
                                          </p:val>
                                        </p:tav>
                                        <p:tav tm="100000">
                                          <p:val>
                                            <p:fltVal val="1"/>
                                          </p:val>
                                        </p:tav>
                                      </p:tavLst>
                                    </p:anim>
                                    <p:anim calcmode="lin" valueType="num">
                                      <p:cBhvr>
                                        <p:cTn id="3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1"/>
            <a:ext cx="8229600" cy="3810000"/>
          </a:xfrm>
          <a:solidFill>
            <a:schemeClr val="bg1">
              <a:lumMod val="95000"/>
              <a:alpha val="79000"/>
            </a:schemeClr>
          </a:solidFill>
        </p:spPr>
        <p:txBody>
          <a:bodyPr>
            <a:normAutofit/>
          </a:bodyPr>
          <a:lstStyle/>
          <a:p>
            <a:r>
              <a:rPr lang="en-US" smtClean="0"/>
              <a:t>Dynamic smile visualization and quantification: Part 2. Smile analysis and treatment strategies</a:t>
            </a:r>
          </a:p>
          <a:p>
            <a:r>
              <a:rPr lang="en-US" sz="2800" smtClean="0"/>
              <a:t>David M. Sarver, DMD, MS, and Marc. Ackerman, DMD</a:t>
            </a:r>
          </a:p>
          <a:p>
            <a:r>
              <a:rPr lang="en-US" sz="2800" i="1" smtClean="0"/>
              <a:t>American Journal of Orthodontics and Dentofacial Orthopedics Volume </a:t>
            </a:r>
            <a:r>
              <a:rPr lang="en-US" sz="2800" smtClean="0"/>
              <a:t>124, </a:t>
            </a:r>
            <a:r>
              <a:rPr lang="en-US" sz="2800" i="1" smtClean="0"/>
              <a:t>Number </a:t>
            </a:r>
            <a:r>
              <a:rPr lang="en-US" sz="2800" smtClean="0"/>
              <a:t>2 116 - 127</a:t>
            </a:r>
          </a:p>
        </p:txBody>
      </p:sp>
    </p:spTree>
    <p:extLst>
      <p:ext uri="{BB962C8B-B14F-4D97-AF65-F5344CB8AC3E}">
        <p14:creationId xmlns:p14="http://schemas.microsoft.com/office/powerpoint/2010/main" val="2468246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53" b="13870"/>
          <a:stretch/>
        </p:blipFill>
        <p:spPr bwMode="auto">
          <a:xfrm>
            <a:off x="1600200" y="1620696"/>
            <a:ext cx="2475432" cy="293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0600" y="4708280"/>
            <a:ext cx="3833030" cy="1754326"/>
          </a:xfrm>
          <a:prstGeom prst="rect">
            <a:avLst/>
          </a:prstGeom>
          <a:solidFill>
            <a:schemeClr val="bg1">
              <a:lumMod val="95000"/>
            </a:schemeClr>
          </a:solidFill>
        </p:spPr>
        <p:txBody>
          <a:bodyPr wrap="square" rtlCol="0">
            <a:spAutoFit/>
          </a:bodyPr>
          <a:lstStyle/>
          <a:p>
            <a:r>
              <a:rPr lang="en-US" dirty="0"/>
              <a:t>Maxillary canines were blocked out with insufficient room to erupt. </a:t>
            </a:r>
            <a:r>
              <a:rPr lang="en-US" dirty="0" smtClean="0"/>
              <a:t>patient </a:t>
            </a:r>
            <a:r>
              <a:rPr lang="en-US" dirty="0"/>
              <a:t>had moderately excessive negative space on smile and excellent incisor display and smile</a:t>
            </a:r>
          </a:p>
          <a:p>
            <a:r>
              <a:rPr lang="en-US" dirty="0"/>
              <a:t>arc. </a:t>
            </a: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661" t="15626" r="8192" b="16274"/>
          <a:stretch/>
        </p:blipFill>
        <p:spPr bwMode="auto">
          <a:xfrm>
            <a:off x="5410200" y="1620696"/>
            <a:ext cx="238589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953000" y="4708280"/>
            <a:ext cx="3733800" cy="1477328"/>
          </a:xfrm>
          <a:prstGeom prst="rect">
            <a:avLst/>
          </a:prstGeom>
          <a:solidFill>
            <a:schemeClr val="bg1">
              <a:lumMod val="95000"/>
            </a:schemeClr>
          </a:solidFill>
        </p:spPr>
        <p:txBody>
          <a:bodyPr wrap="square" rtlCol="0">
            <a:spAutoFit/>
          </a:bodyPr>
          <a:lstStyle/>
          <a:p>
            <a:r>
              <a:rPr lang="en-US" dirty="0" smtClean="0"/>
              <a:t>If you compare with the  last case the situation are some what equivalent. The same amount of gingiva are shown, but on the lateral instead of the </a:t>
            </a:r>
            <a:r>
              <a:rPr lang="en-US" dirty="0" smtClean="0"/>
              <a:t>central</a:t>
            </a:r>
            <a:endParaRPr lang="en-US" dirty="0"/>
          </a:p>
        </p:txBody>
      </p:sp>
    </p:spTree>
    <p:extLst>
      <p:ext uri="{BB962C8B-B14F-4D97-AF65-F5344CB8AC3E}">
        <p14:creationId xmlns:p14="http://schemas.microsoft.com/office/powerpoint/2010/main" val="140316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9" name="TextBox 8"/>
          <p:cNvSpPr txBox="1"/>
          <p:nvPr/>
        </p:nvSpPr>
        <p:spPr>
          <a:xfrm>
            <a:off x="3128635" y="4724772"/>
            <a:ext cx="2205365" cy="1323439"/>
          </a:xfrm>
          <a:prstGeom prst="rect">
            <a:avLst/>
          </a:prstGeom>
          <a:solidFill>
            <a:schemeClr val="bg1">
              <a:lumMod val="95000"/>
            </a:schemeClr>
          </a:solidFill>
        </p:spPr>
        <p:txBody>
          <a:bodyPr wrap="square" rtlCol="0">
            <a:spAutoFit/>
          </a:bodyPr>
          <a:lstStyle/>
          <a:p>
            <a:r>
              <a:rPr lang="en-US" sz="1600" dirty="0" smtClean="0"/>
              <a:t>Result at the end of treatment. The smile was perhaps too wide</a:t>
            </a:r>
          </a:p>
          <a:p>
            <a:r>
              <a:rPr lang="en-US" sz="1600" dirty="0" smtClean="0"/>
              <a:t>But the smile line was almost perfect</a:t>
            </a:r>
            <a:endParaRPr lang="en-US" sz="1600" dirty="0"/>
          </a:p>
        </p:txBody>
      </p:sp>
      <p:sp>
        <p:nvSpPr>
          <p:cNvPr id="10" name="TextBox 9"/>
          <p:cNvSpPr txBox="1"/>
          <p:nvPr/>
        </p:nvSpPr>
        <p:spPr>
          <a:xfrm>
            <a:off x="6096011" y="4704896"/>
            <a:ext cx="2438389" cy="1077218"/>
          </a:xfrm>
          <a:prstGeom prst="rect">
            <a:avLst/>
          </a:prstGeom>
          <a:solidFill>
            <a:schemeClr val="bg1">
              <a:lumMod val="95000"/>
            </a:schemeClr>
          </a:solidFill>
        </p:spPr>
        <p:txBody>
          <a:bodyPr wrap="square" rtlCol="0">
            <a:spAutoFit/>
          </a:bodyPr>
          <a:lstStyle/>
          <a:p>
            <a:r>
              <a:rPr lang="en-US" sz="1600" dirty="0" smtClean="0"/>
              <a:t>But with maturation of the soft tissue the  smile began perfectly adapted to the face</a:t>
            </a:r>
            <a:endParaRPr lang="en-US"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68" y="1600200"/>
            <a:ext cx="2173287" cy="310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311" y="1600200"/>
            <a:ext cx="2207689" cy="310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644" y="1600200"/>
            <a:ext cx="2150739" cy="310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4724772"/>
            <a:ext cx="2288655" cy="1169551"/>
          </a:xfrm>
          <a:prstGeom prst="rect">
            <a:avLst/>
          </a:prstGeom>
          <a:solidFill>
            <a:schemeClr val="bg1">
              <a:lumMod val="95000"/>
            </a:schemeClr>
          </a:solidFill>
        </p:spPr>
        <p:txBody>
          <a:bodyPr wrap="square" rtlCol="0">
            <a:spAutoFit/>
          </a:bodyPr>
          <a:lstStyle/>
          <a:p>
            <a:r>
              <a:rPr lang="en-US" sz="1400" dirty="0"/>
              <a:t>Rapid palatal</a:t>
            </a:r>
          </a:p>
          <a:p>
            <a:r>
              <a:rPr lang="en-US" sz="1400" dirty="0"/>
              <a:t>expansion was recommended to increase maxillary arch length and avoid extractions. </a:t>
            </a:r>
          </a:p>
        </p:txBody>
      </p:sp>
    </p:spTree>
    <p:extLst>
      <p:ext uri="{BB962C8B-B14F-4D97-AF65-F5344CB8AC3E}">
        <p14:creationId xmlns:p14="http://schemas.microsoft.com/office/powerpoint/2010/main" val="184219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lstStyle/>
          <a:p>
            <a:r>
              <a:rPr lang="en-US" smtClean="0"/>
              <a:t>Clinical presentation</a:t>
            </a:r>
            <a:endParaRPr lang="en-US"/>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55000" lnSpcReduction="20000"/>
          </a:bodyPr>
          <a:lstStyle/>
          <a:p>
            <a:r>
              <a:rPr lang="en-US" dirty="0" smtClean="0"/>
              <a:t>In this case the diagnostic was based mainly on the cephalometric analysis</a:t>
            </a:r>
          </a:p>
          <a:p>
            <a:r>
              <a:rPr lang="en-US" dirty="0" smtClean="0"/>
              <a:t>When looking  at the incisor during the smile display, the border the position of the incisal edge was just a little too low</a:t>
            </a:r>
          </a:p>
          <a:p>
            <a:r>
              <a:rPr lang="en-US" dirty="0" smtClean="0"/>
              <a:t>This was due mainly to the retroclination, proclination alone would have bring them at the level of the lower lip</a:t>
            </a:r>
          </a:p>
          <a:p>
            <a:r>
              <a:rPr lang="en-US" dirty="0" smtClean="0"/>
              <a:t>The </a:t>
            </a:r>
            <a:r>
              <a:rPr lang="en-US" dirty="0" smtClean="0"/>
              <a:t>additional </a:t>
            </a:r>
            <a:r>
              <a:rPr lang="en-US" dirty="0" smtClean="0"/>
              <a:t>intrusion on two mm created a low smile line</a:t>
            </a:r>
          </a:p>
          <a:p>
            <a:r>
              <a:rPr lang="en-US" dirty="0" smtClean="0"/>
              <a:t>With maturation of the soft tissue the low smile line </a:t>
            </a:r>
            <a:r>
              <a:rPr lang="en-US" dirty="0" smtClean="0"/>
              <a:t>increase</a:t>
            </a:r>
          </a:p>
          <a:p>
            <a:r>
              <a:rPr lang="en-US" dirty="0" smtClean="0"/>
              <a:t>The result was an insufficient exposure of the upper incisive and an excessive exposure of the lower of the lower incisor</a:t>
            </a:r>
          </a:p>
          <a:p>
            <a:r>
              <a:rPr lang="en-US" dirty="0" smtClean="0"/>
              <a:t>Mimicking the smile of a 60 year old patient.</a:t>
            </a:r>
            <a:endParaRPr lang="en-US"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486" y="1499190"/>
            <a:ext cx="237735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05" y="4722627"/>
            <a:ext cx="2155514" cy="19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661" t="15626" r="8192" b="16274"/>
          <a:stretch/>
        </p:blipFill>
        <p:spPr bwMode="auto">
          <a:xfrm>
            <a:off x="7001357" y="1490330"/>
            <a:ext cx="208001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011" t="15557" r="13875" b="18152"/>
          <a:stretch/>
        </p:blipFill>
        <p:spPr bwMode="auto">
          <a:xfrm>
            <a:off x="7022770" y="4175976"/>
            <a:ext cx="1954748" cy="249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364" t="15136" r="13732" b="12236"/>
          <a:stretch/>
        </p:blipFill>
        <p:spPr bwMode="auto">
          <a:xfrm>
            <a:off x="7045807" y="1499190"/>
            <a:ext cx="1991110" cy="254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53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2286000"/>
            <a:ext cx="8229600" cy="3276600"/>
          </a:xfrm>
          <a:solidFill>
            <a:schemeClr val="bg1">
              <a:lumMod val="95000"/>
              <a:alpha val="79000"/>
            </a:schemeClr>
          </a:solidFill>
        </p:spPr>
        <p:txBody>
          <a:bodyPr>
            <a:normAutofit/>
          </a:bodyPr>
          <a:lstStyle/>
          <a:p>
            <a:r>
              <a:rPr lang="en-US" smtClean="0"/>
              <a:t>Because we orthodontist treat mainly children and adolescent we must have a good understanding of the evolution of the soft tissue in the young adulte and adolescent. </a:t>
            </a:r>
          </a:p>
          <a:p>
            <a:r>
              <a:rPr lang="en-US" smtClean="0"/>
              <a:t>In case of a supected gingival smile two points are of interest</a:t>
            </a:r>
          </a:p>
          <a:p>
            <a:endParaRPr lang="en-US" smtClean="0"/>
          </a:p>
        </p:txBody>
      </p:sp>
    </p:spTree>
    <p:extLst>
      <p:ext uri="{BB962C8B-B14F-4D97-AF65-F5344CB8AC3E}">
        <p14:creationId xmlns:p14="http://schemas.microsoft.com/office/powerpoint/2010/main" val="127184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0"/>
            <a:ext cx="8229600" cy="5029199"/>
          </a:xfrm>
          <a:solidFill>
            <a:schemeClr val="bg1">
              <a:lumMod val="95000"/>
              <a:alpha val="79000"/>
            </a:schemeClr>
          </a:solidFill>
        </p:spPr>
        <p:txBody>
          <a:bodyPr>
            <a:normAutofit/>
          </a:bodyPr>
          <a:lstStyle/>
          <a:p>
            <a:r>
              <a:rPr lang="en-US" smtClean="0"/>
              <a:t>The eruption of a teeth is composed of two parts:</a:t>
            </a:r>
          </a:p>
          <a:p>
            <a:pPr>
              <a:buFontTx/>
              <a:buChar char="-"/>
            </a:pPr>
            <a:r>
              <a:rPr lang="en-US" smtClean="0"/>
              <a:t>The teeth emerging into the buccal cavity and comming into occulusion : active eruption. At this stage usually 50% of the anatomical crown is exposed in the buccal cavity</a:t>
            </a:r>
          </a:p>
          <a:p>
            <a:pPr>
              <a:buFontTx/>
              <a:buChar char="-"/>
            </a:pPr>
            <a:r>
              <a:rPr lang="en-US" smtClean="0"/>
              <a:t>The apical migration of the gingiva : passive erutpion, usually it will stabilise at 1 to 2 mm of the CEJ</a:t>
            </a:r>
          </a:p>
          <a:p>
            <a:pPr>
              <a:buFontTx/>
              <a:buChar char="-"/>
            </a:pPr>
            <a:endParaRPr lang="en-US" smtClean="0"/>
          </a:p>
          <a:p>
            <a:endParaRPr lang="en-US" smtClean="0"/>
          </a:p>
        </p:txBody>
      </p:sp>
    </p:spTree>
    <p:extLst>
      <p:ext uri="{BB962C8B-B14F-4D97-AF65-F5344CB8AC3E}">
        <p14:creationId xmlns:p14="http://schemas.microsoft.com/office/powerpoint/2010/main" val="12273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2057400"/>
            <a:ext cx="8229600" cy="3429000"/>
          </a:xfrm>
          <a:solidFill>
            <a:schemeClr val="bg1">
              <a:lumMod val="95000"/>
              <a:alpha val="79000"/>
            </a:schemeClr>
          </a:solidFill>
        </p:spPr>
        <p:txBody>
          <a:bodyPr>
            <a:normAutofit/>
          </a:bodyPr>
          <a:lstStyle/>
          <a:p>
            <a:r>
              <a:rPr lang="en-US" dirty="0" smtClean="0"/>
              <a:t>The position of the gingival margin as expressed by clinical crown height in children aged 6-16 years</a:t>
            </a:r>
          </a:p>
          <a:p>
            <a:r>
              <a:rPr lang="en-US" dirty="0" smtClean="0"/>
              <a:t>Journal of dentistry 1976 116-122</a:t>
            </a:r>
          </a:p>
          <a:p>
            <a:r>
              <a:rPr lang="en-US" dirty="0" smtClean="0"/>
              <a:t>A. </a:t>
            </a:r>
            <a:r>
              <a:rPr lang="en-US" dirty="0" err="1" smtClean="0"/>
              <a:t>Volchansky</a:t>
            </a:r>
            <a:r>
              <a:rPr lang="en-US" dirty="0" smtClean="0"/>
              <a:t>, BDS, P. </a:t>
            </a:r>
            <a:r>
              <a:rPr lang="en-US" dirty="0" err="1" smtClean="0"/>
              <a:t>Cleaton</a:t>
            </a:r>
            <a:r>
              <a:rPr lang="en-US" dirty="0" smtClean="0"/>
              <a:t>-Jones, BDS, MB </a:t>
            </a:r>
            <a:r>
              <a:rPr lang="en-US" dirty="0" err="1" smtClean="0"/>
              <a:t>BCh</a:t>
            </a:r>
            <a:r>
              <a:rPr lang="en-US" dirty="0" smtClean="0"/>
              <a:t>, PhD, DA</a:t>
            </a:r>
          </a:p>
          <a:p>
            <a:pPr>
              <a:buFontTx/>
              <a:buChar char="-"/>
            </a:pPr>
            <a:endParaRPr lang="en-US" dirty="0" smtClean="0"/>
          </a:p>
          <a:p>
            <a:endParaRPr lang="en-US" dirty="0" smtClean="0"/>
          </a:p>
        </p:txBody>
      </p:sp>
    </p:spTree>
    <p:extLst>
      <p:ext uri="{BB962C8B-B14F-4D97-AF65-F5344CB8AC3E}">
        <p14:creationId xmlns:p14="http://schemas.microsoft.com/office/powerpoint/2010/main" val="19872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0"/>
            <a:ext cx="8229600" cy="5029199"/>
          </a:xfrm>
          <a:solidFill>
            <a:schemeClr val="bg1">
              <a:lumMod val="95000"/>
              <a:alpha val="79000"/>
            </a:schemeClr>
          </a:solidFill>
        </p:spPr>
        <p:txBody>
          <a:bodyPr>
            <a:normAutofit fontScale="92500"/>
          </a:bodyPr>
          <a:lstStyle/>
          <a:p>
            <a:r>
              <a:rPr lang="en-US" dirty="0" smtClean="0"/>
              <a:t>This was a cross sectional study</a:t>
            </a:r>
          </a:p>
          <a:p>
            <a:r>
              <a:rPr lang="en-US" dirty="0" smtClean="0"/>
              <a:t>237 pre-orthodontic treatment study model were obtained</a:t>
            </a:r>
          </a:p>
          <a:p>
            <a:r>
              <a:rPr lang="en-US" dirty="0" smtClean="0"/>
              <a:t>The age of the patient ranging from 6 to 16</a:t>
            </a:r>
          </a:p>
          <a:p>
            <a:r>
              <a:rPr lang="en-US" dirty="0" smtClean="0"/>
              <a:t>The length  of the clinical were measured </a:t>
            </a:r>
          </a:p>
          <a:p>
            <a:r>
              <a:rPr lang="en-US" dirty="0" smtClean="0"/>
              <a:t>The aim of the study was to found :</a:t>
            </a:r>
          </a:p>
          <a:p>
            <a:r>
              <a:rPr lang="en-US" dirty="0" smtClean="0"/>
              <a:t>if there was an increase of teeth length with age</a:t>
            </a:r>
          </a:p>
          <a:p>
            <a:r>
              <a:rPr lang="en-US" dirty="0" smtClean="0"/>
              <a:t>if there was an leveling off of the increase at a certain age</a:t>
            </a:r>
          </a:p>
        </p:txBody>
      </p:sp>
    </p:spTree>
    <p:extLst>
      <p:ext uri="{BB962C8B-B14F-4D97-AF65-F5344CB8AC3E}">
        <p14:creationId xmlns:p14="http://schemas.microsoft.com/office/powerpoint/2010/main" val="12273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1"/>
            <a:ext cx="8229600" cy="2362200"/>
          </a:xfrm>
          <a:solidFill>
            <a:schemeClr val="bg1">
              <a:lumMod val="95000"/>
              <a:alpha val="79000"/>
            </a:schemeClr>
          </a:solidFill>
        </p:spPr>
        <p:txBody>
          <a:bodyPr>
            <a:normAutofit/>
          </a:bodyPr>
          <a:lstStyle/>
          <a:p>
            <a:r>
              <a:rPr lang="en-US" smtClean="0"/>
              <a:t>The statistical analysis showed that</a:t>
            </a:r>
          </a:p>
          <a:p>
            <a:r>
              <a:rPr lang="en-US" smtClean="0"/>
              <a:t>There  was an increase in the length of all teeth with age except the second mandibular  molar in the studied population</a:t>
            </a:r>
          </a:p>
        </p:txBody>
      </p:sp>
    </p:spTree>
    <p:extLst>
      <p:ext uri="{BB962C8B-B14F-4D97-AF65-F5344CB8AC3E}">
        <p14:creationId xmlns:p14="http://schemas.microsoft.com/office/powerpoint/2010/main" val="30829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The smile </a:t>
            </a:r>
            <a:br>
              <a:rPr lang="en-US" dirty="0" smtClean="0"/>
            </a:br>
            <a:r>
              <a:rPr lang="en-US" sz="3600" dirty="0" smtClean="0"/>
              <a:t>Normal architecture : the lip framework at rest</a:t>
            </a:r>
            <a:endParaRPr lang="en-US" sz="3600" dirty="0"/>
          </a:p>
        </p:txBody>
      </p:sp>
      <p:sp>
        <p:nvSpPr>
          <p:cNvPr id="3" name="Content Placeholder 2"/>
          <p:cNvSpPr>
            <a:spLocks noGrp="1"/>
          </p:cNvSpPr>
          <p:nvPr>
            <p:ph idx="1"/>
          </p:nvPr>
        </p:nvSpPr>
        <p:spPr>
          <a:xfrm>
            <a:off x="457200" y="1600200"/>
            <a:ext cx="7543800" cy="5105400"/>
          </a:xfrm>
          <a:solidFill>
            <a:schemeClr val="bg1">
              <a:lumMod val="95000"/>
              <a:alpha val="79000"/>
            </a:schemeClr>
          </a:solidFill>
        </p:spPr>
        <p:txBody>
          <a:bodyPr/>
          <a:lstStyle/>
          <a:p>
            <a:r>
              <a:rPr lang="en-US" dirty="0" smtClean="0"/>
              <a:t>At rest :</a:t>
            </a:r>
          </a:p>
          <a:p>
            <a:r>
              <a:rPr lang="en-US" dirty="0" smtClean="0"/>
              <a:t>Prosthodontics guideline 2 to 4 mm are displayed at rest</a:t>
            </a:r>
          </a:p>
          <a:p>
            <a:r>
              <a:rPr lang="en-US" dirty="0" smtClean="0"/>
              <a:t>The factor of influence are :</a:t>
            </a:r>
          </a:p>
          <a:p>
            <a:r>
              <a:rPr lang="en-US" dirty="0" smtClean="0"/>
              <a:t>Upper lip length</a:t>
            </a:r>
          </a:p>
          <a:p>
            <a:r>
              <a:rPr lang="en-US" dirty="0" smtClean="0"/>
              <a:t>The age</a:t>
            </a:r>
          </a:p>
          <a:p>
            <a:r>
              <a:rPr lang="en-US" dirty="0" smtClean="0"/>
              <a:t>The race</a:t>
            </a:r>
          </a:p>
          <a:p>
            <a:r>
              <a:rPr lang="en-US" dirty="0" smtClean="0"/>
              <a:t>The sex</a:t>
            </a:r>
          </a:p>
        </p:txBody>
      </p:sp>
    </p:spTree>
    <p:extLst>
      <p:ext uri="{BB962C8B-B14F-4D97-AF65-F5344CB8AC3E}">
        <p14:creationId xmlns:p14="http://schemas.microsoft.com/office/powerpoint/2010/main" val="33686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0"/>
            <a:ext cx="8229600" cy="5029199"/>
          </a:xfrm>
          <a:solidFill>
            <a:schemeClr val="bg1">
              <a:lumMod val="95000"/>
              <a:alpha val="79000"/>
            </a:schemeClr>
          </a:solidFill>
        </p:spPr>
        <p:txBody>
          <a:bodyPr>
            <a:normAutofit fontScale="92500" lnSpcReduction="20000"/>
          </a:bodyPr>
          <a:lstStyle/>
          <a:p>
            <a:r>
              <a:rPr lang="en-US" smtClean="0"/>
              <a:t>For the mandibular teeth the increase in size level off :</a:t>
            </a:r>
          </a:p>
          <a:p>
            <a:pPr>
              <a:buFontTx/>
              <a:buChar char="-"/>
            </a:pPr>
            <a:r>
              <a:rPr lang="en-US" smtClean="0"/>
              <a:t>at the age of 10 for the central incisor</a:t>
            </a:r>
          </a:p>
          <a:p>
            <a:pPr>
              <a:buFontTx/>
              <a:buChar char="-"/>
            </a:pPr>
            <a:r>
              <a:rPr lang="en-US" smtClean="0"/>
              <a:t>at the age of 12 for the canine premolar and first molar</a:t>
            </a:r>
          </a:p>
          <a:p>
            <a:pPr>
              <a:buFontTx/>
              <a:buChar char="-"/>
            </a:pPr>
            <a:r>
              <a:rPr lang="en-US" smtClean="0"/>
              <a:t>No leveling was observed for the lateral incisor</a:t>
            </a:r>
          </a:p>
          <a:p>
            <a:r>
              <a:rPr lang="en-US" smtClean="0"/>
              <a:t>For the maxillary teeth</a:t>
            </a:r>
          </a:p>
          <a:p>
            <a:pPr>
              <a:buFontTx/>
              <a:buChar char="-"/>
            </a:pPr>
            <a:r>
              <a:rPr lang="en-US" smtClean="0"/>
              <a:t>At the age of 12 for the central incisor, canine , second premolar and first molar</a:t>
            </a:r>
          </a:p>
          <a:p>
            <a:pPr>
              <a:buFontTx/>
              <a:buChar char="-"/>
            </a:pPr>
            <a:r>
              <a:rPr lang="en-US" smtClean="0"/>
              <a:t>No leveling was observed for the lateral incisors, first premolars and second molar</a:t>
            </a:r>
          </a:p>
        </p:txBody>
      </p:sp>
    </p:spTree>
    <p:extLst>
      <p:ext uri="{BB962C8B-B14F-4D97-AF65-F5344CB8AC3E}">
        <p14:creationId xmlns:p14="http://schemas.microsoft.com/office/powerpoint/2010/main" val="10841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0"/>
            <a:ext cx="8229600" cy="5029199"/>
          </a:xfrm>
          <a:solidFill>
            <a:schemeClr val="bg1">
              <a:lumMod val="95000"/>
              <a:alpha val="79000"/>
            </a:schemeClr>
          </a:solidFill>
        </p:spPr>
        <p:txBody>
          <a:bodyPr>
            <a:normAutofit/>
          </a:bodyPr>
          <a:lstStyle/>
          <a:p>
            <a:r>
              <a:rPr lang="en-US" dirty="0" smtClean="0"/>
              <a:t>The main limitation of this study was that it was not a longitudinal</a:t>
            </a:r>
          </a:p>
          <a:p>
            <a:r>
              <a:rPr lang="en-US" dirty="0" smtClean="0"/>
              <a:t>Clinical crown length changes from age 12–19 years: a longitudinal study</a:t>
            </a:r>
          </a:p>
          <a:p>
            <a:r>
              <a:rPr lang="en-US" dirty="0" smtClean="0"/>
              <a:t>L.A. </a:t>
            </a:r>
            <a:r>
              <a:rPr lang="en-US" dirty="0" err="1" smtClean="0"/>
              <a:t>Morrowa</a:t>
            </a:r>
            <a:r>
              <a:rPr lang="en-US" dirty="0" smtClean="0"/>
              <a:t>, J.W. </a:t>
            </a:r>
            <a:r>
              <a:rPr lang="en-US" dirty="0" err="1" smtClean="0"/>
              <a:t>Robbinsb</a:t>
            </a:r>
            <a:r>
              <a:rPr lang="en-US" dirty="0" smtClean="0"/>
              <a:t>, D.L. </a:t>
            </a:r>
            <a:r>
              <a:rPr lang="en-US" dirty="0" err="1" smtClean="0"/>
              <a:t>Jonesc</a:t>
            </a:r>
            <a:r>
              <a:rPr lang="en-US" dirty="0" smtClean="0"/>
              <a:t>, N.H.F. </a:t>
            </a:r>
            <a:r>
              <a:rPr lang="en-US" dirty="0" err="1" smtClean="0"/>
              <a:t>Wilsona</a:t>
            </a:r>
            <a:endParaRPr lang="en-US" dirty="0" smtClean="0"/>
          </a:p>
          <a:p>
            <a:r>
              <a:rPr lang="en-US" dirty="0" smtClean="0"/>
              <a:t>Journal of Dentistry 28 (2000) 469–473</a:t>
            </a:r>
          </a:p>
        </p:txBody>
      </p:sp>
    </p:spTree>
    <p:extLst>
      <p:ext uri="{BB962C8B-B14F-4D97-AF65-F5344CB8AC3E}">
        <p14:creationId xmlns:p14="http://schemas.microsoft.com/office/powerpoint/2010/main" val="18211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1"/>
            <a:ext cx="8229600" cy="3581400"/>
          </a:xfrm>
          <a:solidFill>
            <a:schemeClr val="bg1">
              <a:lumMod val="95000"/>
              <a:alpha val="79000"/>
            </a:schemeClr>
          </a:solidFill>
        </p:spPr>
        <p:txBody>
          <a:bodyPr>
            <a:normAutofit/>
          </a:bodyPr>
          <a:lstStyle/>
          <a:p>
            <a:r>
              <a:rPr lang="en-US" dirty="0" smtClean="0"/>
              <a:t>Material and method</a:t>
            </a:r>
          </a:p>
          <a:p>
            <a:r>
              <a:rPr lang="en-US" dirty="0" smtClean="0"/>
              <a:t>The dental cast of 456 subjects taken at the age of : 11-12,14-15 and 18-19 year old were studied.</a:t>
            </a:r>
          </a:p>
          <a:p>
            <a:r>
              <a:rPr lang="en-US" dirty="0" smtClean="0"/>
              <a:t>Length measurement were performed on the 11, 13, 22 and 31 of each set</a:t>
            </a:r>
          </a:p>
          <a:p>
            <a:endParaRPr lang="en-US" dirty="0" smtClean="0"/>
          </a:p>
        </p:txBody>
      </p:sp>
    </p:spTree>
    <p:extLst>
      <p:ext uri="{BB962C8B-B14F-4D97-AF65-F5344CB8AC3E}">
        <p14:creationId xmlns:p14="http://schemas.microsoft.com/office/powerpoint/2010/main" val="19623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600200"/>
            <a:ext cx="4114800" cy="5029199"/>
          </a:xfrm>
          <a:solidFill>
            <a:schemeClr val="bg1">
              <a:lumMod val="95000"/>
              <a:alpha val="79000"/>
            </a:schemeClr>
          </a:solidFill>
        </p:spPr>
        <p:txBody>
          <a:bodyPr>
            <a:normAutofit fontScale="85000" lnSpcReduction="20000"/>
          </a:bodyPr>
          <a:lstStyle/>
          <a:p>
            <a:r>
              <a:rPr lang="en-US" smtClean="0"/>
              <a:t>The results of this study are not in agreement with those reported in the previous study.</a:t>
            </a:r>
          </a:p>
          <a:p>
            <a:r>
              <a:rPr lang="en-US" smtClean="0"/>
              <a:t> The data in this study indicates that passive eruption continues at least until age 18–19 years in the maxillary central incisors, lateral incisors, canines, and mandibular central incisors for both males and females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 t="5794" r="9266"/>
          <a:stretch/>
        </p:blipFill>
        <p:spPr bwMode="auto">
          <a:xfrm>
            <a:off x="4698418" y="1783364"/>
            <a:ext cx="4293182" cy="46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7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Gingival maturation</a:t>
            </a:r>
            <a:endParaRPr lang="en-US" dirty="0"/>
          </a:p>
        </p:txBody>
      </p:sp>
      <p:sp>
        <p:nvSpPr>
          <p:cNvPr id="3" name="Content Placeholder 2"/>
          <p:cNvSpPr>
            <a:spLocks noGrp="1"/>
          </p:cNvSpPr>
          <p:nvPr>
            <p:ph idx="1"/>
          </p:nvPr>
        </p:nvSpPr>
        <p:spPr>
          <a:xfrm>
            <a:off x="457200" y="1778048"/>
            <a:ext cx="4114800" cy="4038600"/>
          </a:xfrm>
          <a:solidFill>
            <a:schemeClr val="bg1">
              <a:lumMod val="95000"/>
              <a:alpha val="79000"/>
            </a:schemeClr>
          </a:solidFill>
        </p:spPr>
        <p:txBody>
          <a:bodyPr>
            <a:normAutofit fontScale="70000" lnSpcReduction="20000"/>
          </a:bodyPr>
          <a:lstStyle/>
          <a:p>
            <a:r>
              <a:rPr lang="en-US" smtClean="0"/>
              <a:t>The maxillary central incisor, lateral incisor and canine teeth results showed a 0.5 mm change in the clinical length the ages of 14–15 and 18–19 years.</a:t>
            </a:r>
          </a:p>
          <a:p>
            <a:r>
              <a:rPr lang="en-US" smtClean="0"/>
              <a:t>This finding is considered to be of importance to the clinician who is making treatment decisions for teenagers and young adults regarding the timing of restorative treatment which may approximate the gingivae in the anterior segment of the mouth.</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5" t="5794" r="9266"/>
          <a:stretch/>
        </p:blipFill>
        <p:spPr bwMode="auto">
          <a:xfrm>
            <a:off x="4698418" y="1783364"/>
            <a:ext cx="4293182" cy="46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1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343" y="1425428"/>
            <a:ext cx="2689534" cy="177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26857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566" y="1434408"/>
            <a:ext cx="2622050" cy="176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06" y="3205717"/>
            <a:ext cx="2701432" cy="17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693" y="3205717"/>
            <a:ext cx="2591924" cy="1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5344" y="3200400"/>
            <a:ext cx="2709654" cy="175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Machine generated alternative text: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1" y="4953001"/>
            <a:ext cx="2713838" cy="17912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1693" y="4944894"/>
            <a:ext cx="2591924" cy="170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344" y="4891891"/>
            <a:ext cx="2689533" cy="17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7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Lip maturation</a:t>
            </a:r>
            <a:endParaRPr lang="en-US" dirty="0"/>
          </a:p>
        </p:txBody>
      </p:sp>
      <p:sp>
        <p:nvSpPr>
          <p:cNvPr id="3" name="Content Placeholder 2"/>
          <p:cNvSpPr>
            <a:spLocks noGrp="1"/>
          </p:cNvSpPr>
          <p:nvPr>
            <p:ph idx="1"/>
          </p:nvPr>
        </p:nvSpPr>
        <p:spPr>
          <a:xfrm>
            <a:off x="457200" y="3810000"/>
            <a:ext cx="8153400" cy="2006648"/>
          </a:xfrm>
          <a:solidFill>
            <a:schemeClr val="bg1">
              <a:lumMod val="95000"/>
              <a:alpha val="79000"/>
            </a:schemeClr>
          </a:solidFill>
        </p:spPr>
        <p:txBody>
          <a:bodyPr>
            <a:normAutofit/>
          </a:bodyPr>
          <a:lstStyle/>
          <a:p>
            <a:r>
              <a:rPr lang="en-US" dirty="0" smtClean="0"/>
              <a:t>Do not forgot the lip will go down during adolescence</a:t>
            </a:r>
            <a:r>
              <a:rPr lang="en-US" dirty="0"/>
              <a:t> </a:t>
            </a:r>
            <a:r>
              <a:rPr lang="en-US" dirty="0" smtClean="0"/>
              <a:t>around 3 mm for the male and 2 mm for the </a:t>
            </a:r>
            <a:r>
              <a:rPr lang="en-US" dirty="0" smtClean="0"/>
              <a:t>female</a:t>
            </a:r>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37168"/>
            <a:ext cx="5638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06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95000"/>
              <a:alpha val="79000"/>
            </a:schemeClr>
          </a:solidFill>
        </p:spPr>
        <p:txBody>
          <a:bodyPr/>
          <a:lstStyle/>
          <a:p>
            <a:r>
              <a:rPr lang="en-US" smtClean="0"/>
              <a:t>Indication :</a:t>
            </a:r>
          </a:p>
          <a:p>
            <a:r>
              <a:rPr lang="en-US" smtClean="0"/>
              <a:t>Every time that the anatomical crown is not fully apparent: delayed passive eruption</a:t>
            </a:r>
          </a:p>
          <a:p>
            <a:r>
              <a:rPr lang="en-US" smtClean="0"/>
              <a:t>In relation to the gingival smile </a:t>
            </a:r>
          </a:p>
          <a:p>
            <a:r>
              <a:rPr lang="en-US" smtClean="0"/>
              <a:t>When the incisal edges are in good postion in relation to the lower lip during smile display AND the anatomical crown is not fully apparent.</a:t>
            </a:r>
          </a:p>
          <a:p>
            <a:pPr marL="0" indent="0">
              <a:buNone/>
            </a:pPr>
            <a:endParaRPr lang="en-US"/>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spTree>
    <p:extLst>
      <p:ext uri="{BB962C8B-B14F-4D97-AF65-F5344CB8AC3E}">
        <p14:creationId xmlns:p14="http://schemas.microsoft.com/office/powerpoint/2010/main" val="28880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95000"/>
              <a:alpha val="79000"/>
            </a:schemeClr>
          </a:solidFill>
        </p:spPr>
        <p:txBody>
          <a:bodyPr/>
          <a:lstStyle/>
          <a:p>
            <a:r>
              <a:rPr lang="en-US" smtClean="0"/>
              <a:t>Back to basic</a:t>
            </a:r>
          </a:p>
          <a:p>
            <a:r>
              <a:rPr lang="en-US" smtClean="0"/>
              <a:t>Dimensions and Relations of the Dentogingival Junction in Humans</a:t>
            </a:r>
          </a:p>
          <a:p>
            <a:r>
              <a:rPr lang="en-US" smtClean="0"/>
              <a:t>Anthony W. Gargiulo, d.d.s., m.s., Frank. M. entz, d.d.s., ph.d., and balint ORBAN, m.d., d.d.s.</a:t>
            </a:r>
          </a:p>
          <a:p>
            <a:r>
              <a:rPr lang="en-US" smtClean="0"/>
              <a:t>Journal of Periodontology 1961; 32: 261-267</a:t>
            </a:r>
            <a:endParaRPr lang="en-US"/>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spTree>
    <p:extLst>
      <p:ext uri="{BB962C8B-B14F-4D97-AF65-F5344CB8AC3E}">
        <p14:creationId xmlns:p14="http://schemas.microsoft.com/office/powerpoint/2010/main" val="3773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36404"/>
            <a:ext cx="4114800" cy="4940595"/>
          </a:xfrm>
          <a:solidFill>
            <a:schemeClr val="bg1">
              <a:lumMod val="95000"/>
              <a:alpha val="79000"/>
            </a:schemeClr>
          </a:solidFill>
        </p:spPr>
        <p:txBody>
          <a:bodyPr>
            <a:normAutofit fontScale="62500" lnSpcReduction="20000"/>
          </a:bodyPr>
          <a:lstStyle/>
          <a:p>
            <a:r>
              <a:rPr lang="en-US" dirty="0" smtClean="0"/>
              <a:t>Study of the </a:t>
            </a:r>
            <a:r>
              <a:rPr lang="en-US" dirty="0" err="1" smtClean="0"/>
              <a:t>dentogingival</a:t>
            </a:r>
            <a:r>
              <a:rPr lang="en-US" dirty="0" smtClean="0"/>
              <a:t> junction on 30 human jaw </a:t>
            </a:r>
          </a:p>
          <a:p>
            <a:r>
              <a:rPr lang="en-US" dirty="0" smtClean="0"/>
              <a:t>The author measured :</a:t>
            </a:r>
          </a:p>
          <a:p>
            <a:pPr>
              <a:buFontTx/>
              <a:buChar char="-"/>
            </a:pPr>
            <a:r>
              <a:rPr lang="en-US" dirty="0" smtClean="0">
                <a:solidFill>
                  <a:schemeClr val="accent6">
                    <a:lumMod val="75000"/>
                  </a:schemeClr>
                </a:solidFill>
              </a:rPr>
              <a:t>depth of the gingival sulcus</a:t>
            </a:r>
          </a:p>
          <a:p>
            <a:pPr>
              <a:buFontTx/>
              <a:buChar char="-"/>
            </a:pPr>
            <a:r>
              <a:rPr lang="en-US" dirty="0" smtClean="0">
                <a:solidFill>
                  <a:srgbClr val="0070C0"/>
                </a:solidFill>
              </a:rPr>
              <a:t> length of the attached epithelium</a:t>
            </a:r>
          </a:p>
          <a:p>
            <a:pPr>
              <a:buFontTx/>
              <a:buChar char="-"/>
            </a:pPr>
            <a:r>
              <a:rPr lang="en-US" dirty="0" smtClean="0"/>
              <a:t> </a:t>
            </a:r>
            <a:r>
              <a:rPr lang="en-US" dirty="0" smtClean="0">
                <a:solidFill>
                  <a:schemeClr val="accent4">
                    <a:lumMod val="75000"/>
                  </a:schemeClr>
                </a:solidFill>
              </a:rPr>
              <a:t>most apical point of the epithelial attachment from the </a:t>
            </a:r>
            <a:r>
              <a:rPr lang="en-US" dirty="0" err="1" smtClean="0">
                <a:solidFill>
                  <a:schemeClr val="accent4">
                    <a:lumMod val="75000"/>
                  </a:schemeClr>
                </a:solidFill>
              </a:rPr>
              <a:t>cemento</a:t>
            </a:r>
            <a:r>
              <a:rPr lang="en-US" dirty="0" smtClean="0">
                <a:solidFill>
                  <a:schemeClr val="accent4">
                    <a:lumMod val="75000"/>
                  </a:schemeClr>
                </a:solidFill>
              </a:rPr>
              <a:t> enamel junction </a:t>
            </a:r>
          </a:p>
          <a:p>
            <a:pPr>
              <a:buFontTx/>
              <a:buChar char="-"/>
            </a:pPr>
            <a:r>
              <a:rPr lang="en-US" dirty="0" smtClean="0">
                <a:solidFill>
                  <a:srgbClr val="00B050"/>
                </a:solidFill>
              </a:rPr>
              <a:t>distance from the base of the sulcus to the </a:t>
            </a:r>
            <a:r>
              <a:rPr lang="en-US" dirty="0" err="1" smtClean="0">
                <a:solidFill>
                  <a:srgbClr val="00B050"/>
                </a:solidFill>
              </a:rPr>
              <a:t>cemento</a:t>
            </a:r>
            <a:r>
              <a:rPr lang="en-US" dirty="0" smtClean="0">
                <a:solidFill>
                  <a:srgbClr val="00B050"/>
                </a:solidFill>
              </a:rPr>
              <a:t>-enamel junction</a:t>
            </a:r>
          </a:p>
          <a:p>
            <a:pPr>
              <a:buFontTx/>
              <a:buChar char="-"/>
            </a:pPr>
            <a:r>
              <a:rPr lang="en-US" dirty="0" smtClean="0">
                <a:solidFill>
                  <a:srgbClr val="FF0000"/>
                </a:solidFill>
              </a:rPr>
              <a:t>distance of the </a:t>
            </a:r>
            <a:r>
              <a:rPr lang="en-US" dirty="0" err="1" smtClean="0">
                <a:solidFill>
                  <a:srgbClr val="FF0000"/>
                </a:solidFill>
              </a:rPr>
              <a:t>cemento</a:t>
            </a:r>
            <a:r>
              <a:rPr lang="en-US" dirty="0" smtClean="0">
                <a:solidFill>
                  <a:srgbClr val="FF0000"/>
                </a:solidFill>
              </a:rPr>
              <a:t>-enamel junction from the alveolar bone</a:t>
            </a:r>
          </a:p>
          <a:p>
            <a:pPr>
              <a:buFontTx/>
              <a:buChar char="-"/>
            </a:pPr>
            <a:r>
              <a:rPr lang="en-US" dirty="0" smtClean="0"/>
              <a:t>distance from the most apical point of the epithelia attachment to the alveolar bone (connective tissue).</a:t>
            </a: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06" r="50000" b="16653"/>
          <a:stretch/>
        </p:blipFill>
        <p:spPr bwMode="auto">
          <a:xfrm>
            <a:off x="5132832" y="1524000"/>
            <a:ext cx="39349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705600" y="2133600"/>
            <a:ext cx="0" cy="3048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00800" y="2438400"/>
            <a:ext cx="0" cy="1371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3767470"/>
            <a:ext cx="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62600" y="2438400"/>
            <a:ext cx="0" cy="136805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6200" y="3767470"/>
            <a:ext cx="0" cy="577702"/>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5512" y="3806456"/>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29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47900"/>
            <a:ext cx="4343400" cy="3505200"/>
          </a:xfrm>
          <a:solidFill>
            <a:schemeClr val="bg1">
              <a:lumMod val="95000"/>
              <a:alpha val="79000"/>
            </a:schemeClr>
          </a:solidFill>
        </p:spPr>
        <p:txBody>
          <a:bodyPr/>
          <a:lstStyle/>
          <a:p>
            <a:r>
              <a:rPr lang="en-US" dirty="0" smtClean="0"/>
              <a:t>Lip length  :</a:t>
            </a:r>
          </a:p>
          <a:p>
            <a:r>
              <a:rPr lang="en-US" dirty="0" smtClean="0"/>
              <a:t>Measure  from the base of the nose to the edge of the upper lip</a:t>
            </a:r>
          </a:p>
          <a:p>
            <a:r>
              <a:rPr lang="en-US" dirty="0" smtClean="0"/>
              <a:t>From 10 to 36 mm</a:t>
            </a:r>
          </a:p>
          <a:p>
            <a:r>
              <a:rPr lang="en-US" dirty="0" smtClean="0"/>
              <a:t>Average 20 to 22 mm</a:t>
            </a:r>
            <a:endParaRPr lang="en-US" dirty="0"/>
          </a:p>
        </p:txBody>
      </p:sp>
      <p:sp>
        <p:nvSpPr>
          <p:cNvPr id="5"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600" dirty="0" smtClean="0"/>
              <a:t>Normal architecture : the lip framework at rest</a:t>
            </a:r>
            <a:endParaRPr lang="en-US"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62200"/>
            <a:ext cx="412988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7032784" y="2985655"/>
            <a:ext cx="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17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648200"/>
            <a:ext cx="8382000" cy="2133600"/>
          </a:xfrm>
          <a:solidFill>
            <a:schemeClr val="bg1">
              <a:lumMod val="95000"/>
              <a:alpha val="79000"/>
            </a:schemeClr>
          </a:solidFill>
        </p:spPr>
        <p:txBody>
          <a:bodyPr>
            <a:normAutofit fontScale="70000" lnSpcReduction="20000"/>
          </a:bodyPr>
          <a:lstStyle/>
          <a:p>
            <a:r>
              <a:rPr lang="en-US" dirty="0" smtClean="0"/>
              <a:t>The distance to the base of the epithelial attachment to the crest of the alveolar bone to be constant with a mean of 1.07 mm</a:t>
            </a:r>
          </a:p>
          <a:p>
            <a:r>
              <a:rPr lang="en-US" dirty="0" smtClean="0"/>
              <a:t>the epithelial attachment was more variable and averaged 0.97 mm</a:t>
            </a:r>
          </a:p>
          <a:p>
            <a:r>
              <a:rPr lang="en-US" dirty="0" smtClean="0"/>
              <a:t>If you add 1 mm for the sulcus depth it mean that the border of the gingiva will be situated at 3 mm of the crest of the alveolar bone.</a:t>
            </a:r>
          </a:p>
          <a:p>
            <a:r>
              <a:rPr lang="en-US" dirty="0" smtClean="0"/>
              <a:t>You cannot reduce this distance.</a:t>
            </a:r>
          </a:p>
          <a:p>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61865"/>
            <a:ext cx="5991225" cy="311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88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95000"/>
              <a:alpha val="79000"/>
            </a:schemeClr>
          </a:solidFill>
        </p:spPr>
        <p:txBody>
          <a:bodyPr/>
          <a:lstStyle/>
          <a:p>
            <a:r>
              <a:rPr lang="en-US" smtClean="0"/>
              <a:t>Treatment of Altered Passive Eruption: Periodontal Plastic surgery of the Dentogingival Junction</a:t>
            </a:r>
          </a:p>
          <a:p>
            <a:r>
              <a:rPr lang="en-US" sz="2800" smtClean="0"/>
              <a:t>Roberto Rossi, Remo Benedetti, Regina Isabel Santos-Morales</a:t>
            </a:r>
          </a:p>
          <a:p>
            <a:r>
              <a:rPr lang="en-US" sz="2800" smtClean="0"/>
              <a:t>The European Journal of Esthetic Dentistry. Volume 3. Number 3 2008 212-223</a:t>
            </a:r>
          </a:p>
          <a:p>
            <a:endParaRPr lang="en-US"/>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spTree>
    <p:extLst>
      <p:ext uri="{BB962C8B-B14F-4D97-AF65-F5344CB8AC3E}">
        <p14:creationId xmlns:p14="http://schemas.microsoft.com/office/powerpoint/2010/main" val="3773424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5410200" cy="3276600"/>
          </a:xfrm>
          <a:solidFill>
            <a:schemeClr val="bg1">
              <a:lumMod val="95000"/>
              <a:alpha val="79000"/>
            </a:schemeClr>
          </a:solidFill>
        </p:spPr>
        <p:txBody>
          <a:bodyPr>
            <a:normAutofit/>
          </a:bodyPr>
          <a:lstStyle/>
          <a:p>
            <a:r>
              <a:rPr lang="en-US" sz="2800" dirty="0" smtClean="0"/>
              <a:t>27 year old female </a:t>
            </a:r>
          </a:p>
          <a:p>
            <a:r>
              <a:rPr lang="en-US" sz="2800" dirty="0" smtClean="0"/>
              <a:t>Consult for gummy smile and short clinical crown</a:t>
            </a:r>
          </a:p>
          <a:p>
            <a:r>
              <a:rPr lang="en-US" sz="2800" dirty="0" smtClean="0"/>
              <a:t>The smile line and lips line are consonant </a:t>
            </a:r>
          </a:p>
          <a:p>
            <a:r>
              <a:rPr lang="en-US" dirty="0" smtClean="0"/>
              <a:t>No lips incompetence</a:t>
            </a:r>
          </a:p>
          <a:p>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828799"/>
            <a:ext cx="3010162"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83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526" y="1524000"/>
            <a:ext cx="4419600" cy="2362200"/>
          </a:xfrm>
          <a:solidFill>
            <a:schemeClr val="bg1">
              <a:lumMod val="95000"/>
              <a:alpha val="79000"/>
            </a:schemeClr>
          </a:solidFill>
        </p:spPr>
        <p:txBody>
          <a:bodyPr>
            <a:normAutofit fontScale="77500" lnSpcReduction="20000"/>
          </a:bodyPr>
          <a:lstStyle/>
          <a:p>
            <a:r>
              <a:rPr lang="en-US" smtClean="0"/>
              <a:t>The lenght of the clinical crown was 8 mm</a:t>
            </a:r>
          </a:p>
          <a:p>
            <a:r>
              <a:rPr lang="en-US" smtClean="0"/>
              <a:t>The length of the anatomical crown was the 12 mm</a:t>
            </a:r>
          </a:p>
          <a:p>
            <a:r>
              <a:rPr lang="en-US" smtClean="0"/>
              <a:t>The alveolar crest was at the level of the CEJ</a:t>
            </a:r>
          </a:p>
          <a:p>
            <a:endParaRPr lang="en-US"/>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657600" cy="239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028" y="4060167"/>
            <a:ext cx="1752600" cy="230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2189"/>
            <a:ext cx="3289005" cy="219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3501170" y="4180822"/>
            <a:ext cx="3356830" cy="2136212"/>
          </a:xfrm>
          <a:prstGeom prst="rect">
            <a:avLst/>
          </a:prstGeom>
          <a:solidFill>
            <a:schemeClr val="bg1">
              <a:lumMod val="95000"/>
              <a:alpha val="7900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If only the removal of the gingiva at a level close to the CEJ was performed </a:t>
            </a:r>
          </a:p>
          <a:p>
            <a:r>
              <a:rPr lang="en-US" dirty="0" smtClean="0"/>
              <a:t>A rebound of the gingiva to its initial level would occur</a:t>
            </a:r>
          </a:p>
          <a:p>
            <a:pPr marL="0" indent="0">
              <a:buNone/>
            </a:pPr>
            <a:endParaRPr lang="en-US" dirty="0" smtClean="0"/>
          </a:p>
          <a:p>
            <a:endParaRPr lang="en-US" dirty="0"/>
          </a:p>
        </p:txBody>
      </p:sp>
    </p:spTree>
    <p:extLst>
      <p:ext uri="{BB962C8B-B14F-4D97-AF65-F5344CB8AC3E}">
        <p14:creationId xmlns:p14="http://schemas.microsoft.com/office/powerpoint/2010/main" val="18182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5800" cy="2438400"/>
          </a:xfrm>
          <a:solidFill>
            <a:schemeClr val="bg1">
              <a:lumMod val="95000"/>
              <a:alpha val="79000"/>
            </a:schemeClr>
          </a:solidFill>
        </p:spPr>
        <p:txBody>
          <a:bodyPr>
            <a:normAutofit lnSpcReduction="10000"/>
          </a:bodyPr>
          <a:lstStyle/>
          <a:p>
            <a:r>
              <a:rPr lang="en-US" dirty="0" smtClean="0"/>
              <a:t>In this case the bone was remove to leave at least 2 mm of space between the alveolar </a:t>
            </a:r>
            <a:r>
              <a:rPr lang="en-US" dirty="0" smtClean="0"/>
              <a:t>crest and the CEJ</a:t>
            </a:r>
            <a:endParaRPr lang="en-US" dirty="0" smtClean="0"/>
          </a:p>
          <a:p>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Crown lengthening</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1662223"/>
            <a:ext cx="3886200" cy="215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6" y="4246682"/>
            <a:ext cx="3886200" cy="232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30733"/>
            <a:ext cx="3429000" cy="228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fr-FR" dirty="0" smtClean="0"/>
              <a:t>Gingival </a:t>
            </a:r>
            <a:r>
              <a:rPr lang="fr-FR" dirty="0" err="1" smtClean="0"/>
              <a:t>smile</a:t>
            </a:r>
            <a:r>
              <a:rPr lang="fr-FR" dirty="0"/>
              <a:t> </a:t>
            </a:r>
            <a:r>
              <a:rPr lang="fr-FR" dirty="0" err="1" smtClean="0"/>
              <a:t>what</a:t>
            </a:r>
            <a:r>
              <a:rPr lang="fr-FR" dirty="0" smtClean="0"/>
              <a:t> the </a:t>
            </a:r>
            <a:r>
              <a:rPr lang="fr-FR" dirty="0" err="1" smtClean="0"/>
              <a:t>orthodontist</a:t>
            </a:r>
            <a:r>
              <a:rPr lang="fr-FR" dirty="0" smtClean="0"/>
              <a:t> must know : Crown </a:t>
            </a:r>
            <a:r>
              <a:rPr lang="fr-FR" dirty="0" err="1" smtClean="0"/>
              <a:t>lengthening</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3200400" cy="434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505200" cy="432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0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solidFill>
            <a:schemeClr val="bg1">
              <a:lumMod val="95000"/>
              <a:alpha val="79000"/>
            </a:schemeClr>
          </a:solidFill>
        </p:spPr>
        <p:txBody>
          <a:bodyPr>
            <a:normAutofit/>
          </a:bodyPr>
          <a:lstStyle/>
          <a:p>
            <a:r>
              <a:rPr lang="en-US" dirty="0" err="1"/>
              <a:t>Botulinum</a:t>
            </a:r>
            <a:r>
              <a:rPr lang="en-US" dirty="0"/>
              <a:t> toxin type A (Botox) for </a:t>
            </a:r>
            <a:r>
              <a:rPr lang="en-US" dirty="0" smtClean="0"/>
              <a:t>the neuromuscular </a:t>
            </a:r>
            <a:r>
              <a:rPr lang="en-US" dirty="0"/>
              <a:t>correction of excessive </a:t>
            </a:r>
            <a:r>
              <a:rPr lang="en-US" dirty="0" smtClean="0"/>
              <a:t>gingival display </a:t>
            </a:r>
            <a:r>
              <a:rPr lang="en-US" dirty="0"/>
              <a:t>on smiling (gummy smile</a:t>
            </a:r>
            <a:r>
              <a:rPr lang="en-US" dirty="0" smtClean="0"/>
              <a:t>)</a:t>
            </a:r>
            <a:endParaRPr lang="en-US" dirty="0"/>
          </a:p>
          <a:p>
            <a:r>
              <a:rPr lang="en-US" b="1" dirty="0"/>
              <a:t>Mario </a:t>
            </a:r>
            <a:r>
              <a:rPr lang="en-US" b="1" dirty="0" smtClean="0"/>
              <a:t>Polo</a:t>
            </a:r>
          </a:p>
          <a:p>
            <a:r>
              <a:rPr lang="en-US" dirty="0"/>
              <a:t>Am J </a:t>
            </a:r>
            <a:r>
              <a:rPr lang="en-US" dirty="0" err="1"/>
              <a:t>Orthod</a:t>
            </a:r>
            <a:r>
              <a:rPr lang="en-US" dirty="0"/>
              <a:t> Dentofacial </a:t>
            </a:r>
            <a:r>
              <a:rPr lang="en-US" dirty="0" err="1"/>
              <a:t>Orthop</a:t>
            </a:r>
            <a:endParaRPr lang="en-US" dirty="0"/>
          </a:p>
          <a:p>
            <a:r>
              <a:rPr lang="en-US" dirty="0"/>
              <a:t>2008;133:195-203</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fr-FR" dirty="0" smtClean="0"/>
              <a:t>Gingival </a:t>
            </a:r>
            <a:r>
              <a:rPr lang="fr-FR" dirty="0" err="1" smtClean="0"/>
              <a:t>smile</a:t>
            </a:r>
            <a:r>
              <a:rPr lang="fr-FR" dirty="0"/>
              <a:t> </a:t>
            </a:r>
            <a:r>
              <a:rPr lang="fr-FR" dirty="0" err="1" smtClean="0"/>
              <a:t>what</a:t>
            </a:r>
            <a:r>
              <a:rPr lang="fr-FR" dirty="0" smtClean="0"/>
              <a:t> the </a:t>
            </a:r>
            <a:r>
              <a:rPr lang="fr-FR" dirty="0" err="1" smtClean="0"/>
              <a:t>orthodontist</a:t>
            </a:r>
            <a:r>
              <a:rPr lang="fr-FR" dirty="0" smtClean="0"/>
              <a:t> must know : </a:t>
            </a:r>
            <a:r>
              <a:rPr lang="fr-FR" dirty="0" err="1" smtClean="0"/>
              <a:t>Botox</a:t>
            </a:r>
            <a:endParaRPr lang="en-US" dirty="0"/>
          </a:p>
        </p:txBody>
      </p:sp>
    </p:spTree>
    <p:extLst>
      <p:ext uri="{BB962C8B-B14F-4D97-AF65-F5344CB8AC3E}">
        <p14:creationId xmlns:p14="http://schemas.microsoft.com/office/powerpoint/2010/main" val="155160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solidFill>
            <a:schemeClr val="bg1">
              <a:lumMod val="95000"/>
              <a:alpha val="79000"/>
            </a:schemeClr>
          </a:solidFill>
        </p:spPr>
        <p:txBody>
          <a:bodyPr>
            <a:normAutofit lnSpcReduction="10000"/>
          </a:bodyPr>
          <a:lstStyle/>
          <a:p>
            <a:r>
              <a:rPr lang="en-US" smtClean="0"/>
              <a:t>The purpose </a:t>
            </a:r>
            <a:r>
              <a:rPr lang="en-US"/>
              <a:t>of that pilot study was to determine </a:t>
            </a:r>
            <a:r>
              <a:rPr lang="en-US" smtClean="0"/>
              <a:t>whether injecting </a:t>
            </a:r>
            <a:r>
              <a:rPr lang="en-US"/>
              <a:t>BTX-A at particular muscle sites could </a:t>
            </a:r>
            <a:r>
              <a:rPr lang="en-US" smtClean="0"/>
              <a:t>provide staticaly repeatible alternative </a:t>
            </a:r>
            <a:r>
              <a:rPr lang="en-US"/>
              <a:t>therapy for gummy smiles caused </a:t>
            </a:r>
            <a:r>
              <a:rPr lang="en-US" smtClean="0"/>
              <a:t>by hypercontractibility </a:t>
            </a:r>
            <a:r>
              <a:rPr lang="en-US"/>
              <a:t>or excessive muscle </a:t>
            </a:r>
            <a:r>
              <a:rPr lang="en-US" smtClean="0"/>
              <a:t>contraction</a:t>
            </a:r>
          </a:p>
          <a:p>
            <a:r>
              <a:rPr lang="en-US"/>
              <a:t>Hyperfunctional, or </a:t>
            </a:r>
            <a:r>
              <a:rPr lang="en-US" smtClean="0"/>
              <a:t>hypertonic, muscles </a:t>
            </a:r>
            <a:r>
              <a:rPr lang="en-US"/>
              <a:t>are excessively active muscles with </a:t>
            </a:r>
            <a:r>
              <a:rPr lang="en-US" smtClean="0"/>
              <a:t>greater than </a:t>
            </a:r>
            <a:r>
              <a:rPr lang="en-US"/>
              <a:t>normal contraction potential.</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5700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763000" cy="5181600"/>
          </a:xfrm>
          <a:solidFill>
            <a:schemeClr val="bg1">
              <a:lumMod val="95000"/>
              <a:alpha val="79000"/>
            </a:schemeClr>
          </a:solidFill>
        </p:spPr>
        <p:txBody>
          <a:bodyPr>
            <a:normAutofit fontScale="62500" lnSpcReduction="20000"/>
          </a:bodyPr>
          <a:lstStyle/>
          <a:p>
            <a:r>
              <a:rPr lang="en-US" smtClean="0"/>
              <a:t>Material and method</a:t>
            </a:r>
          </a:p>
          <a:p>
            <a:r>
              <a:rPr lang="en-US" smtClean="0"/>
              <a:t>This study’s inclusion criteria were excessive gingival display on smiling secondary to hyperfunctional upper lip elevator muscles </a:t>
            </a:r>
          </a:p>
          <a:p>
            <a:r>
              <a:rPr lang="en-US" smtClean="0"/>
              <a:t>when etiology also included anoter factor it was treated first</a:t>
            </a:r>
          </a:p>
          <a:p>
            <a:r>
              <a:rPr lang="en-US" smtClean="0"/>
              <a:t>at least 3.0-mm gingival display on unrestricted, nonposed, “full-blown” smiling</a:t>
            </a:r>
          </a:p>
          <a:p>
            <a:r>
              <a:rPr lang="en-US" smtClean="0"/>
              <a:t>no vertical maxillary excess, as determined by lateral radiographic skull views and cephalometric measurements. </a:t>
            </a:r>
          </a:p>
          <a:p>
            <a:r>
              <a:rPr lang="en-US" smtClean="0"/>
              <a:t>Patient with amyotrophic lateral sclerosis, motor neuropathy, myasthenia gravis, or Lambert-Eaton syndrome were excluded</a:t>
            </a:r>
          </a:p>
          <a:p>
            <a:r>
              <a:rPr lang="en-US" smtClean="0"/>
              <a:t> pregnant women and the one not using contraceptive were excluded</a:t>
            </a:r>
          </a:p>
          <a:p>
            <a:r>
              <a:rPr lang="en-US" smtClean="0"/>
              <a:t>Breast feeding women </a:t>
            </a:r>
          </a:p>
          <a:p>
            <a:r>
              <a:rPr lang="en-US" smtClean="0"/>
              <a:t>Patient participating in a study of another drug or device</a:t>
            </a:r>
          </a:p>
          <a:p>
            <a:r>
              <a:rPr lang="en-US" smtClean="0"/>
              <a:t>Patients using certain medications such as aminoglycosides, anticholinesterases, and other agents interfering with neuromuscular transmission;</a:t>
            </a:r>
          </a:p>
          <a:p>
            <a:r>
              <a:rPr lang="en-US" smtClean="0"/>
              <a:t>A negative blood pregnancy test ( hCG test), performed 1 to 4 hours before injection was required for all female subjects of child-bearing age.</a:t>
            </a:r>
          </a:p>
          <a:p>
            <a:r>
              <a:rPr lang="en-US" b="1" smtClean="0"/>
              <a:t>What you have to remember :  Botox is safe really !!</a:t>
            </a:r>
            <a:endParaRPr lang="en-US" b="1"/>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27717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41719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66481" y="2345883"/>
            <a:ext cx="4250587" cy="369332"/>
          </a:xfrm>
          <a:prstGeom prst="rect">
            <a:avLst/>
          </a:prstGeom>
          <a:solidFill>
            <a:schemeClr val="tx2">
              <a:lumMod val="20000"/>
              <a:lumOff val="80000"/>
            </a:schemeClr>
          </a:solidFill>
        </p:spPr>
        <p:txBody>
          <a:bodyPr wrap="none" rtlCol="0">
            <a:spAutoFit/>
          </a:bodyPr>
          <a:lstStyle/>
          <a:p>
            <a:r>
              <a:rPr lang="en-US" smtClean="0"/>
              <a:t>Levator labii superioris alaeque nasi muscle</a:t>
            </a:r>
            <a:endParaRPr lang="en-US"/>
          </a:p>
        </p:txBody>
      </p:sp>
      <p:sp>
        <p:nvSpPr>
          <p:cNvPr id="6" name="TextBox 5"/>
          <p:cNvSpPr txBox="1"/>
          <p:nvPr/>
        </p:nvSpPr>
        <p:spPr>
          <a:xfrm>
            <a:off x="4467132" y="3124200"/>
            <a:ext cx="3021083" cy="369332"/>
          </a:xfrm>
          <a:prstGeom prst="rect">
            <a:avLst/>
          </a:prstGeom>
          <a:solidFill>
            <a:schemeClr val="tx2">
              <a:lumMod val="20000"/>
              <a:lumOff val="80000"/>
            </a:schemeClr>
          </a:solidFill>
        </p:spPr>
        <p:txBody>
          <a:bodyPr wrap="none" rtlCol="0">
            <a:spAutoFit/>
          </a:bodyPr>
          <a:lstStyle/>
          <a:p>
            <a:r>
              <a:rPr lang="en-US" dirty="0" err="1" smtClean="0"/>
              <a:t>Levator</a:t>
            </a:r>
            <a:r>
              <a:rPr lang="en-US" dirty="0" smtClean="0"/>
              <a:t> </a:t>
            </a:r>
            <a:r>
              <a:rPr lang="en-US" dirty="0" err="1" smtClean="0"/>
              <a:t>labii</a:t>
            </a:r>
            <a:r>
              <a:rPr lang="en-US" dirty="0" smtClean="0"/>
              <a:t> </a:t>
            </a:r>
            <a:r>
              <a:rPr lang="en-US" dirty="0" err="1" smtClean="0"/>
              <a:t>superioris</a:t>
            </a:r>
            <a:r>
              <a:rPr lang="en-US" dirty="0" smtClean="0"/>
              <a:t> muscle</a:t>
            </a:r>
            <a:endParaRPr lang="en-US" dirty="0"/>
          </a:p>
        </p:txBody>
      </p:sp>
      <p:sp>
        <p:nvSpPr>
          <p:cNvPr id="7" name="TextBox 6"/>
          <p:cNvSpPr txBox="1"/>
          <p:nvPr/>
        </p:nvSpPr>
        <p:spPr>
          <a:xfrm>
            <a:off x="4467132" y="3806162"/>
            <a:ext cx="2679323" cy="369332"/>
          </a:xfrm>
          <a:prstGeom prst="rect">
            <a:avLst/>
          </a:prstGeom>
          <a:solidFill>
            <a:schemeClr val="tx2">
              <a:lumMod val="20000"/>
              <a:lumOff val="80000"/>
            </a:schemeClr>
          </a:solidFill>
        </p:spPr>
        <p:txBody>
          <a:bodyPr wrap="none" rtlCol="0">
            <a:spAutoFit/>
          </a:bodyPr>
          <a:lstStyle/>
          <a:p>
            <a:r>
              <a:rPr lang="en-US" smtClean="0"/>
              <a:t>Zygomaticus minor muscle</a:t>
            </a:r>
            <a:endParaRPr lang="en-US"/>
          </a:p>
        </p:txBody>
      </p:sp>
      <p:sp>
        <p:nvSpPr>
          <p:cNvPr id="8" name="TextBox 7"/>
          <p:cNvSpPr txBox="1"/>
          <p:nvPr/>
        </p:nvSpPr>
        <p:spPr>
          <a:xfrm>
            <a:off x="4476750" y="4176231"/>
            <a:ext cx="2669705" cy="369332"/>
          </a:xfrm>
          <a:prstGeom prst="rect">
            <a:avLst/>
          </a:prstGeom>
          <a:solidFill>
            <a:srgbClr val="00B050"/>
          </a:solidFill>
        </p:spPr>
        <p:txBody>
          <a:bodyPr wrap="none" rtlCol="0">
            <a:spAutoFit/>
          </a:bodyPr>
          <a:lstStyle/>
          <a:p>
            <a:r>
              <a:rPr lang="en-US" smtClean="0"/>
              <a:t>Zygomaticus major muscle</a:t>
            </a:r>
            <a:endParaRPr lang="en-US"/>
          </a:p>
        </p:txBody>
      </p:sp>
      <p:sp>
        <p:nvSpPr>
          <p:cNvPr id="9" name="TextBox 8"/>
          <p:cNvSpPr txBox="1"/>
          <p:nvPr/>
        </p:nvSpPr>
        <p:spPr>
          <a:xfrm>
            <a:off x="4476750" y="4545563"/>
            <a:ext cx="2790316" cy="369332"/>
          </a:xfrm>
          <a:prstGeom prst="rect">
            <a:avLst/>
          </a:prstGeom>
          <a:solidFill>
            <a:srgbClr val="FF0000"/>
          </a:solidFill>
        </p:spPr>
        <p:txBody>
          <a:bodyPr wrap="none" rtlCol="0">
            <a:spAutoFit/>
          </a:bodyPr>
          <a:lstStyle/>
          <a:p>
            <a:r>
              <a:rPr lang="en-US" dirty="0" smtClean="0"/>
              <a:t>Depressor </a:t>
            </a:r>
            <a:r>
              <a:rPr lang="en-US" dirty="0" err="1" smtClean="0"/>
              <a:t>septi</a:t>
            </a:r>
            <a:r>
              <a:rPr lang="en-US" dirty="0" smtClean="0"/>
              <a:t> </a:t>
            </a:r>
            <a:r>
              <a:rPr lang="en-US" dirty="0" err="1" smtClean="0"/>
              <a:t>nasi</a:t>
            </a:r>
            <a:r>
              <a:rPr lang="en-US" dirty="0" smtClean="0"/>
              <a:t> muscle</a:t>
            </a:r>
            <a:endParaRPr lang="en-US" dirty="0"/>
          </a:p>
        </p:txBody>
      </p:sp>
      <p:sp>
        <p:nvSpPr>
          <p:cNvPr id="10" name="TextBox 9"/>
          <p:cNvSpPr txBox="1"/>
          <p:nvPr/>
        </p:nvSpPr>
        <p:spPr>
          <a:xfrm>
            <a:off x="4496607" y="4920502"/>
            <a:ext cx="1633781" cy="369332"/>
          </a:xfrm>
          <a:prstGeom prst="rect">
            <a:avLst/>
          </a:prstGeom>
          <a:solidFill>
            <a:srgbClr val="00B050"/>
          </a:solidFill>
        </p:spPr>
        <p:txBody>
          <a:bodyPr wrap="none" rtlCol="0">
            <a:spAutoFit/>
          </a:bodyPr>
          <a:lstStyle/>
          <a:p>
            <a:r>
              <a:rPr lang="en-US" dirty="0" err="1" smtClean="0"/>
              <a:t>Risorius</a:t>
            </a:r>
            <a:r>
              <a:rPr lang="en-US" dirty="0" smtClean="0"/>
              <a:t> muscle</a:t>
            </a:r>
            <a:endParaRPr lang="en-US" dirty="0"/>
          </a:p>
        </p:txBody>
      </p:sp>
    </p:spTree>
    <p:extLst>
      <p:ext uri="{BB962C8B-B14F-4D97-AF65-F5344CB8AC3E}">
        <p14:creationId xmlns:p14="http://schemas.microsoft.com/office/powerpoint/2010/main" val="96865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4800"/>
            <a:ext cx="8534400" cy="2590800"/>
          </a:xfrm>
          <a:solidFill>
            <a:schemeClr val="bg1">
              <a:lumMod val="95000"/>
              <a:alpha val="79000"/>
            </a:schemeClr>
          </a:solidFill>
        </p:spPr>
        <p:txBody>
          <a:bodyPr>
            <a:normAutofit fontScale="77500" lnSpcReduction="20000"/>
          </a:bodyPr>
          <a:lstStyle/>
          <a:p>
            <a:r>
              <a:rPr lang="en-US" dirty="0" smtClean="0"/>
              <a:t>Age :</a:t>
            </a:r>
          </a:p>
          <a:p>
            <a:r>
              <a:rPr lang="en-US" dirty="0" smtClean="0"/>
              <a:t>At an early age gingival display </a:t>
            </a:r>
          </a:p>
          <a:p>
            <a:r>
              <a:rPr lang="en-US" dirty="0" smtClean="0"/>
              <a:t>As age increase the muscle lose of their tonicity and elasticity </a:t>
            </a:r>
          </a:p>
          <a:p>
            <a:r>
              <a:rPr lang="en-US" dirty="0" smtClean="0"/>
              <a:t>Consequently both upper and lower lip </a:t>
            </a:r>
            <a:r>
              <a:rPr lang="en-US" dirty="0" err="1" smtClean="0"/>
              <a:t>drope</a:t>
            </a:r>
            <a:endParaRPr lang="en-US" dirty="0" smtClean="0"/>
          </a:p>
          <a:p>
            <a:r>
              <a:rPr lang="en-US" dirty="0" smtClean="0"/>
              <a:t>The display of the upper teeth is decreased</a:t>
            </a:r>
          </a:p>
          <a:p>
            <a:r>
              <a:rPr lang="en-US" dirty="0" smtClean="0"/>
              <a:t>The display of the lower teeth is increase</a:t>
            </a:r>
            <a:endParaRPr lang="en-US" dirty="0"/>
          </a:p>
        </p:txBody>
      </p:sp>
      <p:sp>
        <p:nvSpPr>
          <p:cNvPr id="5"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600" dirty="0" smtClean="0"/>
              <a:t>Normal architecture : the lip framework at rest</a:t>
            </a:r>
            <a:endParaRPr lang="en-US" sz="3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08166"/>
            <a:ext cx="5761759"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0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
        <p:nvSpPr>
          <p:cNvPr id="12" name="Content Placeholder 11"/>
          <p:cNvSpPr>
            <a:spLocks noGrp="1"/>
          </p:cNvSpPr>
          <p:nvPr>
            <p:ph sz="half" idx="2"/>
          </p:nvPr>
        </p:nvSpPr>
        <p:spPr>
          <a:solidFill>
            <a:schemeClr val="bg1">
              <a:lumMod val="95000"/>
              <a:alpha val="74000"/>
            </a:schemeClr>
          </a:solidFill>
        </p:spPr>
        <p:txBody>
          <a:bodyPr>
            <a:normAutofit fontScale="92500" lnSpcReduction="20000"/>
          </a:bodyPr>
          <a:lstStyle/>
          <a:p>
            <a:r>
              <a:rPr lang="en-US" dirty="0" smtClean="0"/>
              <a:t>BTX-A was diluted to 2.5 unit by 0.1ml</a:t>
            </a:r>
          </a:p>
          <a:p>
            <a:r>
              <a:rPr lang="en-US" dirty="0" smtClean="0"/>
              <a:t>2.5 unit were injected:</a:t>
            </a:r>
          </a:p>
          <a:p>
            <a:pPr>
              <a:buFontTx/>
              <a:buChar char="-"/>
            </a:pPr>
            <a:r>
              <a:rPr lang="en-US" dirty="0" smtClean="0"/>
              <a:t>in the overlapping points of the </a:t>
            </a:r>
            <a:r>
              <a:rPr lang="en-US" dirty="0" err="1" smtClean="0"/>
              <a:t>levator</a:t>
            </a:r>
            <a:r>
              <a:rPr lang="en-US" dirty="0" smtClean="0"/>
              <a:t> </a:t>
            </a:r>
            <a:r>
              <a:rPr lang="en-US" dirty="0" err="1" smtClean="0"/>
              <a:t>labii</a:t>
            </a:r>
            <a:r>
              <a:rPr lang="en-US" dirty="0" smtClean="0"/>
              <a:t> </a:t>
            </a:r>
            <a:r>
              <a:rPr lang="en-US" dirty="0" err="1" smtClean="0"/>
              <a:t>superioris</a:t>
            </a:r>
            <a:r>
              <a:rPr lang="en-US" dirty="0" smtClean="0"/>
              <a:t> </a:t>
            </a:r>
            <a:r>
              <a:rPr lang="en-US" dirty="0" err="1" smtClean="0"/>
              <a:t>alaeque</a:t>
            </a:r>
            <a:r>
              <a:rPr lang="en-US" dirty="0" smtClean="0"/>
              <a:t> </a:t>
            </a:r>
            <a:r>
              <a:rPr lang="en-US" dirty="0" err="1" smtClean="0"/>
              <a:t>nasi</a:t>
            </a:r>
            <a:r>
              <a:rPr lang="en-US" dirty="0" smtClean="0"/>
              <a:t> and </a:t>
            </a:r>
            <a:r>
              <a:rPr lang="en-US" dirty="0" err="1" smtClean="0"/>
              <a:t>levator</a:t>
            </a:r>
            <a:r>
              <a:rPr lang="en-US" dirty="0" smtClean="0"/>
              <a:t> </a:t>
            </a:r>
            <a:r>
              <a:rPr lang="en-US" dirty="0" err="1" smtClean="0"/>
              <a:t>labii</a:t>
            </a:r>
            <a:r>
              <a:rPr lang="en-US" dirty="0" smtClean="0"/>
              <a:t> </a:t>
            </a:r>
            <a:r>
              <a:rPr lang="en-US" dirty="0" err="1" smtClean="0"/>
              <a:t>superioris</a:t>
            </a:r>
            <a:r>
              <a:rPr lang="en-US" dirty="0" smtClean="0"/>
              <a:t> </a:t>
            </a:r>
          </a:p>
          <a:p>
            <a:pPr>
              <a:buFontTx/>
              <a:buChar char="-"/>
            </a:pPr>
            <a:r>
              <a:rPr lang="en-US" dirty="0" smtClean="0"/>
              <a:t>and the overlapping points of the </a:t>
            </a:r>
            <a:r>
              <a:rPr lang="en-US" dirty="0" err="1" smtClean="0"/>
              <a:t>levator</a:t>
            </a:r>
            <a:r>
              <a:rPr lang="en-US" dirty="0" smtClean="0"/>
              <a:t> </a:t>
            </a:r>
            <a:r>
              <a:rPr lang="en-US" dirty="0" err="1" smtClean="0"/>
              <a:t>labii</a:t>
            </a:r>
            <a:r>
              <a:rPr lang="en-US" dirty="0" smtClean="0"/>
              <a:t> </a:t>
            </a:r>
            <a:r>
              <a:rPr lang="en-US" dirty="0" err="1" smtClean="0"/>
              <a:t>superioris</a:t>
            </a:r>
            <a:r>
              <a:rPr lang="en-US" dirty="0" smtClean="0"/>
              <a:t> and the </a:t>
            </a:r>
            <a:r>
              <a:rPr lang="en-US" dirty="0" err="1" smtClean="0"/>
              <a:t>zygomaticus</a:t>
            </a:r>
            <a:r>
              <a:rPr lang="en-US" dirty="0" smtClean="0"/>
              <a:t> minor</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41719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2590800" y="4495800"/>
            <a:ext cx="762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678519" y="4648200"/>
            <a:ext cx="762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28800" y="4472940"/>
            <a:ext cx="762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52600" y="4693919"/>
            <a:ext cx="76200"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66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animBg="1"/>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4419600" cy="5181600"/>
          </a:xfrm>
          <a:solidFill>
            <a:schemeClr val="bg1">
              <a:lumMod val="95000"/>
              <a:alpha val="79000"/>
            </a:schemeClr>
          </a:solidFill>
        </p:spPr>
        <p:txBody>
          <a:bodyPr>
            <a:normAutofit fontScale="92500" lnSpcReduction="20000"/>
          </a:bodyPr>
          <a:lstStyle/>
          <a:p>
            <a:r>
              <a:rPr lang="en-US" dirty="0" smtClean="0"/>
              <a:t>Material and method</a:t>
            </a:r>
          </a:p>
          <a:p>
            <a:r>
              <a:rPr lang="en-US" dirty="0" smtClean="0"/>
              <a:t>30 Hispanic subject enter the study (29 female and 1 male)</a:t>
            </a:r>
          </a:p>
          <a:p>
            <a:endParaRPr lang="en-US" dirty="0" smtClean="0"/>
          </a:p>
          <a:p>
            <a:r>
              <a:rPr lang="en-US" dirty="0" smtClean="0"/>
              <a:t>Standardize picture were taken before injection, 2 weeks after injection and every 4 weeks for 24 weeks</a:t>
            </a:r>
          </a:p>
          <a:p>
            <a:r>
              <a:rPr lang="en-US" dirty="0" smtClean="0"/>
              <a:t>Measurement were done using Photoshop</a:t>
            </a:r>
          </a:p>
          <a:p>
            <a:endParaRPr lang="en-US" dirty="0" smtClean="0"/>
          </a:p>
          <a:p>
            <a:pPr marL="0" indent="0">
              <a:buNone/>
            </a:pP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321" y="1524000"/>
            <a:ext cx="42291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724400" y="4114800"/>
            <a:ext cx="4419600" cy="2590800"/>
          </a:xfrm>
          <a:prstGeom prst="rect">
            <a:avLst/>
          </a:prstGeom>
          <a:solidFill>
            <a:schemeClr val="bg1">
              <a:lumMod val="95000"/>
              <a:alpha val="79000"/>
            </a:schemeClr>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 </a:t>
            </a:r>
            <a:r>
              <a:rPr lang="en-US" dirty="0"/>
              <a:t>RP1: the lowest margin of the upper lip </a:t>
            </a:r>
            <a:r>
              <a:rPr lang="en-US" dirty="0" smtClean="0"/>
              <a:t>perpendicular and </a:t>
            </a:r>
            <a:r>
              <a:rPr lang="en-US" dirty="0"/>
              <a:t>superior to the </a:t>
            </a:r>
            <a:r>
              <a:rPr lang="en-US" dirty="0" smtClean="0"/>
              <a:t>mid portion </a:t>
            </a:r>
            <a:r>
              <a:rPr lang="en-US" dirty="0"/>
              <a:t>of the </a:t>
            </a:r>
            <a:r>
              <a:rPr lang="en-US" dirty="0" smtClean="0"/>
              <a:t>maxillary central </a:t>
            </a:r>
            <a:r>
              <a:rPr lang="en-US" dirty="0"/>
              <a:t>incisor’s gingival </a:t>
            </a:r>
            <a:r>
              <a:rPr lang="en-US" dirty="0" smtClean="0"/>
              <a:t>margin</a:t>
            </a:r>
            <a:endParaRPr lang="en-US" dirty="0"/>
          </a:p>
          <a:p>
            <a:r>
              <a:rPr lang="en-US" dirty="0" smtClean="0"/>
              <a:t>RP2</a:t>
            </a:r>
            <a:r>
              <a:rPr lang="en-US" dirty="0"/>
              <a:t>: the maxillary central </a:t>
            </a:r>
            <a:r>
              <a:rPr lang="en-US" dirty="0" smtClean="0"/>
              <a:t>incisor’s gingival margin at </a:t>
            </a:r>
            <a:r>
              <a:rPr lang="en-US" dirty="0"/>
              <a:t>its </a:t>
            </a:r>
            <a:r>
              <a:rPr lang="en-US" dirty="0" smtClean="0"/>
              <a:t>midpoint</a:t>
            </a:r>
            <a:endParaRPr lang="en-US" dirty="0"/>
          </a:p>
          <a:p>
            <a:r>
              <a:rPr lang="en-US" dirty="0" smtClean="0"/>
              <a:t>RP3</a:t>
            </a:r>
            <a:r>
              <a:rPr lang="en-US" dirty="0"/>
              <a:t>: the midpoint of the</a:t>
            </a:r>
            <a:endParaRPr lang="en-US" dirty="0" smtClean="0"/>
          </a:p>
          <a:p>
            <a:pPr marL="0" indent="0">
              <a:buFont typeface="Arial" pitchFamily="34" charset="0"/>
              <a:buNone/>
            </a:pPr>
            <a:endParaRPr lang="en-US" dirty="0" smtClean="0"/>
          </a:p>
        </p:txBody>
      </p:sp>
    </p:spTree>
    <p:extLst>
      <p:ext uri="{BB962C8B-B14F-4D97-AF65-F5344CB8AC3E}">
        <p14:creationId xmlns:p14="http://schemas.microsoft.com/office/powerpoint/2010/main" val="379285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4419600" cy="5181600"/>
          </a:xfrm>
          <a:solidFill>
            <a:schemeClr val="bg1">
              <a:lumMod val="95000"/>
              <a:alpha val="79000"/>
            </a:schemeClr>
          </a:solidFill>
        </p:spPr>
        <p:txBody>
          <a:bodyPr>
            <a:normAutofit fontScale="77500" lnSpcReduction="20000"/>
          </a:bodyPr>
          <a:lstStyle/>
          <a:p>
            <a:r>
              <a:rPr lang="en-US"/>
              <a:t>The average lip-drop at 2 weeks was 5.1 mm for 30 patients. Gingival display gradually</a:t>
            </a:r>
          </a:p>
          <a:p>
            <a:r>
              <a:rPr lang="en-US"/>
              <a:t>increased from 2 weeks postinjection through 24 weeks, but, at 24 weeks, average gingival display had </a:t>
            </a:r>
            <a:r>
              <a:rPr lang="en-US" smtClean="0"/>
              <a:t>notreturned </a:t>
            </a:r>
            <a:r>
              <a:rPr lang="en-US"/>
              <a:t>to baseline values</a:t>
            </a:r>
            <a:r>
              <a:rPr lang="en-US" smtClean="0"/>
              <a:t>.</a:t>
            </a:r>
          </a:p>
          <a:p>
            <a:r>
              <a:rPr lang="en-US"/>
              <a:t>Based on predictions from a third-order polynomial equation, the </a:t>
            </a:r>
            <a:r>
              <a:rPr lang="en-US" smtClean="0"/>
              <a:t>baselineaverage </a:t>
            </a:r>
            <a:r>
              <a:rPr lang="en-US"/>
              <a:t>of 5.2 mm would not be reached until 30 to 32 weeks postinjection</a:t>
            </a:r>
            <a:endParaRPr lang="en-US" smtClean="0"/>
          </a:p>
          <a:p>
            <a:pPr marL="0" indent="0">
              <a:buNone/>
            </a:pP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687" y="2200275"/>
            <a:ext cx="4144887"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687" y="1524000"/>
            <a:ext cx="4276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741584"/>
            <a:ext cx="3391787" cy="199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0" y="5334000"/>
            <a:ext cx="1018227" cy="369332"/>
          </a:xfrm>
          <a:prstGeom prst="rect">
            <a:avLst/>
          </a:prstGeom>
          <a:noFill/>
        </p:spPr>
        <p:txBody>
          <a:bodyPr wrap="none" rtlCol="0">
            <a:spAutoFit/>
          </a:bodyPr>
          <a:lstStyle/>
          <a:p>
            <a:r>
              <a:rPr lang="en-US" smtClean="0"/>
              <a:t>R</a:t>
            </a:r>
            <a:r>
              <a:rPr lang="en-US" baseline="30000" smtClean="0"/>
              <a:t>2</a:t>
            </a:r>
            <a:r>
              <a:rPr lang="en-US" smtClean="0"/>
              <a:t> = 0.98</a:t>
            </a:r>
            <a:endParaRPr lang="en-US"/>
          </a:p>
        </p:txBody>
      </p:sp>
    </p:spTree>
    <p:extLst>
      <p:ext uri="{BB962C8B-B14F-4D97-AF65-F5344CB8AC3E}">
        <p14:creationId xmlns:p14="http://schemas.microsoft.com/office/powerpoint/2010/main" val="408623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fr-FR" dirty="0" smtClean="0"/>
              <a:t>Gingival </a:t>
            </a:r>
            <a:r>
              <a:rPr lang="fr-FR" dirty="0" err="1" smtClean="0"/>
              <a:t>smile</a:t>
            </a:r>
            <a:r>
              <a:rPr lang="fr-FR" dirty="0"/>
              <a:t> </a:t>
            </a:r>
            <a:r>
              <a:rPr lang="fr-FR" dirty="0" err="1" smtClean="0"/>
              <a:t>what</a:t>
            </a:r>
            <a:r>
              <a:rPr lang="fr-FR" dirty="0" smtClean="0"/>
              <a:t> the </a:t>
            </a:r>
            <a:r>
              <a:rPr lang="fr-FR" dirty="0" err="1" smtClean="0"/>
              <a:t>orthodontist</a:t>
            </a:r>
            <a:r>
              <a:rPr lang="fr-FR" dirty="0" smtClean="0"/>
              <a:t> must know : </a:t>
            </a:r>
            <a:r>
              <a:rPr lang="fr-FR" dirty="0" err="1" smtClean="0"/>
              <a:t>Botox</a:t>
            </a:r>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99" y="1496768"/>
            <a:ext cx="3676649" cy="17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211" y="1508054"/>
            <a:ext cx="3591589" cy="172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2" y="3328615"/>
            <a:ext cx="3581398" cy="16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211" y="3328616"/>
            <a:ext cx="3408801" cy="16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1" y="5127610"/>
            <a:ext cx="3448049" cy="161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072" y="5099468"/>
            <a:ext cx="3410940" cy="164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4511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534400" cy="3505200"/>
          </a:xfrm>
          <a:solidFill>
            <a:schemeClr val="bg1">
              <a:lumMod val="95000"/>
              <a:alpha val="79000"/>
            </a:schemeClr>
          </a:solidFill>
        </p:spPr>
        <p:txBody>
          <a:bodyPr>
            <a:normAutofit/>
          </a:bodyPr>
          <a:lstStyle/>
          <a:p>
            <a:r>
              <a:rPr lang="en-US" smtClean="0"/>
              <a:t>Critics</a:t>
            </a:r>
          </a:p>
          <a:p>
            <a:r>
              <a:rPr lang="en-US" smtClean="0"/>
              <a:t>Letters to the editor</a:t>
            </a:r>
          </a:p>
          <a:p>
            <a:r>
              <a:rPr lang="en-US" i="1" smtClean="0"/>
              <a:t>American Journal of Orthodontics and Dentofacial Orthopedics 2008 Volume </a:t>
            </a:r>
            <a:r>
              <a:rPr lang="en-US" smtClean="0"/>
              <a:t>133, </a:t>
            </a:r>
            <a:r>
              <a:rPr lang="en-US" i="1" smtClean="0"/>
              <a:t>Number </a:t>
            </a:r>
            <a:r>
              <a:rPr lang="en-US" smtClean="0"/>
              <a:t>6 P 782- 83</a:t>
            </a:r>
          </a:p>
          <a:p>
            <a:r>
              <a:rPr lang="en-US" i="1" smtClean="0"/>
              <a:t>Joe Niamtu</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838179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800600"/>
          </a:xfrm>
          <a:solidFill>
            <a:schemeClr val="bg1">
              <a:lumMod val="95000"/>
              <a:alpha val="79000"/>
            </a:schemeClr>
          </a:solidFill>
        </p:spPr>
        <p:txBody>
          <a:bodyPr>
            <a:normAutofit fontScale="85000" lnSpcReduction="10000"/>
          </a:bodyPr>
          <a:lstStyle/>
          <a:p>
            <a:r>
              <a:rPr lang="en-US"/>
              <a:t>This is the most comprehensive and scientifically </a:t>
            </a:r>
            <a:r>
              <a:rPr lang="en-US" smtClean="0"/>
              <a:t>based article </a:t>
            </a:r>
            <a:r>
              <a:rPr lang="en-US"/>
              <a:t>that I have seen on smile esthetics related to </a:t>
            </a:r>
            <a:r>
              <a:rPr lang="en-US" smtClean="0"/>
              <a:t>gingival display </a:t>
            </a:r>
            <a:r>
              <a:rPr lang="en-US"/>
              <a:t>in the literature, orthodontic or otherwise</a:t>
            </a:r>
            <a:r>
              <a:rPr lang="en-US" smtClean="0"/>
              <a:t>.</a:t>
            </a:r>
          </a:p>
          <a:p>
            <a:r>
              <a:rPr lang="en-US"/>
              <a:t>I have performed similar treatments for </a:t>
            </a:r>
            <a:r>
              <a:rPr lang="en-US" smtClean="0"/>
              <a:t>this condition </a:t>
            </a:r>
            <a:r>
              <a:rPr lang="en-US"/>
              <a:t>for the past decade and have experimented </a:t>
            </a:r>
            <a:r>
              <a:rPr lang="en-US" smtClean="0"/>
              <a:t>with various </a:t>
            </a:r>
            <a:r>
              <a:rPr lang="en-US"/>
              <a:t>injection sites to obtain results similar to Dr Polo’s</a:t>
            </a:r>
            <a:r>
              <a:rPr lang="en-US" smtClean="0"/>
              <a:t>.</a:t>
            </a:r>
          </a:p>
          <a:p>
            <a:r>
              <a:rPr lang="en-US"/>
              <a:t>Although I have before and after pictures that show </a:t>
            </a:r>
            <a:r>
              <a:rPr lang="en-US" smtClean="0"/>
              <a:t>the same </a:t>
            </a:r>
            <a:r>
              <a:rPr lang="en-US"/>
              <a:t>results as Dr Polo’s, I believe there is a lot more </a:t>
            </a:r>
            <a:r>
              <a:rPr lang="en-US" smtClean="0"/>
              <a:t>than what </a:t>
            </a:r>
            <a:r>
              <a:rPr lang="en-US"/>
              <a:t>meets the eye in a still picture</a:t>
            </a:r>
            <a:r>
              <a:rPr lang="en-US" smtClean="0"/>
              <a:t>.</a:t>
            </a:r>
          </a:p>
          <a:p>
            <a:r>
              <a:rPr lang="en-US"/>
              <a:t>Almost without </a:t>
            </a:r>
            <a:r>
              <a:rPr lang="en-US" smtClean="0"/>
              <a:t>exception, the </a:t>
            </a:r>
            <a:r>
              <a:rPr lang="en-US"/>
              <a:t>patients I treated ended up with less </a:t>
            </a:r>
            <a:r>
              <a:rPr lang="en-US" smtClean="0"/>
              <a:t>gingival exposure</a:t>
            </a:r>
            <a:r>
              <a:rPr lang="en-US"/>
              <a:t>, </a:t>
            </a:r>
            <a:r>
              <a:rPr lang="en-US" smtClean="0"/>
              <a:t>but .....</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157022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800600"/>
          </a:xfrm>
          <a:solidFill>
            <a:schemeClr val="bg1">
              <a:lumMod val="95000"/>
              <a:alpha val="79000"/>
            </a:schemeClr>
          </a:solidFill>
        </p:spPr>
        <p:txBody>
          <a:bodyPr>
            <a:normAutofit fontScale="85000" lnSpcReduction="20000"/>
          </a:bodyPr>
          <a:lstStyle/>
          <a:p>
            <a:r>
              <a:rPr lang="en-US" dirty="0" smtClean="0"/>
              <a:t>they also experienced </a:t>
            </a:r>
            <a:r>
              <a:rPr lang="en-US" dirty="0" err="1" smtClean="0"/>
              <a:t>unesthetic</a:t>
            </a:r>
            <a:r>
              <a:rPr lang="en-US" dirty="0" smtClean="0"/>
              <a:t> perioral animation</a:t>
            </a:r>
          </a:p>
          <a:p>
            <a:r>
              <a:rPr lang="en-US" dirty="0" smtClean="0"/>
              <a:t>when observing them in normal, everyday oral function, they looked dysfunctional</a:t>
            </a:r>
          </a:p>
          <a:p>
            <a:r>
              <a:rPr lang="en-US" dirty="0" smtClean="0"/>
              <a:t>This varied from slight changes in smile, pucker, and word pronunciation to a “stroke-like” expression in some phases of animation</a:t>
            </a:r>
          </a:p>
          <a:p>
            <a:r>
              <a:rPr lang="en-US" dirty="0" smtClean="0"/>
              <a:t>One explanation can be that Dr Polo patient are mostly adolescent and young adults when the author patient  were in the 35-60 zone, perhaps adolescent are less sensitive than adult to functional trouble</a:t>
            </a:r>
          </a:p>
          <a:p>
            <a:r>
              <a:rPr lang="en-US" dirty="0" smtClean="0"/>
              <a:t>Any way the ratio of patient seeking retreatment has been low</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38804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800600"/>
          </a:xfrm>
          <a:solidFill>
            <a:schemeClr val="bg1">
              <a:lumMod val="95000"/>
              <a:alpha val="79000"/>
            </a:schemeClr>
          </a:solidFill>
        </p:spPr>
        <p:txBody>
          <a:bodyPr>
            <a:normAutofit fontScale="77500" lnSpcReduction="20000"/>
          </a:bodyPr>
          <a:lstStyle/>
          <a:p>
            <a:r>
              <a:rPr lang="en-US"/>
              <a:t>An additional fault of this well-designed study </a:t>
            </a:r>
            <a:r>
              <a:rPr lang="en-US" smtClean="0"/>
              <a:t>method was </a:t>
            </a:r>
            <a:r>
              <a:rPr lang="en-US"/>
              <a:t>the apparent </a:t>
            </a:r>
            <a:r>
              <a:rPr lang="en-US" smtClean="0"/>
              <a:t>fact that </a:t>
            </a:r>
            <a:r>
              <a:rPr lang="en-US"/>
              <a:t>the patients knew what the treatment goal was: </a:t>
            </a:r>
            <a:r>
              <a:rPr lang="en-US" smtClean="0"/>
              <a:t>less gingival </a:t>
            </a:r>
            <a:r>
              <a:rPr lang="en-US"/>
              <a:t>exposure when smiling</a:t>
            </a:r>
            <a:r>
              <a:rPr lang="en-US" smtClean="0"/>
              <a:t>.</a:t>
            </a:r>
          </a:p>
          <a:p>
            <a:r>
              <a:rPr lang="en-US"/>
              <a:t>I believe they could have an </a:t>
            </a:r>
            <a:r>
              <a:rPr lang="en-US" smtClean="0"/>
              <a:t>unconscious tendency </a:t>
            </a:r>
            <a:r>
              <a:rPr lang="en-US"/>
              <a:t>to smile differently in the after photos</a:t>
            </a:r>
            <a:r>
              <a:rPr lang="en-US" smtClean="0"/>
              <a:t>.</a:t>
            </a:r>
          </a:p>
          <a:p>
            <a:r>
              <a:rPr lang="en-US"/>
              <a:t>Six of the </a:t>
            </a:r>
            <a:r>
              <a:rPr lang="en-US" smtClean="0"/>
              <a:t>12 subjects </a:t>
            </a:r>
            <a:r>
              <a:rPr lang="en-US"/>
              <a:t>are obviously recruiting upper facial muscular </a:t>
            </a:r>
            <a:r>
              <a:rPr lang="en-US" smtClean="0"/>
              <a:t>anatomy (squinting</a:t>
            </a:r>
            <a:r>
              <a:rPr lang="en-US"/>
              <a:t>) in the preinjection photos but not in </a:t>
            </a:r>
            <a:r>
              <a:rPr lang="en-US" smtClean="0"/>
              <a:t>the postinjection </a:t>
            </a:r>
            <a:r>
              <a:rPr lang="en-US"/>
              <a:t>pictures— evidenced by the lack of squint in </a:t>
            </a:r>
            <a:r>
              <a:rPr lang="en-US" smtClean="0"/>
              <a:t>the after </a:t>
            </a:r>
            <a:r>
              <a:rPr lang="en-US"/>
              <a:t>pictures and the increased palpebral </a:t>
            </a:r>
            <a:r>
              <a:rPr lang="en-US" smtClean="0"/>
              <a:t>fissure</a:t>
            </a:r>
          </a:p>
          <a:p>
            <a:r>
              <a:rPr lang="en-US"/>
              <a:t>In my thinking, the only reliable means </a:t>
            </a:r>
            <a:r>
              <a:rPr lang="en-US" smtClean="0"/>
              <a:t>of controlling </a:t>
            </a:r>
            <a:r>
              <a:rPr lang="en-US"/>
              <a:t>smile dynamics would be to accurately </a:t>
            </a:r>
            <a:r>
              <a:rPr lang="en-US" smtClean="0"/>
              <a:t>stimulate the </a:t>
            </a:r>
            <a:r>
              <a:rPr lang="en-US"/>
              <a:t>individual muscles with electrical current (before </a:t>
            </a:r>
            <a:r>
              <a:rPr lang="en-US" smtClean="0"/>
              <a:t>and after </a:t>
            </a:r>
            <a:r>
              <a:rPr lang="en-US"/>
              <a:t>treatment) with needle electrodes;</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1182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953000"/>
          </a:xfrm>
          <a:solidFill>
            <a:schemeClr val="bg1">
              <a:lumMod val="95000"/>
              <a:alpha val="79000"/>
            </a:schemeClr>
          </a:solidFill>
        </p:spPr>
        <p:txBody>
          <a:bodyPr>
            <a:normAutofit fontScale="62500" lnSpcReduction="20000"/>
          </a:bodyPr>
          <a:lstStyle/>
          <a:p>
            <a:r>
              <a:rPr lang="en-US"/>
              <a:t>Finally, I want to add a note of caution for </a:t>
            </a:r>
            <a:r>
              <a:rPr lang="en-US" smtClean="0"/>
              <a:t>practitioners who </a:t>
            </a:r>
            <a:r>
              <a:rPr lang="en-US"/>
              <a:t>read this article and think that changing a smile </a:t>
            </a:r>
            <a:r>
              <a:rPr lang="en-US" smtClean="0"/>
              <a:t>with several </a:t>
            </a:r>
            <a:r>
              <a:rPr lang="en-US"/>
              <a:t>simple cutaneous injections of Botox can be </a:t>
            </a:r>
            <a:r>
              <a:rPr lang="en-US" smtClean="0"/>
              <a:t>done without </a:t>
            </a:r>
            <a:r>
              <a:rPr lang="en-US"/>
              <a:t>complications. </a:t>
            </a:r>
            <a:endParaRPr lang="en-US" smtClean="0"/>
          </a:p>
          <a:p>
            <a:r>
              <a:rPr lang="en-US" smtClean="0"/>
              <a:t>Although </a:t>
            </a:r>
            <a:r>
              <a:rPr lang="en-US"/>
              <a:t>Botox treatment in </a:t>
            </a:r>
            <a:r>
              <a:rPr lang="en-US" smtClean="0"/>
              <a:t>the upper </a:t>
            </a:r>
            <a:r>
              <a:rPr lang="en-US"/>
              <a:t>face produces dramatic results with minimal </a:t>
            </a:r>
            <a:r>
              <a:rPr lang="en-US" smtClean="0"/>
              <a:t>complications, Botox </a:t>
            </a:r>
            <a:r>
              <a:rPr lang="en-US"/>
              <a:t>injection in the mid and lower face can be </a:t>
            </a:r>
            <a:r>
              <a:rPr lang="en-US" smtClean="0"/>
              <a:t>hugely problematic </a:t>
            </a:r>
            <a:r>
              <a:rPr lang="en-US"/>
              <a:t>in inexperienced hands</a:t>
            </a:r>
            <a:r>
              <a:rPr lang="en-US" smtClean="0"/>
              <a:t>.</a:t>
            </a:r>
          </a:p>
          <a:p>
            <a:r>
              <a:rPr lang="en-US" smtClean="0"/>
              <a:t> </a:t>
            </a:r>
            <a:r>
              <a:rPr lang="en-US"/>
              <a:t>A small amount of </a:t>
            </a:r>
            <a:r>
              <a:rPr lang="en-US" smtClean="0"/>
              <a:t>this extremely </a:t>
            </a:r>
            <a:r>
              <a:rPr lang="en-US"/>
              <a:t>potent toxin in the wrong place can produce </a:t>
            </a:r>
            <a:r>
              <a:rPr lang="en-US" smtClean="0"/>
              <a:t>a horrific </a:t>
            </a:r>
            <a:r>
              <a:rPr lang="en-US"/>
              <a:t>dysfunction that can last for 3 to 4 months</a:t>
            </a:r>
            <a:r>
              <a:rPr lang="en-US" smtClean="0"/>
              <a:t>.</a:t>
            </a:r>
          </a:p>
          <a:p>
            <a:r>
              <a:rPr lang="en-US" smtClean="0"/>
              <a:t> </a:t>
            </a:r>
            <a:r>
              <a:rPr lang="en-US"/>
              <a:t>I </a:t>
            </a:r>
            <a:r>
              <a:rPr lang="en-US" smtClean="0"/>
              <a:t>have seen </a:t>
            </a:r>
            <a:r>
              <a:rPr lang="en-US"/>
              <a:t>patients from other offices with severe drooling, </a:t>
            </a:r>
            <a:r>
              <a:rPr lang="en-US" smtClean="0"/>
              <a:t>inability to </a:t>
            </a:r>
            <a:r>
              <a:rPr lang="en-US"/>
              <a:t>pucker, grossly asymmetric smile, inability to </a:t>
            </a:r>
            <a:r>
              <a:rPr lang="en-US" smtClean="0"/>
              <a:t>annunciate certain </a:t>
            </a:r>
            <a:r>
              <a:rPr lang="en-US"/>
              <a:t>words or sounds, and “stroke-like” animation </a:t>
            </a:r>
            <a:r>
              <a:rPr lang="en-US" smtClean="0"/>
              <a:t>because of </a:t>
            </a:r>
            <a:r>
              <a:rPr lang="en-US"/>
              <a:t>misplacement or overdosage of Botox</a:t>
            </a:r>
            <a:r>
              <a:rPr lang="en-US" smtClean="0"/>
              <a:t>.</a:t>
            </a:r>
          </a:p>
          <a:p>
            <a:r>
              <a:rPr lang="en-US" smtClean="0"/>
              <a:t> </a:t>
            </a:r>
            <a:r>
              <a:rPr lang="en-US"/>
              <a:t>In the upper </a:t>
            </a:r>
            <a:r>
              <a:rPr lang="en-US" smtClean="0"/>
              <a:t>face, complications </a:t>
            </a:r>
            <a:r>
              <a:rPr lang="en-US"/>
              <a:t>can include double vision and eyelid </a:t>
            </a:r>
            <a:r>
              <a:rPr lang="en-US" smtClean="0"/>
              <a:t>droop </a:t>
            </a:r>
          </a:p>
          <a:p>
            <a:r>
              <a:rPr lang="en-US" smtClean="0"/>
              <a:t>in the </a:t>
            </a:r>
            <a:r>
              <a:rPr lang="en-US"/>
              <a:t>midface, complications can include </a:t>
            </a:r>
            <a:r>
              <a:rPr lang="en-US" smtClean="0"/>
              <a:t>dysanimation</a:t>
            </a:r>
          </a:p>
          <a:p>
            <a:r>
              <a:rPr lang="en-US" smtClean="0"/>
              <a:t>in the </a:t>
            </a:r>
            <a:r>
              <a:rPr lang="en-US"/>
              <a:t>lower face and neck, there can be problems in </a:t>
            </a:r>
            <a:r>
              <a:rPr lang="en-US" smtClean="0"/>
              <a:t>speaking, swallowing</a:t>
            </a:r>
            <a:r>
              <a:rPr lang="en-US"/>
              <a:t>, and holding the head up. </a:t>
            </a:r>
            <a:endParaRPr lang="en-US" smtClean="0"/>
          </a:p>
          <a:p>
            <a:r>
              <a:rPr lang="en-US" smtClean="0"/>
              <a:t>Having </a:t>
            </a:r>
            <a:r>
              <a:rPr lang="en-US"/>
              <a:t>said this, </a:t>
            </a:r>
            <a:r>
              <a:rPr lang="en-US" smtClean="0"/>
              <a:t>no practitioner </a:t>
            </a:r>
            <a:r>
              <a:rPr lang="en-US"/>
              <a:t>should inject this potent neurotoxin </a:t>
            </a:r>
            <a:r>
              <a:rPr lang="en-US" smtClean="0"/>
              <a:t>without proper </a:t>
            </a:r>
            <a:r>
              <a:rPr lang="en-US"/>
              <a:t>training and the ability to manage possible </a:t>
            </a:r>
            <a:r>
              <a:rPr lang="en-US" smtClean="0"/>
              <a:t>related complications</a:t>
            </a:r>
            <a:r>
              <a:rPr lang="en-US"/>
              <a:t>.</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198275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953000"/>
          </a:xfrm>
          <a:solidFill>
            <a:schemeClr val="bg1">
              <a:lumMod val="95000"/>
              <a:alpha val="79000"/>
            </a:schemeClr>
          </a:solidFill>
        </p:spPr>
        <p:txBody>
          <a:bodyPr>
            <a:normAutofit fontScale="92500" lnSpcReduction="10000"/>
          </a:bodyPr>
          <a:lstStyle/>
          <a:p>
            <a:r>
              <a:rPr lang="en-US" dirty="0" smtClean="0"/>
              <a:t>In his answer Dr Polo indicates that the animation of the patient before and after can be checked on the video on his web site</a:t>
            </a:r>
          </a:p>
          <a:p>
            <a:r>
              <a:rPr lang="en-US" dirty="0" smtClean="0"/>
              <a:t>But only one video is available </a:t>
            </a:r>
          </a:p>
          <a:p>
            <a:r>
              <a:rPr lang="en-US" dirty="0" smtClean="0"/>
              <a:t>Dr Polo explained that many patient seek retreatment but was not specific about the percentage</a:t>
            </a:r>
          </a:p>
          <a:p>
            <a:r>
              <a:rPr lang="en-US" dirty="0" smtClean="0"/>
              <a:t>Dr Polo report that none of his patient reported any adverse effect and attributed the effect described by Dr </a:t>
            </a:r>
            <a:r>
              <a:rPr lang="en-US" dirty="0" err="1" smtClean="0"/>
              <a:t>Niamtu</a:t>
            </a:r>
            <a:r>
              <a:rPr lang="en-US" dirty="0" smtClean="0"/>
              <a:t> to possible differences in their protocol.</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33889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8153400" cy="3429000"/>
          </a:xfrm>
          <a:solidFill>
            <a:schemeClr val="bg1">
              <a:lumMod val="95000"/>
              <a:alpha val="79000"/>
            </a:schemeClr>
          </a:solidFill>
        </p:spPr>
        <p:txBody>
          <a:bodyPr>
            <a:normAutofit/>
          </a:bodyPr>
          <a:lstStyle/>
          <a:p>
            <a:r>
              <a:rPr lang="en-US" dirty="0" smtClean="0"/>
              <a:t>sex</a:t>
            </a:r>
          </a:p>
          <a:p>
            <a:r>
              <a:rPr lang="en-US" dirty="0" smtClean="0"/>
              <a:t>The female are more prone to gingival display than the male.</a:t>
            </a:r>
          </a:p>
          <a:p>
            <a:r>
              <a:rPr lang="en-US" dirty="0" smtClean="0"/>
              <a:t>In is private practice Dr Polo an expert on Botox treatment, treated 96% of women and 4% of man.</a:t>
            </a:r>
            <a:endParaRPr lang="en-US" dirty="0"/>
          </a:p>
        </p:txBody>
      </p:sp>
      <p:sp>
        <p:nvSpPr>
          <p:cNvPr id="5"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600" dirty="0" smtClean="0"/>
              <a:t>Normal architecture : the lip framework at rest</a:t>
            </a:r>
            <a:endParaRPr lang="en-US" sz="3600" dirty="0"/>
          </a:p>
        </p:txBody>
      </p:sp>
    </p:spTree>
    <p:extLst>
      <p:ext uri="{BB962C8B-B14F-4D97-AF65-F5344CB8AC3E}">
        <p14:creationId xmlns:p14="http://schemas.microsoft.com/office/powerpoint/2010/main" val="21245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3124200"/>
          </a:xfrm>
          <a:solidFill>
            <a:schemeClr val="bg1">
              <a:lumMod val="95000"/>
              <a:alpha val="79000"/>
            </a:schemeClr>
          </a:solidFill>
        </p:spPr>
        <p:txBody>
          <a:bodyPr>
            <a:normAutofit/>
          </a:bodyPr>
          <a:lstStyle/>
          <a:p>
            <a:r>
              <a:rPr lang="en-US" dirty="0"/>
              <a:t>Gummy smile and </a:t>
            </a:r>
            <a:r>
              <a:rPr lang="en-US" dirty="0" err="1"/>
              <a:t>botulinum</a:t>
            </a:r>
            <a:r>
              <a:rPr lang="en-US" dirty="0"/>
              <a:t> toxin: A new </a:t>
            </a:r>
            <a:r>
              <a:rPr lang="en-US" dirty="0" smtClean="0"/>
              <a:t>approach based </a:t>
            </a:r>
            <a:r>
              <a:rPr lang="en-US" dirty="0"/>
              <a:t>on the gingival exposure </a:t>
            </a:r>
            <a:r>
              <a:rPr lang="en-US" dirty="0" smtClean="0"/>
              <a:t>area</a:t>
            </a:r>
          </a:p>
          <a:p>
            <a:r>
              <a:rPr lang="en-US" dirty="0"/>
              <a:t>Rosemarie </a:t>
            </a:r>
            <a:r>
              <a:rPr lang="en-US" dirty="0" err="1"/>
              <a:t>Mazzuco</a:t>
            </a:r>
            <a:r>
              <a:rPr lang="en-US" dirty="0"/>
              <a:t>, </a:t>
            </a:r>
            <a:r>
              <a:rPr lang="en-US" dirty="0" err="1"/>
              <a:t>MD,a</a:t>
            </a:r>
            <a:r>
              <a:rPr lang="en-US" dirty="0"/>
              <a:t> and </a:t>
            </a:r>
            <a:r>
              <a:rPr lang="en-US" dirty="0" err="1"/>
              <a:t>Do´ris</a:t>
            </a:r>
            <a:r>
              <a:rPr lang="en-US" dirty="0"/>
              <a:t> </a:t>
            </a:r>
            <a:r>
              <a:rPr lang="en-US" dirty="0" err="1"/>
              <a:t>Hexsel</a:t>
            </a:r>
            <a:r>
              <a:rPr lang="en-US" dirty="0"/>
              <a:t>, </a:t>
            </a:r>
            <a:r>
              <a:rPr lang="en-US" dirty="0" smtClean="0"/>
              <a:t>MD</a:t>
            </a:r>
          </a:p>
          <a:p>
            <a:r>
              <a:rPr lang="en-US" dirty="0"/>
              <a:t>J Am </a:t>
            </a:r>
            <a:r>
              <a:rPr lang="en-US" dirty="0" err="1"/>
              <a:t>Acad</a:t>
            </a:r>
            <a:r>
              <a:rPr lang="en-US" dirty="0"/>
              <a:t> </a:t>
            </a:r>
            <a:r>
              <a:rPr lang="en-US" dirty="0" err="1" smtClean="0"/>
              <a:t>Dermatol</a:t>
            </a:r>
            <a:r>
              <a:rPr lang="en-US" dirty="0"/>
              <a:t> </a:t>
            </a:r>
            <a:r>
              <a:rPr lang="en-US" dirty="0" smtClean="0"/>
              <a:t>2010;63:1042-51</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fr-FR" dirty="0" smtClean="0"/>
              <a:t>Gingival </a:t>
            </a:r>
            <a:r>
              <a:rPr lang="fr-FR" dirty="0" err="1" smtClean="0"/>
              <a:t>smile</a:t>
            </a:r>
            <a:r>
              <a:rPr lang="fr-FR" dirty="0"/>
              <a:t> </a:t>
            </a:r>
            <a:r>
              <a:rPr lang="fr-FR" dirty="0" err="1" smtClean="0"/>
              <a:t>what</a:t>
            </a:r>
            <a:r>
              <a:rPr lang="fr-FR" dirty="0" smtClean="0"/>
              <a:t> the </a:t>
            </a:r>
            <a:r>
              <a:rPr lang="fr-FR" dirty="0" err="1" smtClean="0"/>
              <a:t>orthodontist</a:t>
            </a:r>
            <a:r>
              <a:rPr lang="fr-FR" dirty="0" smtClean="0"/>
              <a:t> must know : </a:t>
            </a:r>
            <a:r>
              <a:rPr lang="fr-FR" dirty="0" err="1" smtClean="0"/>
              <a:t>Botox</a:t>
            </a:r>
            <a:endParaRPr lang="en-US" dirty="0"/>
          </a:p>
        </p:txBody>
      </p:sp>
    </p:spTree>
    <p:extLst>
      <p:ext uri="{BB962C8B-B14F-4D97-AF65-F5344CB8AC3E}">
        <p14:creationId xmlns:p14="http://schemas.microsoft.com/office/powerpoint/2010/main" val="4331546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8534400" cy="4343400"/>
          </a:xfrm>
          <a:solidFill>
            <a:schemeClr val="bg1">
              <a:lumMod val="95000"/>
              <a:alpha val="79000"/>
            </a:schemeClr>
          </a:solidFill>
        </p:spPr>
        <p:txBody>
          <a:bodyPr>
            <a:normAutofit fontScale="92500"/>
          </a:bodyPr>
          <a:lstStyle/>
          <a:p>
            <a:r>
              <a:rPr lang="en-US" smtClean="0"/>
              <a:t>This article describes a new classification of GS into anterior, posterior, mixed, or asymmetric, based on the excessive contraction of specific muscle groups, resulting in different areas of excessive gingival display, and a resultant new approach to the treatment of GS with BT.</a:t>
            </a:r>
          </a:p>
          <a:p>
            <a:r>
              <a:rPr lang="en-US" smtClean="0"/>
              <a:t>Depending on the serverity and the localisation of the Gingival smile the author vary the localization of injection and the quantity of botox injected </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spTree>
    <p:extLst>
      <p:ext uri="{BB962C8B-B14F-4D97-AF65-F5344CB8AC3E}">
        <p14:creationId xmlns:p14="http://schemas.microsoft.com/office/powerpoint/2010/main" val="29073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4267200" cy="4953000"/>
          </a:xfrm>
          <a:solidFill>
            <a:schemeClr val="bg1">
              <a:lumMod val="95000"/>
              <a:alpha val="79000"/>
            </a:schemeClr>
          </a:solidFill>
        </p:spPr>
        <p:txBody>
          <a:bodyPr>
            <a:normAutofit/>
          </a:bodyPr>
          <a:lstStyle/>
          <a:p>
            <a:r>
              <a:rPr lang="en-US" dirty="0"/>
              <a:t>anterior GS, in which more than 3 mm of gum </a:t>
            </a:r>
            <a:r>
              <a:rPr lang="en-US" dirty="0" smtClean="0"/>
              <a:t>is exposed </a:t>
            </a:r>
            <a:r>
              <a:rPr lang="en-US" dirty="0"/>
              <a:t>in the area between the canine </a:t>
            </a:r>
            <a:r>
              <a:rPr lang="en-US" dirty="0" smtClean="0"/>
              <a:t>teeth</a:t>
            </a:r>
          </a:p>
          <a:p>
            <a:r>
              <a:rPr lang="en-US" dirty="0" smtClean="0"/>
              <a:t> involving </a:t>
            </a:r>
            <a:r>
              <a:rPr lang="en-US" dirty="0"/>
              <a:t>the action of the </a:t>
            </a:r>
            <a:r>
              <a:rPr lang="en-US" dirty="0" err="1"/>
              <a:t>levator</a:t>
            </a:r>
            <a:r>
              <a:rPr lang="en-US" dirty="0"/>
              <a:t> </a:t>
            </a:r>
            <a:r>
              <a:rPr lang="en-US" dirty="0" err="1" smtClean="0"/>
              <a:t>labii</a:t>
            </a:r>
            <a:r>
              <a:rPr lang="en-US" dirty="0"/>
              <a:t> </a:t>
            </a:r>
            <a:r>
              <a:rPr lang="en-US" dirty="0" smtClean="0"/>
              <a:t> </a:t>
            </a:r>
            <a:r>
              <a:rPr lang="en-US" dirty="0" err="1" smtClean="0"/>
              <a:t>superioris</a:t>
            </a:r>
            <a:r>
              <a:rPr lang="en-US" dirty="0" smtClean="0"/>
              <a:t> </a:t>
            </a:r>
            <a:r>
              <a:rPr lang="en-US" dirty="0" err="1" smtClean="0"/>
              <a:t>alaeque</a:t>
            </a:r>
            <a:r>
              <a:rPr lang="en-US" dirty="0" smtClean="0"/>
              <a:t> </a:t>
            </a:r>
            <a:r>
              <a:rPr lang="en-US" dirty="0" err="1"/>
              <a:t>nasi</a:t>
            </a:r>
            <a:r>
              <a:rPr lang="en-US" dirty="0"/>
              <a:t> (LLSAN)</a:t>
            </a: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2600"/>
            <a:ext cx="2481326" cy="275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509630"/>
            <a:ext cx="2870445" cy="21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5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4267200" cy="4953000"/>
          </a:xfrm>
          <a:solidFill>
            <a:schemeClr val="bg1">
              <a:lumMod val="95000"/>
              <a:alpha val="79000"/>
            </a:schemeClr>
          </a:solidFill>
        </p:spPr>
        <p:txBody>
          <a:bodyPr>
            <a:normAutofit/>
          </a:bodyPr>
          <a:lstStyle/>
          <a:p>
            <a:r>
              <a:rPr lang="en-US" smtClean="0"/>
              <a:t>posterior GS</a:t>
            </a:r>
            <a:r>
              <a:rPr lang="en-US"/>
              <a:t>, in which more than 3 mm of gum </a:t>
            </a:r>
            <a:r>
              <a:rPr lang="en-US" smtClean="0"/>
              <a:t>is exposed </a:t>
            </a:r>
            <a:r>
              <a:rPr lang="en-US"/>
              <a:t>posterior to the canines, with normal </a:t>
            </a:r>
            <a:r>
              <a:rPr lang="en-US" smtClean="0"/>
              <a:t>exposure (&gt;3 </a:t>
            </a:r>
            <a:r>
              <a:rPr lang="en-US"/>
              <a:t>mm) in the anterior </a:t>
            </a:r>
            <a:r>
              <a:rPr lang="en-US" smtClean="0"/>
              <a:t>region</a:t>
            </a:r>
          </a:p>
          <a:p>
            <a:r>
              <a:rPr lang="en-US" smtClean="0"/>
              <a:t>involving the </a:t>
            </a:r>
            <a:r>
              <a:rPr lang="en-US"/>
              <a:t>action of the zygomatic muscles</a:t>
            </a:r>
            <a:endParaRPr lang="en-US"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05954"/>
            <a:ext cx="2496028" cy="2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2481326" cy="275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3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4267200" cy="4953000"/>
          </a:xfrm>
          <a:solidFill>
            <a:schemeClr val="bg1">
              <a:lumMod val="95000"/>
              <a:alpha val="79000"/>
            </a:schemeClr>
          </a:solidFill>
        </p:spPr>
        <p:txBody>
          <a:bodyPr>
            <a:normAutofit/>
          </a:bodyPr>
          <a:lstStyle/>
          <a:p>
            <a:r>
              <a:rPr lang="en-US"/>
              <a:t>mixed GS, with excessive gum exposure in both </a:t>
            </a:r>
            <a:r>
              <a:rPr lang="en-US" smtClean="0"/>
              <a:t>the  anterior </a:t>
            </a:r>
            <a:r>
              <a:rPr lang="en-US"/>
              <a:t>and posterior </a:t>
            </a:r>
            <a:r>
              <a:rPr lang="en-US" smtClean="0"/>
              <a:t>region involving </a:t>
            </a:r>
            <a:r>
              <a:rPr lang="en-US"/>
              <a:t>the </a:t>
            </a:r>
            <a:r>
              <a:rPr lang="en-US" smtClean="0"/>
              <a:t>action of </a:t>
            </a:r>
            <a:r>
              <a:rPr lang="en-US"/>
              <a:t>a combination of two or more of the </a:t>
            </a:r>
            <a:r>
              <a:rPr lang="en-US" smtClean="0"/>
              <a:t>above muscles </a:t>
            </a:r>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the orthodontist must know : Botox</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926" y="4519809"/>
            <a:ext cx="3200400" cy="219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2481326" cy="275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4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52600"/>
            <a:ext cx="4267200" cy="4953000"/>
          </a:xfrm>
          <a:solidFill>
            <a:schemeClr val="bg1">
              <a:lumMod val="95000"/>
              <a:alpha val="79000"/>
            </a:schemeClr>
          </a:solidFill>
        </p:spPr>
        <p:txBody>
          <a:bodyPr>
            <a:normAutofit/>
          </a:bodyPr>
          <a:lstStyle/>
          <a:p>
            <a:r>
              <a:rPr lang="en-US" dirty="0"/>
              <a:t>asymmetric GS, </a:t>
            </a:r>
            <a:r>
              <a:rPr lang="en-US" dirty="0" smtClean="0"/>
              <a:t>with excessive </a:t>
            </a:r>
            <a:r>
              <a:rPr lang="en-US" dirty="0"/>
              <a:t>or more apparent gum exposure on </a:t>
            </a:r>
            <a:r>
              <a:rPr lang="en-US" dirty="0" smtClean="0"/>
              <a:t>one side caused </a:t>
            </a:r>
            <a:r>
              <a:rPr lang="en-US" dirty="0"/>
              <a:t>by asymmetric contraction of </a:t>
            </a:r>
            <a:r>
              <a:rPr lang="en-US" dirty="0" smtClean="0"/>
              <a:t>the LLSAN </a:t>
            </a:r>
            <a:r>
              <a:rPr lang="en-US" dirty="0"/>
              <a:t>or zygomatic muscles</a:t>
            </a:r>
            <a:endParaRPr lang="en-US" dirty="0" smtClean="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Gingival smile what </a:t>
            </a:r>
            <a:r>
              <a:rPr lang="en-US" smtClean="0"/>
              <a:t>the orthodontist </a:t>
            </a:r>
            <a:r>
              <a:rPr lang="en-US" dirty="0" smtClean="0"/>
              <a:t>must know : Botox</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463" y="4467154"/>
            <a:ext cx="2886724" cy="226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2481326" cy="275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14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3352800"/>
            <a:ext cx="2362200" cy="762000"/>
          </a:xfrm>
          <a:solidFill>
            <a:schemeClr val="bg1">
              <a:lumMod val="95000"/>
              <a:alpha val="79000"/>
            </a:schemeClr>
          </a:solidFill>
        </p:spPr>
        <p:txBody>
          <a:bodyPr>
            <a:normAutofit/>
          </a:bodyPr>
          <a:lstStyle/>
          <a:p>
            <a:pPr marL="0" indent="0">
              <a:buNone/>
            </a:pPr>
            <a:r>
              <a:rPr lang="fr-FR" dirty="0" err="1" smtClean="0"/>
              <a:t>Thank</a:t>
            </a:r>
            <a:r>
              <a:rPr lang="fr-FR" dirty="0" smtClean="0"/>
              <a:t> </a:t>
            </a:r>
            <a:r>
              <a:rPr lang="fr-FR" dirty="0" err="1" smtClean="0"/>
              <a:t>you</a:t>
            </a:r>
            <a:endParaRPr lang="fr-FR" dirty="0" smtClean="0"/>
          </a:p>
          <a:p>
            <a:endParaRPr lang="en-US"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700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95000"/>
              <a:alpha val="79000"/>
            </a:schemeClr>
          </a:solidFill>
        </p:spPr>
        <p:txBody>
          <a:bodyPr/>
          <a:lstStyle/>
          <a:p>
            <a:r>
              <a:rPr lang="en-US" dirty="0" smtClean="0"/>
              <a:t>Their is two type of smile</a:t>
            </a:r>
          </a:p>
          <a:p>
            <a:r>
              <a:rPr lang="en-US" dirty="0" smtClean="0"/>
              <a:t>The spontaneous smile: involuntary, linked to emotion.</a:t>
            </a:r>
          </a:p>
          <a:p>
            <a:r>
              <a:rPr lang="en-US" dirty="0" smtClean="0"/>
              <a:t>The posed smile : voluntary smile, fairly reproducible the one we are interested in</a:t>
            </a:r>
          </a:p>
          <a:p>
            <a:pPr marL="0" indent="0">
              <a:buNone/>
            </a:pP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100" dirty="0" smtClean="0"/>
              <a:t>Normal architecture : the lip framework in function</a:t>
            </a:r>
            <a:endParaRPr lang="en-US" sz="3100" dirty="0"/>
          </a:p>
        </p:txBody>
      </p:sp>
    </p:spTree>
    <p:extLst>
      <p:ext uri="{BB962C8B-B14F-4D97-AF65-F5344CB8AC3E}">
        <p14:creationId xmlns:p14="http://schemas.microsoft.com/office/powerpoint/2010/main" val="29017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91000" cy="4953000"/>
          </a:xfrm>
          <a:solidFill>
            <a:schemeClr val="bg1">
              <a:lumMod val="95000"/>
              <a:alpha val="79000"/>
            </a:schemeClr>
          </a:solidFill>
        </p:spPr>
        <p:txBody>
          <a:bodyPr>
            <a:normAutofit fontScale="85000" lnSpcReduction="20000"/>
          </a:bodyPr>
          <a:lstStyle/>
          <a:p>
            <a:r>
              <a:rPr lang="en-US" dirty="0" smtClean="0"/>
              <a:t>During the smile </a:t>
            </a:r>
          </a:p>
          <a:p>
            <a:r>
              <a:rPr lang="en-US" dirty="0" smtClean="0"/>
              <a:t>the lower border of the upper lip define the upper smile line</a:t>
            </a:r>
          </a:p>
          <a:p>
            <a:r>
              <a:rPr lang="en-US" dirty="0" smtClean="0"/>
              <a:t>The upper border of the lower lip define the lower smile line</a:t>
            </a:r>
          </a:p>
          <a:p>
            <a:r>
              <a:rPr lang="en-US" dirty="0" smtClean="0"/>
              <a:t>Ideally the upper smile line should display 1 to 2 mm of gingiva.</a:t>
            </a:r>
          </a:p>
          <a:p>
            <a:r>
              <a:rPr lang="en-US" dirty="0" smtClean="0"/>
              <a:t>A high smile line of gummy smile  define a gingival smile</a:t>
            </a:r>
          </a:p>
          <a:p>
            <a:pPr marL="0" indent="0">
              <a:buNone/>
            </a:pPr>
            <a:endParaRPr lang="en-US" dirty="0"/>
          </a:p>
        </p:txBody>
      </p:sp>
      <p:sp>
        <p:nvSpPr>
          <p:cNvPr id="4" name="Title 1"/>
          <p:cNvSpPr>
            <a:spLocks noGrp="1"/>
          </p:cNvSpPr>
          <p:nvPr>
            <p:ph type="title"/>
          </p:nvPr>
        </p:nvSpPr>
        <p:spPr>
          <a:xfrm>
            <a:off x="457200" y="274638"/>
            <a:ext cx="8229600" cy="1143000"/>
          </a:xfrm>
          <a:solidFill>
            <a:schemeClr val="bg1">
              <a:lumMod val="75000"/>
              <a:alpha val="80000"/>
            </a:schemeClr>
          </a:solidFill>
        </p:spPr>
        <p:txBody>
          <a:bodyPr>
            <a:normAutofit fontScale="90000"/>
          </a:bodyPr>
          <a:lstStyle/>
          <a:p>
            <a:r>
              <a:rPr lang="en-US" dirty="0" smtClean="0"/>
              <a:t>The smile </a:t>
            </a:r>
            <a:br>
              <a:rPr lang="en-US" dirty="0" smtClean="0"/>
            </a:br>
            <a:r>
              <a:rPr lang="en-US" sz="3100" dirty="0" smtClean="0"/>
              <a:t>Normal architecture : the lip framework in function</a:t>
            </a:r>
            <a:endParaRPr lang="en-US" sz="31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28800"/>
            <a:ext cx="32194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282994" y="4919809"/>
            <a:ext cx="1037816" cy="95366"/>
          </a:xfrm>
          <a:custGeom>
            <a:avLst/>
            <a:gdLst>
              <a:gd name="connsiteX0" fmla="*/ 0 w 1037816"/>
              <a:gd name="connsiteY0" fmla="*/ 22439 h 95366"/>
              <a:gd name="connsiteX1" fmla="*/ 44878 w 1037816"/>
              <a:gd name="connsiteY1" fmla="*/ 28049 h 95366"/>
              <a:gd name="connsiteX2" fmla="*/ 78537 w 1037816"/>
              <a:gd name="connsiteY2" fmla="*/ 39268 h 95366"/>
              <a:gd name="connsiteX3" fmla="*/ 95367 w 1037816"/>
              <a:gd name="connsiteY3" fmla="*/ 44878 h 95366"/>
              <a:gd name="connsiteX4" fmla="*/ 173904 w 1037816"/>
              <a:gd name="connsiteY4" fmla="*/ 50488 h 95366"/>
              <a:gd name="connsiteX5" fmla="*/ 190734 w 1037816"/>
              <a:gd name="connsiteY5" fmla="*/ 56098 h 95366"/>
              <a:gd name="connsiteX6" fmla="*/ 269271 w 1037816"/>
              <a:gd name="connsiteY6" fmla="*/ 67317 h 95366"/>
              <a:gd name="connsiteX7" fmla="*/ 314150 w 1037816"/>
              <a:gd name="connsiteY7" fmla="*/ 72927 h 95366"/>
              <a:gd name="connsiteX8" fmla="*/ 353418 w 1037816"/>
              <a:gd name="connsiteY8" fmla="*/ 84147 h 95366"/>
              <a:gd name="connsiteX9" fmla="*/ 370248 w 1037816"/>
              <a:gd name="connsiteY9" fmla="*/ 95366 h 95366"/>
              <a:gd name="connsiteX10" fmla="*/ 465615 w 1037816"/>
              <a:gd name="connsiteY10" fmla="*/ 89757 h 95366"/>
              <a:gd name="connsiteX11" fmla="*/ 482444 w 1037816"/>
              <a:gd name="connsiteY11" fmla="*/ 84147 h 95366"/>
              <a:gd name="connsiteX12" fmla="*/ 577811 w 1037816"/>
              <a:gd name="connsiteY12" fmla="*/ 78537 h 95366"/>
              <a:gd name="connsiteX13" fmla="*/ 650739 w 1037816"/>
              <a:gd name="connsiteY13" fmla="*/ 72927 h 95366"/>
              <a:gd name="connsiteX14" fmla="*/ 701227 w 1037816"/>
              <a:gd name="connsiteY14" fmla="*/ 56098 h 95366"/>
              <a:gd name="connsiteX15" fmla="*/ 740496 w 1037816"/>
              <a:gd name="connsiteY15" fmla="*/ 44878 h 95366"/>
              <a:gd name="connsiteX16" fmla="*/ 852692 w 1037816"/>
              <a:gd name="connsiteY16" fmla="*/ 39268 h 95366"/>
              <a:gd name="connsiteX17" fmla="*/ 931229 w 1037816"/>
              <a:gd name="connsiteY17" fmla="*/ 28049 h 95366"/>
              <a:gd name="connsiteX18" fmla="*/ 953669 w 1037816"/>
              <a:gd name="connsiteY18" fmla="*/ 22439 h 95366"/>
              <a:gd name="connsiteX19" fmla="*/ 1004157 w 1037816"/>
              <a:gd name="connsiteY19" fmla="*/ 5609 h 95366"/>
              <a:gd name="connsiteX20" fmla="*/ 1020986 w 1037816"/>
              <a:gd name="connsiteY20" fmla="*/ 0 h 95366"/>
              <a:gd name="connsiteX21" fmla="*/ 1037816 w 1037816"/>
              <a:gd name="connsiteY21" fmla="*/ 0 h 9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7816" h="95366">
                <a:moveTo>
                  <a:pt x="0" y="22439"/>
                </a:moveTo>
                <a:cubicBezTo>
                  <a:pt x="14959" y="24309"/>
                  <a:pt x="30137" y="24890"/>
                  <a:pt x="44878" y="28049"/>
                </a:cubicBezTo>
                <a:cubicBezTo>
                  <a:pt x="56442" y="30527"/>
                  <a:pt x="67317" y="35528"/>
                  <a:pt x="78537" y="39268"/>
                </a:cubicBezTo>
                <a:cubicBezTo>
                  <a:pt x="84147" y="41138"/>
                  <a:pt x="89469" y="44457"/>
                  <a:pt x="95367" y="44878"/>
                </a:cubicBezTo>
                <a:lnTo>
                  <a:pt x="173904" y="50488"/>
                </a:lnTo>
                <a:cubicBezTo>
                  <a:pt x="179514" y="52358"/>
                  <a:pt x="184997" y="54664"/>
                  <a:pt x="190734" y="56098"/>
                </a:cubicBezTo>
                <a:cubicBezTo>
                  <a:pt x="220190" y="63462"/>
                  <a:pt x="236295" y="63438"/>
                  <a:pt x="269271" y="67317"/>
                </a:cubicBezTo>
                <a:lnTo>
                  <a:pt x="314150" y="72927"/>
                </a:lnTo>
                <a:cubicBezTo>
                  <a:pt x="321342" y="74725"/>
                  <a:pt x="345369" y="80122"/>
                  <a:pt x="353418" y="84147"/>
                </a:cubicBezTo>
                <a:cubicBezTo>
                  <a:pt x="359448" y="87162"/>
                  <a:pt x="364638" y="91626"/>
                  <a:pt x="370248" y="95366"/>
                </a:cubicBezTo>
                <a:cubicBezTo>
                  <a:pt x="402037" y="93496"/>
                  <a:pt x="433929" y="92925"/>
                  <a:pt x="465615" y="89757"/>
                </a:cubicBezTo>
                <a:cubicBezTo>
                  <a:pt x="471499" y="89169"/>
                  <a:pt x="476560" y="84735"/>
                  <a:pt x="482444" y="84147"/>
                </a:cubicBezTo>
                <a:cubicBezTo>
                  <a:pt x="514130" y="80978"/>
                  <a:pt x="546038" y="80655"/>
                  <a:pt x="577811" y="78537"/>
                </a:cubicBezTo>
                <a:cubicBezTo>
                  <a:pt x="602138" y="76915"/>
                  <a:pt x="626430" y="74797"/>
                  <a:pt x="650739" y="72927"/>
                </a:cubicBezTo>
                <a:lnTo>
                  <a:pt x="701227" y="56098"/>
                </a:lnTo>
                <a:cubicBezTo>
                  <a:pt x="710966" y="52852"/>
                  <a:pt x="731102" y="45661"/>
                  <a:pt x="740496" y="44878"/>
                </a:cubicBezTo>
                <a:cubicBezTo>
                  <a:pt x="777812" y="41768"/>
                  <a:pt x="815293" y="41138"/>
                  <a:pt x="852692" y="39268"/>
                </a:cubicBezTo>
                <a:cubicBezTo>
                  <a:pt x="893220" y="25758"/>
                  <a:pt x="849294" y="38973"/>
                  <a:pt x="931229" y="28049"/>
                </a:cubicBezTo>
                <a:cubicBezTo>
                  <a:pt x="938872" y="27030"/>
                  <a:pt x="946284" y="24655"/>
                  <a:pt x="953669" y="22439"/>
                </a:cubicBezTo>
                <a:cubicBezTo>
                  <a:pt x="970661" y="17341"/>
                  <a:pt x="987328" y="11218"/>
                  <a:pt x="1004157" y="5609"/>
                </a:cubicBezTo>
                <a:cubicBezTo>
                  <a:pt x="1009767" y="3739"/>
                  <a:pt x="1015073" y="0"/>
                  <a:pt x="1020986" y="0"/>
                </a:cubicBezTo>
                <a:lnTo>
                  <a:pt x="1037816" y="0"/>
                </a:lnTo>
              </a:path>
            </a:pathLst>
          </a:cu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6271774" y="4953467"/>
            <a:ext cx="1037816" cy="235613"/>
          </a:xfrm>
          <a:custGeom>
            <a:avLst/>
            <a:gdLst>
              <a:gd name="connsiteX0" fmla="*/ 0 w 1037816"/>
              <a:gd name="connsiteY0" fmla="*/ 50489 h 235613"/>
              <a:gd name="connsiteX1" fmla="*/ 28049 w 1037816"/>
              <a:gd name="connsiteY1" fmla="*/ 72928 h 235613"/>
              <a:gd name="connsiteX2" fmla="*/ 61708 w 1037816"/>
              <a:gd name="connsiteY2" fmla="*/ 89758 h 235613"/>
              <a:gd name="connsiteX3" fmla="*/ 134636 w 1037816"/>
              <a:gd name="connsiteY3" fmla="*/ 100977 h 235613"/>
              <a:gd name="connsiteX4" fmla="*/ 151465 w 1037816"/>
              <a:gd name="connsiteY4" fmla="*/ 106587 h 235613"/>
              <a:gd name="connsiteX5" fmla="*/ 185124 w 1037816"/>
              <a:gd name="connsiteY5" fmla="*/ 129026 h 235613"/>
              <a:gd name="connsiteX6" fmla="*/ 218783 w 1037816"/>
              <a:gd name="connsiteY6" fmla="*/ 140246 h 235613"/>
              <a:gd name="connsiteX7" fmla="*/ 252442 w 1037816"/>
              <a:gd name="connsiteY7" fmla="*/ 157075 h 235613"/>
              <a:gd name="connsiteX8" fmla="*/ 269271 w 1037816"/>
              <a:gd name="connsiteY8" fmla="*/ 168295 h 235613"/>
              <a:gd name="connsiteX9" fmla="*/ 353419 w 1037816"/>
              <a:gd name="connsiteY9" fmla="*/ 185124 h 235613"/>
              <a:gd name="connsiteX10" fmla="*/ 387078 w 1037816"/>
              <a:gd name="connsiteY10" fmla="*/ 201954 h 235613"/>
              <a:gd name="connsiteX11" fmla="*/ 426346 w 1037816"/>
              <a:gd name="connsiteY11" fmla="*/ 213173 h 235613"/>
              <a:gd name="connsiteX12" fmla="*/ 460005 w 1037816"/>
              <a:gd name="connsiteY12" fmla="*/ 224393 h 235613"/>
              <a:gd name="connsiteX13" fmla="*/ 499274 w 1037816"/>
              <a:gd name="connsiteY13" fmla="*/ 235613 h 235613"/>
              <a:gd name="connsiteX14" fmla="*/ 532933 w 1037816"/>
              <a:gd name="connsiteY14" fmla="*/ 230003 h 235613"/>
              <a:gd name="connsiteX15" fmla="*/ 583421 w 1037816"/>
              <a:gd name="connsiteY15" fmla="*/ 224393 h 235613"/>
              <a:gd name="connsiteX16" fmla="*/ 600251 w 1037816"/>
              <a:gd name="connsiteY16" fmla="*/ 218783 h 235613"/>
              <a:gd name="connsiteX17" fmla="*/ 684398 w 1037816"/>
              <a:gd name="connsiteY17" fmla="*/ 207564 h 235613"/>
              <a:gd name="connsiteX18" fmla="*/ 734886 w 1037816"/>
              <a:gd name="connsiteY18" fmla="*/ 190734 h 235613"/>
              <a:gd name="connsiteX19" fmla="*/ 768545 w 1037816"/>
              <a:gd name="connsiteY19" fmla="*/ 179515 h 235613"/>
              <a:gd name="connsiteX20" fmla="*/ 790984 w 1037816"/>
              <a:gd name="connsiteY20" fmla="*/ 173905 h 235613"/>
              <a:gd name="connsiteX21" fmla="*/ 807814 w 1037816"/>
              <a:gd name="connsiteY21" fmla="*/ 168295 h 235613"/>
              <a:gd name="connsiteX22" fmla="*/ 835863 w 1037816"/>
              <a:gd name="connsiteY22" fmla="*/ 162685 h 235613"/>
              <a:gd name="connsiteX23" fmla="*/ 852692 w 1037816"/>
              <a:gd name="connsiteY23" fmla="*/ 151466 h 235613"/>
              <a:gd name="connsiteX24" fmla="*/ 886351 w 1037816"/>
              <a:gd name="connsiteY24" fmla="*/ 140246 h 235613"/>
              <a:gd name="connsiteX25" fmla="*/ 920010 w 1037816"/>
              <a:gd name="connsiteY25" fmla="*/ 106587 h 235613"/>
              <a:gd name="connsiteX26" fmla="*/ 936839 w 1037816"/>
              <a:gd name="connsiteY26" fmla="*/ 89758 h 235613"/>
              <a:gd name="connsiteX27" fmla="*/ 953669 w 1037816"/>
              <a:gd name="connsiteY27" fmla="*/ 78538 h 235613"/>
              <a:gd name="connsiteX28" fmla="*/ 981718 w 1037816"/>
              <a:gd name="connsiteY28" fmla="*/ 50489 h 235613"/>
              <a:gd name="connsiteX29" fmla="*/ 1015377 w 1037816"/>
              <a:gd name="connsiteY29" fmla="*/ 22440 h 235613"/>
              <a:gd name="connsiteX30" fmla="*/ 1037816 w 1037816"/>
              <a:gd name="connsiteY30" fmla="*/ 0 h 23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7816" h="235613">
                <a:moveTo>
                  <a:pt x="0" y="50489"/>
                </a:moveTo>
                <a:cubicBezTo>
                  <a:pt x="9350" y="57969"/>
                  <a:pt x="18470" y="65744"/>
                  <a:pt x="28049" y="72928"/>
                </a:cubicBezTo>
                <a:cubicBezTo>
                  <a:pt x="39546" y="81551"/>
                  <a:pt x="47475" y="87170"/>
                  <a:pt x="61708" y="89758"/>
                </a:cubicBezTo>
                <a:cubicBezTo>
                  <a:pt x="111672" y="98842"/>
                  <a:pt x="94572" y="90960"/>
                  <a:pt x="134636" y="100977"/>
                </a:cubicBezTo>
                <a:cubicBezTo>
                  <a:pt x="140373" y="102411"/>
                  <a:pt x="146296" y="103715"/>
                  <a:pt x="151465" y="106587"/>
                </a:cubicBezTo>
                <a:cubicBezTo>
                  <a:pt x="163252" y="113136"/>
                  <a:pt x="172332" y="124762"/>
                  <a:pt x="185124" y="129026"/>
                </a:cubicBezTo>
                <a:cubicBezTo>
                  <a:pt x="196344" y="132766"/>
                  <a:pt x="208943" y="133686"/>
                  <a:pt x="218783" y="140246"/>
                </a:cubicBezTo>
                <a:cubicBezTo>
                  <a:pt x="240533" y="154746"/>
                  <a:pt x="229217" y="149334"/>
                  <a:pt x="252442" y="157075"/>
                </a:cubicBezTo>
                <a:cubicBezTo>
                  <a:pt x="258052" y="160815"/>
                  <a:pt x="263110" y="165557"/>
                  <a:pt x="269271" y="168295"/>
                </a:cubicBezTo>
                <a:cubicBezTo>
                  <a:pt x="302420" y="183029"/>
                  <a:pt x="314906" y="180845"/>
                  <a:pt x="353419" y="185124"/>
                </a:cubicBezTo>
                <a:cubicBezTo>
                  <a:pt x="395718" y="199225"/>
                  <a:pt x="343579" y="180204"/>
                  <a:pt x="387078" y="201954"/>
                </a:cubicBezTo>
                <a:cubicBezTo>
                  <a:pt x="396509" y="206670"/>
                  <a:pt x="417352" y="210475"/>
                  <a:pt x="426346" y="213173"/>
                </a:cubicBezTo>
                <a:cubicBezTo>
                  <a:pt x="437674" y="216571"/>
                  <a:pt x="448532" y="221525"/>
                  <a:pt x="460005" y="224393"/>
                </a:cubicBezTo>
                <a:cubicBezTo>
                  <a:pt x="488181" y="231437"/>
                  <a:pt x="475130" y="227565"/>
                  <a:pt x="499274" y="235613"/>
                </a:cubicBezTo>
                <a:cubicBezTo>
                  <a:pt x="510494" y="233743"/>
                  <a:pt x="521658" y="231506"/>
                  <a:pt x="532933" y="230003"/>
                </a:cubicBezTo>
                <a:cubicBezTo>
                  <a:pt x="549717" y="227765"/>
                  <a:pt x="566718" y="227177"/>
                  <a:pt x="583421" y="224393"/>
                </a:cubicBezTo>
                <a:cubicBezTo>
                  <a:pt x="589254" y="223421"/>
                  <a:pt x="594452" y="219943"/>
                  <a:pt x="600251" y="218783"/>
                </a:cubicBezTo>
                <a:cubicBezTo>
                  <a:pt x="613169" y="216199"/>
                  <a:pt x="673461" y="208931"/>
                  <a:pt x="684398" y="207564"/>
                </a:cubicBezTo>
                <a:lnTo>
                  <a:pt x="734886" y="190734"/>
                </a:lnTo>
                <a:cubicBezTo>
                  <a:pt x="734896" y="190731"/>
                  <a:pt x="768534" y="179518"/>
                  <a:pt x="768545" y="179515"/>
                </a:cubicBezTo>
                <a:cubicBezTo>
                  <a:pt x="776025" y="177645"/>
                  <a:pt x="783571" y="176023"/>
                  <a:pt x="790984" y="173905"/>
                </a:cubicBezTo>
                <a:cubicBezTo>
                  <a:pt x="796670" y="172280"/>
                  <a:pt x="802077" y="169729"/>
                  <a:pt x="807814" y="168295"/>
                </a:cubicBezTo>
                <a:cubicBezTo>
                  <a:pt x="817064" y="165982"/>
                  <a:pt x="826513" y="164555"/>
                  <a:pt x="835863" y="162685"/>
                </a:cubicBezTo>
                <a:cubicBezTo>
                  <a:pt x="841473" y="158945"/>
                  <a:pt x="846531" y="154204"/>
                  <a:pt x="852692" y="151466"/>
                </a:cubicBezTo>
                <a:cubicBezTo>
                  <a:pt x="863499" y="146663"/>
                  <a:pt x="886351" y="140246"/>
                  <a:pt x="886351" y="140246"/>
                </a:cubicBezTo>
                <a:lnTo>
                  <a:pt x="920010" y="106587"/>
                </a:lnTo>
                <a:cubicBezTo>
                  <a:pt x="925620" y="100977"/>
                  <a:pt x="930238" y="94159"/>
                  <a:pt x="936839" y="89758"/>
                </a:cubicBezTo>
                <a:lnTo>
                  <a:pt x="953669" y="78538"/>
                </a:lnTo>
                <a:cubicBezTo>
                  <a:pt x="983590" y="33656"/>
                  <a:pt x="944319" y="87888"/>
                  <a:pt x="981718" y="50489"/>
                </a:cubicBezTo>
                <a:cubicBezTo>
                  <a:pt x="1012284" y="19923"/>
                  <a:pt x="983233" y="33155"/>
                  <a:pt x="1015377" y="22440"/>
                </a:cubicBezTo>
                <a:cubicBezTo>
                  <a:pt x="1035685" y="8900"/>
                  <a:pt x="1029191" y="17250"/>
                  <a:pt x="1037816" y="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96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2145</TotalTime>
  <Words>4210</Words>
  <Application>Microsoft Office PowerPoint</Application>
  <PresentationFormat>On-screen Show (4:3)</PresentationFormat>
  <Paragraphs>365</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Gummy smiles</vt:lpstr>
      <vt:lpstr>The smile  Normal architecture</vt:lpstr>
      <vt:lpstr>The smile  Normal architecture</vt:lpstr>
      <vt:lpstr>The smile  Normal architecture : the lip framework at rest</vt:lpstr>
      <vt:lpstr>The smile  Normal architecture : the lip framework at rest</vt:lpstr>
      <vt:lpstr>The smile  Normal architecture : the lip framework at rest</vt:lpstr>
      <vt:lpstr>The smile  Normal architecture : the lip framework at rest</vt:lpstr>
      <vt:lpstr>The smile  Normal architecture : the lip framework in function</vt:lpstr>
      <vt:lpstr>The smile  Normal architecture : the lip framework in function</vt:lpstr>
      <vt:lpstr>The smile  Normal architecture : the lip framework in function</vt:lpstr>
      <vt:lpstr>The smile  Normal architecture : the lip framework in function</vt:lpstr>
      <vt:lpstr>The smile  Normal architecture : the gingiva</vt:lpstr>
      <vt:lpstr>The smile  Normal architecture : the gingiva</vt:lpstr>
      <vt:lpstr>The smile  Normal architecture : Teeth shape</vt:lpstr>
      <vt:lpstr>The smile  Normal architecture : Teeth shape</vt:lpstr>
      <vt:lpstr>The smile  Normal architecture : Teeth shape</vt:lpstr>
      <vt:lpstr>The smile  Normal architecture : Teeth shape</vt:lpstr>
      <vt:lpstr>The smile  Normal architecture : Teeth shape</vt:lpstr>
      <vt:lpstr>The smile  Normal architecture : Tooth size and proportion</vt:lpstr>
      <vt:lpstr>The smile  Normal architecture : Toothe size and proportion</vt:lpstr>
      <vt:lpstr>The smile  Normal architecture : Toothe size and proportion</vt:lpstr>
      <vt:lpstr>Brake clinical publication with miniscrew</vt:lpstr>
      <vt:lpstr>Clinical presentation</vt:lpstr>
      <vt:lpstr>Clinical presentation</vt:lpstr>
      <vt:lpstr>Clinical presentation</vt:lpstr>
      <vt:lpstr>Clinical presentation</vt:lpstr>
      <vt:lpstr>Clinical presentation</vt:lpstr>
      <vt:lpstr>Clinical presentation</vt:lpstr>
      <vt:lpstr>Clinical presentation</vt:lpstr>
      <vt:lpstr>Clinical presentation</vt:lpstr>
      <vt:lpstr>Clinical presentation</vt:lpstr>
      <vt:lpstr>Clinical presentation</vt:lpstr>
      <vt:lpstr>Clinical presentation</vt:lpstr>
      <vt:lpstr>Clinical presentation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Gingival smile what the orthodontist must know : Gingival maturation</vt:lpstr>
      <vt:lpstr>PowerPoint Presentation</vt:lpstr>
      <vt:lpstr>Gingival smile what the orthodontist must know : Lip maturation</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Crown lengthening</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Gingival smile what the orthodontist must know : Botox</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Gummy smiles</dc:title>
  <dc:creator>Michel</dc:creator>
  <cp:lastModifiedBy>garrga</cp:lastModifiedBy>
  <cp:revision>111</cp:revision>
  <dcterms:created xsi:type="dcterms:W3CDTF">2006-08-16T00:00:00Z</dcterms:created>
  <dcterms:modified xsi:type="dcterms:W3CDTF">2013-10-12T06:01:54Z</dcterms:modified>
</cp:coreProperties>
</file>