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37871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675742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13612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51483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689354" algn="l" defTabSz="675742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027225" algn="l" defTabSz="675742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365096" algn="l" defTabSz="675742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2702966" algn="l" defTabSz="675742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  <a:srgbClr val="5276B8"/>
    <a:srgbClr val="DA32DA"/>
    <a:srgbClr val="686868"/>
    <a:srgbClr val="9B9059"/>
    <a:srgbClr val="FF6565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884" autoAdjust="0"/>
  </p:normalViewPr>
  <p:slideViewPr>
    <p:cSldViewPr>
      <p:cViewPr>
        <p:scale>
          <a:sx n="100" d="100"/>
          <a:sy n="100" d="100"/>
        </p:scale>
        <p:origin x="-1932" y="1038"/>
      </p:cViewPr>
      <p:guideLst>
        <p:guide orient="horz" pos="3121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C0A1355-B21A-4C96-96D0-1553F793E8E1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916B397-55FB-461A-ACB4-9C8D5E2DF8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71CABD2-3813-427E-8309-9C5D815DBF68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3138" y="685800"/>
            <a:ext cx="23717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D3692E8-08E5-411D-A1BD-D85DFB78F2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37871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7574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1361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514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1689354" algn="l" defTabSz="6757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27225" algn="l" defTabSz="6757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65096" algn="l" defTabSz="6757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02966" algn="l" defTabSz="67574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43138" y="685800"/>
            <a:ext cx="2371725" cy="3429000"/>
          </a:xfrm>
          <a:ln/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2C778-34BD-444B-BD63-8ED0A742CBA1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994" y="1465372"/>
            <a:ext cx="6437264" cy="101112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5988" y="2673048"/>
            <a:ext cx="5301276" cy="12054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7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5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3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5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89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2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65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0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B1263-55AE-4ED8-AA5A-0EA8DE9F1988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FA483-EFD6-414A-B3AE-EE35E8DE1A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6F60E-E31A-4476-B545-9F4984E9B2F8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0A6FB-BE0F-4BE0-8BC0-8EE8726D07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90607" y="188905"/>
            <a:ext cx="1703982" cy="402485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663" y="188905"/>
            <a:ext cx="4985724" cy="402485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613FE-2B16-41BE-8AEA-6BBEF8569C12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F59D1-E39D-4863-95C3-3BAC8B5C70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72F83-D583-49B2-B3B4-C38FF1851BE8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174C4-6CC5-46C2-8404-7B27001D05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8235" y="3031201"/>
            <a:ext cx="6437264" cy="936877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8235" y="1999327"/>
            <a:ext cx="6437264" cy="1031875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787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574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36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5148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893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2722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6509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70296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90DA6-EF84-44A6-B99C-6B5609BBC257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B4B88-790A-43C2-9D31-A93AB294A1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662" y="1100667"/>
            <a:ext cx="3344853" cy="31130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9736" y="1100667"/>
            <a:ext cx="3344853" cy="31130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59CC-3B10-4F3A-BA51-80FE9EBA249D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8BDF-0509-4CEE-A380-ECD956EA9C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663" y="1055898"/>
            <a:ext cx="3346168" cy="44004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7871" indent="0">
              <a:buNone/>
              <a:defRPr sz="1500" b="1"/>
            </a:lvl2pPr>
            <a:lvl3pPr marL="675742" indent="0">
              <a:buNone/>
              <a:defRPr sz="1300" b="1"/>
            </a:lvl3pPr>
            <a:lvl4pPr marL="1013612" indent="0">
              <a:buNone/>
              <a:defRPr sz="1200" b="1"/>
            </a:lvl4pPr>
            <a:lvl5pPr marL="1351483" indent="0">
              <a:buNone/>
              <a:defRPr sz="1200" b="1"/>
            </a:lvl5pPr>
            <a:lvl6pPr marL="1689354" indent="0">
              <a:buNone/>
              <a:defRPr sz="1200" b="1"/>
            </a:lvl6pPr>
            <a:lvl7pPr marL="2027225" indent="0">
              <a:buNone/>
              <a:defRPr sz="1200" b="1"/>
            </a:lvl7pPr>
            <a:lvl8pPr marL="2365096" indent="0">
              <a:buNone/>
              <a:defRPr sz="1200" b="1"/>
            </a:lvl8pPr>
            <a:lvl9pPr marL="2702966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663" y="1495946"/>
            <a:ext cx="3346168" cy="271781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7107" y="1055898"/>
            <a:ext cx="3347482" cy="44004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7871" indent="0">
              <a:buNone/>
              <a:defRPr sz="1500" b="1"/>
            </a:lvl2pPr>
            <a:lvl3pPr marL="675742" indent="0">
              <a:buNone/>
              <a:defRPr sz="1300" b="1"/>
            </a:lvl3pPr>
            <a:lvl4pPr marL="1013612" indent="0">
              <a:buNone/>
              <a:defRPr sz="1200" b="1"/>
            </a:lvl4pPr>
            <a:lvl5pPr marL="1351483" indent="0">
              <a:buNone/>
              <a:defRPr sz="1200" b="1"/>
            </a:lvl5pPr>
            <a:lvl6pPr marL="1689354" indent="0">
              <a:buNone/>
              <a:defRPr sz="1200" b="1"/>
            </a:lvl6pPr>
            <a:lvl7pPr marL="2027225" indent="0">
              <a:buNone/>
              <a:defRPr sz="1200" b="1"/>
            </a:lvl7pPr>
            <a:lvl8pPr marL="2365096" indent="0">
              <a:buNone/>
              <a:defRPr sz="1200" b="1"/>
            </a:lvl8pPr>
            <a:lvl9pPr marL="2702966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7107" y="1495946"/>
            <a:ext cx="3347482" cy="271781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A8C81-96EE-461A-9FDC-4B00AA6560F1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D32DC-8C97-4946-B8F2-A9AA3B4F49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8F4AA-ADD4-4912-A248-2D58BE3A7F9B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054B-2FE0-44F9-AF00-1CC0098CC7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68C3D-BC74-475F-9F76-D21454B09204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CD06-4179-4A48-8F35-65E8CC6AE1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663" y="187812"/>
            <a:ext cx="2491548" cy="79929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0931" y="187812"/>
            <a:ext cx="4233658" cy="40259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663" y="987106"/>
            <a:ext cx="2491548" cy="3226657"/>
          </a:xfrm>
        </p:spPr>
        <p:txBody>
          <a:bodyPr/>
          <a:lstStyle>
            <a:lvl1pPr marL="0" indent="0">
              <a:buNone/>
              <a:defRPr sz="1000"/>
            </a:lvl1pPr>
            <a:lvl2pPr marL="337871" indent="0">
              <a:buNone/>
              <a:defRPr sz="900"/>
            </a:lvl2pPr>
            <a:lvl3pPr marL="675742" indent="0">
              <a:buNone/>
              <a:defRPr sz="700"/>
            </a:lvl3pPr>
            <a:lvl4pPr marL="1013612" indent="0">
              <a:buNone/>
              <a:defRPr sz="700"/>
            </a:lvl4pPr>
            <a:lvl5pPr marL="1351483" indent="0">
              <a:buNone/>
              <a:defRPr sz="700"/>
            </a:lvl5pPr>
            <a:lvl6pPr marL="1689354" indent="0">
              <a:buNone/>
              <a:defRPr sz="700"/>
            </a:lvl6pPr>
            <a:lvl7pPr marL="2027225" indent="0">
              <a:buNone/>
              <a:defRPr sz="700"/>
            </a:lvl7pPr>
            <a:lvl8pPr marL="2365096" indent="0">
              <a:buNone/>
              <a:defRPr sz="700"/>
            </a:lvl8pPr>
            <a:lvl9pPr marL="2702966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74FA1-A4F1-48DB-9D1E-A8BF4BD10369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D91EB-94AE-4E28-BF70-D75C401D33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410" y="3302000"/>
            <a:ext cx="4543951" cy="38982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4410" y="421485"/>
            <a:ext cx="4543951" cy="2830286"/>
          </a:xfrm>
        </p:spPr>
        <p:txBody>
          <a:bodyPr lIns="67574" tIns="33787" rIns="67574" bIns="33787" rtlCol="0">
            <a:normAutofit/>
          </a:bodyPr>
          <a:lstStyle>
            <a:lvl1pPr marL="0" indent="0">
              <a:buNone/>
              <a:defRPr sz="2400"/>
            </a:lvl1pPr>
            <a:lvl2pPr marL="337871" indent="0">
              <a:buNone/>
              <a:defRPr sz="2100"/>
            </a:lvl2pPr>
            <a:lvl3pPr marL="675742" indent="0">
              <a:buNone/>
              <a:defRPr sz="1800"/>
            </a:lvl3pPr>
            <a:lvl4pPr marL="1013612" indent="0">
              <a:buNone/>
              <a:defRPr sz="1500"/>
            </a:lvl4pPr>
            <a:lvl5pPr marL="1351483" indent="0">
              <a:buNone/>
              <a:defRPr sz="1500"/>
            </a:lvl5pPr>
            <a:lvl6pPr marL="1689354" indent="0">
              <a:buNone/>
              <a:defRPr sz="1500"/>
            </a:lvl6pPr>
            <a:lvl7pPr marL="2027225" indent="0">
              <a:buNone/>
              <a:defRPr sz="1500"/>
            </a:lvl7pPr>
            <a:lvl8pPr marL="2365096" indent="0">
              <a:buNone/>
              <a:defRPr sz="1500"/>
            </a:lvl8pPr>
            <a:lvl9pPr marL="2702966" indent="0">
              <a:buNone/>
              <a:defRPr sz="15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4410" y="3691820"/>
            <a:ext cx="4543951" cy="553609"/>
          </a:xfrm>
        </p:spPr>
        <p:txBody>
          <a:bodyPr/>
          <a:lstStyle>
            <a:lvl1pPr marL="0" indent="0">
              <a:buNone/>
              <a:defRPr sz="1000"/>
            </a:lvl1pPr>
            <a:lvl2pPr marL="337871" indent="0">
              <a:buNone/>
              <a:defRPr sz="900"/>
            </a:lvl2pPr>
            <a:lvl3pPr marL="675742" indent="0">
              <a:buNone/>
              <a:defRPr sz="700"/>
            </a:lvl3pPr>
            <a:lvl4pPr marL="1013612" indent="0">
              <a:buNone/>
              <a:defRPr sz="700"/>
            </a:lvl4pPr>
            <a:lvl5pPr marL="1351483" indent="0">
              <a:buNone/>
              <a:defRPr sz="700"/>
            </a:lvl5pPr>
            <a:lvl6pPr marL="1689354" indent="0">
              <a:buNone/>
              <a:defRPr sz="700"/>
            </a:lvl6pPr>
            <a:lvl7pPr marL="2027225" indent="0">
              <a:buNone/>
              <a:defRPr sz="700"/>
            </a:lvl7pPr>
            <a:lvl8pPr marL="2365096" indent="0">
              <a:buNone/>
              <a:defRPr sz="700"/>
            </a:lvl8pPr>
            <a:lvl9pPr marL="2702966" indent="0">
              <a:buNone/>
              <a:defRPr sz="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9E2C-FE1F-41E1-B8AF-24D4742F29C2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8A839-479E-4177-852D-5CC786C4AE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3164" y="397464"/>
            <a:ext cx="6171674" cy="164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356" tIns="41179" rIns="82356" bIns="411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3164" y="2311619"/>
            <a:ext cx="6171674" cy="653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356" tIns="41179" rIns="82356" bIns="411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343164" y="9180958"/>
            <a:ext cx="1600112" cy="52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356" tIns="41179" rIns="82356" bIns="41179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2CC24D-1701-41B8-B4E5-7125F25C020D}" type="datetimeFigureOut">
              <a:rPr lang="fr-FR"/>
              <a:pPr>
                <a:defRPr/>
              </a:pPr>
              <a:t>03/10/2013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342975" y="9180958"/>
            <a:ext cx="2172051" cy="52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356" tIns="41179" rIns="82356" bIns="41179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4914725" y="9180958"/>
            <a:ext cx="1600113" cy="527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356" tIns="41179" rIns="82356" bIns="41179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70D6334-96A5-4786-A816-9BE6586944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2356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2356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defTabSz="82356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defTabSz="82356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defTabSz="82356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337871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7574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1361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51483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308542" indent="-308542" algn="l" defTabSz="82356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9876" indent="-258096" algn="l" defTabSz="82356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864" indent="-205304" algn="l" defTabSz="82356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644" indent="-205304" algn="l" defTabSz="82356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3597" indent="-206477" algn="l" defTabSz="82356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58289" indent="-168935" algn="l" defTabSz="67574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96160" indent="-168935" algn="l" defTabSz="67574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34031" indent="-168935" algn="l" defTabSz="67574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71902" indent="-168935" algn="l" defTabSz="675742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7871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5742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3612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51483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9354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7225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65096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02966" algn="l" defTabSz="67574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acdmn@wanado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e 13"/>
          <p:cNvGrpSpPr>
            <a:grpSpLocks/>
          </p:cNvGrpSpPr>
          <p:nvPr/>
        </p:nvGrpSpPr>
        <p:grpSpPr bwMode="auto">
          <a:xfrm>
            <a:off x="260648" y="200472"/>
            <a:ext cx="6345228" cy="1432614"/>
            <a:chOff x="1187624" y="4149080"/>
            <a:chExt cx="6264696" cy="1224136"/>
          </a:xfrm>
        </p:grpSpPr>
        <p:grpSp>
          <p:nvGrpSpPr>
            <p:cNvPr id="2054" name="Groupe 9"/>
            <p:cNvGrpSpPr>
              <a:grpSpLocks/>
            </p:cNvGrpSpPr>
            <p:nvPr/>
          </p:nvGrpSpPr>
          <p:grpSpPr bwMode="auto">
            <a:xfrm>
              <a:off x="1187624" y="4149080"/>
              <a:ext cx="1728193" cy="1224072"/>
              <a:chOff x="3491879" y="2060848"/>
              <a:chExt cx="1728193" cy="1224072"/>
            </a:xfrm>
          </p:grpSpPr>
          <p:pic>
            <p:nvPicPr>
              <p:cNvPr id="2057" name="Picture 3" descr="vert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1880" y="2060848"/>
                <a:ext cx="866775" cy="6286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4" descr="vert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376984" y="2060848"/>
                <a:ext cx="843088" cy="63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5" descr="verte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91879" y="2708920"/>
                <a:ext cx="867600" cy="5720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6" descr="verte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375272" y="2708920"/>
                <a:ext cx="844800" cy="576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55" name="Rectangle 10"/>
            <p:cNvSpPr>
              <a:spLocks noChangeArrowheads="1"/>
            </p:cNvSpPr>
            <p:nvPr/>
          </p:nvSpPr>
          <p:spPr bwMode="auto">
            <a:xfrm>
              <a:off x="2916527" y="4149080"/>
              <a:ext cx="4535793" cy="1224136"/>
            </a:xfrm>
            <a:prstGeom prst="rect">
              <a:avLst/>
            </a:prstGeom>
            <a:gradFill rotWithShape="1">
              <a:gsLst>
                <a:gs pos="0">
                  <a:srgbClr val="DDD9C3"/>
                </a:gs>
                <a:gs pos="50000">
                  <a:srgbClr val="D5D0B5"/>
                </a:gs>
                <a:gs pos="100000">
                  <a:srgbClr val="C4BD97"/>
                </a:gs>
              </a:gsLst>
              <a:lin ang="5400000" scaled="1"/>
            </a:gradFill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lIns="111442" tIns="55722" rIns="111442" bIns="55722" anchor="ctr"/>
            <a:lstStyle/>
            <a:p>
              <a:pPr algn="ctr" defTabSz="823560"/>
              <a:r>
                <a:rPr lang="fr-FR" sz="2900" b="1" i="1" dirty="0">
                  <a:latin typeface="+mj-lt"/>
                </a:rPr>
                <a:t>Association des </a:t>
              </a:r>
              <a:endParaRPr lang="fr-FR" sz="2900" dirty="0">
                <a:latin typeface="+mj-lt"/>
              </a:endParaRPr>
            </a:p>
            <a:p>
              <a:pPr algn="ctr" defTabSz="823560"/>
              <a:r>
                <a:rPr lang="fr-FR" sz="2900" b="1" i="1" dirty="0">
                  <a:latin typeface="+mj-lt"/>
                </a:rPr>
                <a:t>Chirurgiens Dentistes </a:t>
              </a:r>
              <a:endParaRPr lang="fr-FR" sz="2900" dirty="0">
                <a:latin typeface="+mj-lt"/>
              </a:endParaRPr>
            </a:p>
            <a:p>
              <a:pPr algn="ctr" defTabSz="823560"/>
              <a:r>
                <a:rPr lang="fr-FR" sz="2900" b="1" i="1" dirty="0">
                  <a:latin typeface="+mj-lt"/>
                </a:rPr>
                <a:t>Marseille Nord</a:t>
              </a:r>
              <a:endParaRPr lang="fr-FR" sz="2900" dirty="0">
                <a:latin typeface="+mj-lt"/>
              </a:endParaRPr>
            </a:p>
          </p:txBody>
        </p:sp>
        <p:sp>
          <p:nvSpPr>
            <p:cNvPr id="2056" name="Rectangle 11"/>
            <p:cNvSpPr>
              <a:spLocks noChangeArrowheads="1"/>
            </p:cNvSpPr>
            <p:nvPr/>
          </p:nvSpPr>
          <p:spPr bwMode="auto">
            <a:xfrm>
              <a:off x="1187624" y="4149080"/>
              <a:ext cx="6264696" cy="1224136"/>
            </a:xfrm>
            <a:prstGeom prst="rect">
              <a:avLst/>
            </a:prstGeom>
            <a:noFill/>
            <a:ln w="2540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lIns="111442" tIns="55722" rIns="111442" bIns="55722" anchor="ctr"/>
            <a:lstStyle/>
            <a:p>
              <a:pPr algn="ctr" defTabSz="823560"/>
              <a:endParaRPr lang="fr-FR" sz="1600" dirty="0"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</p:grpSp>
      <p:sp>
        <p:nvSpPr>
          <p:cNvPr id="2051" name="Rectangle 14"/>
          <p:cNvSpPr>
            <a:spLocks noChangeArrowheads="1"/>
          </p:cNvSpPr>
          <p:nvPr/>
        </p:nvSpPr>
        <p:spPr bwMode="auto">
          <a:xfrm>
            <a:off x="980728" y="8985448"/>
            <a:ext cx="5112569" cy="920552"/>
          </a:xfrm>
          <a:prstGeom prst="rect">
            <a:avLst/>
          </a:prstGeom>
          <a:gradFill rotWithShape="1">
            <a:gsLst>
              <a:gs pos="0">
                <a:srgbClr val="DDD9C3"/>
              </a:gs>
              <a:gs pos="50000">
                <a:srgbClr val="D5D0B5"/>
              </a:gs>
              <a:gs pos="100000">
                <a:srgbClr val="C4BD97"/>
              </a:gs>
            </a:gsLst>
            <a:lin ang="5400000" scaled="1"/>
          </a:gra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lIns="82356" tIns="41179" rIns="82356" bIns="41179" anchor="ctr"/>
          <a:lstStyle/>
          <a:p>
            <a:pPr algn="ctr" defTabSz="823560"/>
            <a:r>
              <a:rPr lang="fr-FR" sz="1000" dirty="0">
                <a:latin typeface="Calibri" pitchFamily="34" charset="0"/>
              </a:rPr>
              <a:t>Joëlle BENCIMON - </a:t>
            </a:r>
            <a:r>
              <a:rPr lang="fr-FR" sz="1000" dirty="0" smtClean="0">
                <a:latin typeface="Calibri" pitchFamily="34" charset="0"/>
              </a:rPr>
              <a:t>Pierre GILLE </a:t>
            </a:r>
            <a:r>
              <a:rPr lang="fr-FR" sz="1000" dirty="0">
                <a:latin typeface="Calibri" pitchFamily="34" charset="0"/>
              </a:rPr>
              <a:t>- Alain GLEIZAL - Michel MAZALEYRAT - Gérard PY</a:t>
            </a:r>
          </a:p>
          <a:p>
            <a:pPr algn="ctr" defTabSz="823560"/>
            <a:r>
              <a:rPr lang="fr-FR" sz="1000" dirty="0">
                <a:latin typeface="Calibri" pitchFamily="34" charset="0"/>
              </a:rPr>
              <a:t>                              </a:t>
            </a:r>
            <a:r>
              <a:rPr lang="fr-FR" sz="1000" dirty="0" smtClean="0">
                <a:latin typeface="Calibri" pitchFamily="34" charset="0"/>
              </a:rPr>
              <a:t>                    </a:t>
            </a:r>
            <a:r>
              <a:rPr lang="fr-FR" sz="1000" dirty="0">
                <a:latin typeface="Calibri" pitchFamily="34" charset="0"/>
              </a:rPr>
              <a:t>Consultants: </a:t>
            </a:r>
            <a:r>
              <a:rPr lang="fr-FR" sz="1000" dirty="0" err="1">
                <a:latin typeface="Calibri" pitchFamily="34" charset="0"/>
              </a:rPr>
              <a:t>Mihaela</a:t>
            </a:r>
            <a:r>
              <a:rPr lang="fr-FR" sz="1000" dirty="0">
                <a:latin typeface="Calibri" pitchFamily="34" charset="0"/>
              </a:rPr>
              <a:t> CENGHER- Michel DAUMARIE		</a:t>
            </a:r>
          </a:p>
          <a:p>
            <a:pPr algn="ctr" defTabSz="823560"/>
            <a:r>
              <a:rPr lang="fr-FR" sz="1000" dirty="0">
                <a:latin typeface="Calibri" pitchFamily="34" charset="0"/>
              </a:rPr>
              <a:t>Adresse siège : ACDMN - 27, Av. Auguste </a:t>
            </a:r>
            <a:r>
              <a:rPr lang="fr-FR" sz="1000" dirty="0" err="1">
                <a:latin typeface="Calibri" pitchFamily="34" charset="0"/>
              </a:rPr>
              <a:t>Gaudon</a:t>
            </a:r>
            <a:r>
              <a:rPr lang="fr-FR" sz="1000" dirty="0">
                <a:latin typeface="Calibri" pitchFamily="34" charset="0"/>
              </a:rPr>
              <a:t> - 13015 MARSEILLE  - </a:t>
            </a:r>
            <a:r>
              <a:rPr lang="fr-FR" sz="1000" u="sng" dirty="0">
                <a:latin typeface="Calibri" pitchFamily="34" charset="0"/>
                <a:hlinkClick r:id="rId7"/>
              </a:rPr>
              <a:t>acdmn@wanadoo.fr</a:t>
            </a:r>
            <a:endParaRPr lang="fr-FR" sz="1000" u="sng" dirty="0">
              <a:latin typeface="Calibri" pitchFamily="34" charset="0"/>
            </a:endParaRPr>
          </a:p>
          <a:p>
            <a:pPr algn="ctr" defTabSz="823560"/>
            <a:r>
              <a:rPr lang="fr-FR" sz="1000" dirty="0">
                <a:latin typeface="Calibri" pitchFamily="34" charset="0"/>
              </a:rPr>
              <a:t>Adresse correspondance  chez Joëlle BENCIMON – 13, Rue Henri Tasso -13002 </a:t>
            </a:r>
            <a:r>
              <a:rPr lang="fr-FR" sz="1000" dirty="0" smtClean="0">
                <a:latin typeface="Calibri" pitchFamily="34" charset="0"/>
              </a:rPr>
              <a:t>MARSEILLE</a:t>
            </a:r>
            <a:endParaRPr lang="fr-FR" sz="1000" dirty="0">
              <a:latin typeface="Calibri" pitchFamily="34" charset="0"/>
            </a:endParaRPr>
          </a:p>
        </p:txBody>
      </p:sp>
      <p:sp>
        <p:nvSpPr>
          <p:cNvPr id="2052" name="Text Box 12"/>
          <p:cNvSpPr txBox="1">
            <a:spLocks noChangeArrowheads="1"/>
          </p:cNvSpPr>
          <p:nvPr/>
        </p:nvSpPr>
        <p:spPr bwMode="auto">
          <a:xfrm>
            <a:off x="648177" y="2790961"/>
            <a:ext cx="5732531" cy="32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356" tIns="41179" rIns="82356" bIns="41179">
            <a:spAutoFit/>
          </a:bodyPr>
          <a:lstStyle/>
          <a:p>
            <a:pPr defTabSz="823560"/>
            <a:endParaRPr lang="fr-FR" sz="1600" dirty="0"/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0" y="1640632"/>
            <a:ext cx="6858000" cy="8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356" tIns="41179" rIns="82356" bIns="41179">
            <a:spAutoFit/>
          </a:bodyPr>
          <a:lstStyle/>
          <a:p>
            <a:pPr defTabSz="823560"/>
            <a:r>
              <a:rPr lang="fr-FR" sz="1400" dirty="0" smtClean="0">
                <a:solidFill>
                  <a:srgbClr val="5276B8"/>
                </a:solidFill>
                <a:latin typeface="+mj-lt"/>
                <a:cs typeface="Arial" pitchFamily="34" charset="0"/>
              </a:rPr>
              <a:t>Chers Amis,</a:t>
            </a:r>
            <a:endParaRPr lang="fr-FR" sz="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Arial" pitchFamily="34" charset="0"/>
            </a:endParaRPr>
          </a:p>
          <a:p>
            <a:pPr algn="ctr" defTabSz="823560"/>
            <a:r>
              <a:rPr lang="fr-FR" sz="4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itchFamily="34" charset="0"/>
              </a:rPr>
              <a:t>SOIREE  SPECIALE</a:t>
            </a:r>
          </a:p>
          <a:p>
            <a:pPr algn="ctr" defTabSz="823560"/>
            <a:r>
              <a:rPr lang="fr-FR" sz="28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MERCREDI 30 OCTOBRE 2013 à 20 h</a:t>
            </a:r>
            <a:endParaRPr lang="fr-FR" sz="2800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algn="ctr" defTabSz="823560"/>
            <a:r>
              <a:rPr 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itchFamily="34" charset="0"/>
              </a:rPr>
              <a:t>Maison du Bâtiment</a:t>
            </a:r>
          </a:p>
          <a:p>
            <a:pPr algn="ctr" defTabSz="823560"/>
            <a:r>
              <a:rPr 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itchFamily="34" charset="0"/>
              </a:rPr>
              <a:t>344, bd. Michelet 13008 </a:t>
            </a:r>
            <a:r>
              <a:rPr lang="fr-F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Arial" pitchFamily="34" charset="0"/>
              </a:rPr>
              <a:t>MARSEILLE</a:t>
            </a:r>
            <a:endParaRPr lang="fr-FR" sz="800" dirty="0" smtClean="0">
              <a:latin typeface="+mj-lt"/>
              <a:cs typeface="Arial" pitchFamily="34" charset="0"/>
            </a:endParaRPr>
          </a:p>
          <a:p>
            <a:pPr algn="ctr" defTabSz="823560"/>
            <a:r>
              <a:rPr lang="fr-FR" sz="105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 </a:t>
            </a:r>
            <a:endParaRPr lang="fr-FR" sz="105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L’avenant n°3 à la convention dentaire a été signé définitivement le 31 Juillet dernier par</a:t>
            </a: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L’</a:t>
            </a:r>
            <a:r>
              <a:rPr lang="fr-FR" sz="1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Ucam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l’</a:t>
            </a:r>
            <a:r>
              <a:rPr lang="fr-FR" sz="1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Unocam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(les complémentaires) et la seule CNSD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  <a:endParaRPr lang="fr-FR" sz="2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2800" b="1" dirty="0" smtClean="0">
                <a:solidFill>
                  <a:srgbClr val="3399FF"/>
                </a:solidFill>
                <a:latin typeface="+mj-lt"/>
              </a:rPr>
              <a:t>L’ACCORD EST-IL GAGNANT-GAGNANT ?</a:t>
            </a:r>
          </a:p>
          <a:p>
            <a:pPr algn="ctr" defTabSz="823560"/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Il acte définitivement le passage en CCAM en lieu et place de le NGAP dès le 1 Juin 2014</a:t>
            </a: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La CCAM c’est 700 actes là où la NGAP en a 230 dont 20 couramment utilisés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algn="ctr" defTabSz="823560"/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Une </a:t>
            </a:r>
            <a:r>
              <a:rPr lang="fr-FR" sz="2000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charte des bonnes pratiques 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 également été signée                                                                                entre la CNSD et les complémentaires.</a:t>
            </a:r>
          </a:p>
          <a:p>
            <a:pPr algn="ctr" defTabSz="823560"/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 vous avez parfaitement compris l’enjeu de ces signatures, vous n’avez pas besoin de venir assister à notre soirée ; dans le cas inverse ,soyez la ou le bienvenu(e).</a:t>
            </a:r>
          </a:p>
          <a:p>
            <a:pPr algn="ctr" defTabSz="823560"/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Qui mieux que la signataire de cet accord pour nous en parler?</a:t>
            </a:r>
          </a:p>
          <a:p>
            <a:pPr algn="ctr" defTabSz="823560"/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Nous recevrons notre consœur Catherine </a:t>
            </a: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MOJAÏSKY                                  </a:t>
            </a: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Présidente de la CNSD.</a:t>
            </a:r>
          </a:p>
          <a:p>
            <a:pPr algn="ctr" defTabSz="823560"/>
            <a:endParaRPr lang="fr-FR" sz="14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r>
              <a:rPr lang="fr-FR" sz="1400" b="1" i="1" u="sng" dirty="0" smtClean="0">
                <a:solidFill>
                  <a:srgbClr val="FF0000"/>
                </a:solidFill>
                <a:latin typeface="+mj-lt"/>
              </a:rPr>
              <a:t>Pour le bon déroulement de cette soirée , seules les questions écrites et parvenues en avance sur le mail de l’ACDMN obtiendront une réponse </a:t>
            </a:r>
            <a:r>
              <a:rPr lang="fr-FR" sz="1400" b="1" i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algn="ctr" defTabSz="823560"/>
            <a:endParaRPr lang="fr-FR" sz="1400" b="1" i="1" dirty="0" smtClean="0">
              <a:solidFill>
                <a:srgbClr val="FF0000"/>
              </a:solidFill>
              <a:latin typeface="+mj-lt"/>
            </a:endParaRPr>
          </a:p>
          <a:p>
            <a:pPr algn="ctr" defTabSz="823560"/>
            <a:r>
              <a:rPr lang="fr-FR" sz="14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Inscription </a:t>
            </a:r>
            <a:r>
              <a:rPr lang="fr-FR" sz="14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obligatoire - participation </a:t>
            </a:r>
            <a:r>
              <a:rPr lang="fr-FR" sz="14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financière 30</a:t>
            </a:r>
            <a:r>
              <a:rPr lang="fr-FR" sz="14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€ -  </a:t>
            </a:r>
            <a:r>
              <a:rPr lang="fr-FR" sz="14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gratuit pour les membres ACDMN</a:t>
            </a:r>
          </a:p>
          <a:p>
            <a:pPr algn="ctr" defTabSz="823560"/>
            <a:endParaRPr lang="fr-FR" sz="1400" b="1" i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endParaRPr lang="fr-FR" sz="1400" b="1" i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endParaRPr lang="fr-FR" sz="1400" b="1" i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 defTabSz="823560"/>
            <a:endParaRPr lang="fr-FR" sz="1400" b="1" i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50</Words>
  <Application>Microsoft Office PowerPoint</Application>
  <PresentationFormat>Format A4 (210 x 297 mm)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Aurelie</dc:creator>
  <cp:lastModifiedBy>alain</cp:lastModifiedBy>
  <cp:revision>155</cp:revision>
  <dcterms:created xsi:type="dcterms:W3CDTF">2010-11-14T17:36:21Z</dcterms:created>
  <dcterms:modified xsi:type="dcterms:W3CDTF">2013-10-03T07:28:02Z</dcterms:modified>
</cp:coreProperties>
</file>